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slides/slide28.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28" r:id="rId3"/>
    <p:sldMasterId id="2147483840" r:id="rId4"/>
  </p:sldMasterIdLst>
  <p:notesMasterIdLst>
    <p:notesMasterId r:id="rId33"/>
  </p:notesMasterIdLst>
  <p:sldIdLst>
    <p:sldId id="288" r:id="rId5"/>
    <p:sldId id="511" r:id="rId6"/>
    <p:sldId id="289" r:id="rId7"/>
    <p:sldId id="258" r:id="rId8"/>
    <p:sldId id="512" r:id="rId9"/>
    <p:sldId id="510" r:id="rId10"/>
    <p:sldId id="514" r:id="rId11"/>
    <p:sldId id="513" r:id="rId12"/>
    <p:sldId id="515" r:id="rId13"/>
    <p:sldId id="516" r:id="rId14"/>
    <p:sldId id="524" r:id="rId15"/>
    <p:sldId id="525" r:id="rId16"/>
    <p:sldId id="526" r:id="rId17"/>
    <p:sldId id="527" r:id="rId18"/>
    <p:sldId id="528" r:id="rId19"/>
    <p:sldId id="529" r:id="rId20"/>
    <p:sldId id="517" r:id="rId21"/>
    <p:sldId id="530" r:id="rId22"/>
    <p:sldId id="531" r:id="rId23"/>
    <p:sldId id="532" r:id="rId24"/>
    <p:sldId id="533" r:id="rId25"/>
    <p:sldId id="518" r:id="rId26"/>
    <p:sldId id="519" r:id="rId27"/>
    <p:sldId id="520" r:id="rId28"/>
    <p:sldId id="521" r:id="rId29"/>
    <p:sldId id="522" r:id="rId30"/>
    <p:sldId id="523" r:id="rId31"/>
    <p:sldId id="34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FFF"/>
    <a:srgbClr val="CCFFFF"/>
    <a:srgbClr val="CCECFF"/>
    <a:srgbClr val="85E1F3"/>
    <a:srgbClr val="FFFFFF"/>
    <a:srgbClr val="ECF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0349" autoAdjust="0"/>
  </p:normalViewPr>
  <p:slideViewPr>
    <p:cSldViewPr>
      <p:cViewPr varScale="1">
        <p:scale>
          <a:sx n="71" d="100"/>
          <a:sy n="71" d="100"/>
        </p:scale>
        <p:origin x="-852" y="-150"/>
      </p:cViewPr>
      <p:guideLst>
        <p:guide orient="horz" pos="2160"/>
        <p:guide pos="2880"/>
      </p:guideLst>
    </p:cSldViewPr>
  </p:slideViewPr>
  <p:outlineViewPr>
    <p:cViewPr>
      <p:scale>
        <a:sx n="33" d="100"/>
        <a:sy n="33" d="100"/>
      </p:scale>
      <p:origin x="0" y="1674"/>
    </p:cViewPr>
  </p:outlineViewPr>
  <p:notesTextViewPr>
    <p:cViewPr>
      <p:scale>
        <a:sx n="100" d="100"/>
        <a:sy n="100" d="100"/>
      </p:scale>
      <p:origin x="0" y="0"/>
    </p:cViewPr>
  </p:notesTextViewPr>
  <p:notesViewPr>
    <p:cSldViewPr>
      <p:cViewPr varScale="1">
        <p:scale>
          <a:sx n="60" d="100"/>
          <a:sy n="60" d="100"/>
        </p:scale>
        <p:origin x="-214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1"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9" y="0"/>
            <a:ext cx="2971800" cy="457200"/>
          </a:xfrm>
          <a:prstGeom prst="rect">
            <a:avLst/>
          </a:prstGeom>
        </p:spPr>
        <p:txBody>
          <a:bodyPr vert="horz" lIns="91440" tIns="45720" rIns="91440" bIns="45720" rtlCol="1"/>
          <a:lstStyle>
            <a:lvl1pPr algn="l">
              <a:defRPr sz="1200"/>
            </a:lvl1pPr>
          </a:lstStyle>
          <a:p>
            <a:fld id="{083D6932-4F22-41B9-9287-D806CE03244F}" type="datetimeFigureOut">
              <a:rPr lang="ar-EG" smtClean="0"/>
              <a:pPr/>
              <a:t>24/06/1439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1"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9" y="8685213"/>
            <a:ext cx="2971800" cy="457200"/>
          </a:xfrm>
          <a:prstGeom prst="rect">
            <a:avLst/>
          </a:prstGeom>
        </p:spPr>
        <p:txBody>
          <a:bodyPr vert="horz" lIns="91440" tIns="45720" rIns="91440" bIns="45720" rtlCol="1" anchor="b"/>
          <a:lstStyle>
            <a:lvl1pPr algn="l">
              <a:defRPr sz="1200"/>
            </a:lvl1pPr>
          </a:lstStyle>
          <a:p>
            <a:fld id="{B2303BC5-4315-46F5-8496-EBE40474A217}" type="slidenum">
              <a:rPr lang="ar-EG" smtClean="0"/>
              <a:pPr/>
              <a:t>‹#›</a:t>
            </a:fld>
            <a:endParaRPr lang="ar-EG"/>
          </a:p>
        </p:txBody>
      </p:sp>
    </p:spTree>
    <p:extLst>
      <p:ext uri="{BB962C8B-B14F-4D97-AF65-F5344CB8AC3E}">
        <p14:creationId xmlns:p14="http://schemas.microsoft.com/office/powerpoint/2010/main" val="8912423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E0F83-83AB-4103-966A-DCC4776EFB0A}" type="slidenum">
              <a:rPr lang="en-US">
                <a:solidFill>
                  <a:prstClr val="black"/>
                </a:solidFill>
                <a:cs typeface="Times New Roman" pitchFamily="18" charset="0"/>
              </a:rPr>
              <a:pPr fontAlgn="base">
                <a:spcBef>
                  <a:spcPct val="0"/>
                </a:spcBef>
                <a:spcAft>
                  <a:spcPct val="0"/>
                </a:spcAft>
              </a:pPr>
              <a:t>1</a:t>
            </a:fld>
            <a:endParaRPr lang="en-US">
              <a:solidFill>
                <a:prstClr val="black"/>
              </a:solidFill>
              <a:cs typeface="Times New Roman" pitchFamily="18" charset="0"/>
            </a:endParaRPr>
          </a:p>
        </p:txBody>
      </p:sp>
      <p:sp>
        <p:nvSpPr>
          <p:cNvPr id="1945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1027"/>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
        <p:nvSpPr>
          <p:cNvPr id="5" name="عنصر نائب للتاريخ 4"/>
          <p:cNvSpPr>
            <a:spLocks noGrp="1"/>
          </p:cNvSpPr>
          <p:nvPr>
            <p:ph type="dt" idx="10"/>
          </p:nvPr>
        </p:nvSpPr>
        <p:spPr/>
        <p:txBody>
          <a:bodyPr/>
          <a:lstStyle/>
          <a:p>
            <a:pPr>
              <a:defRPr/>
            </a:pPr>
            <a:fld id="{47D4F875-38F0-45D4-85FD-F03507AA7E49}" type="datetime3">
              <a:rPr lang="en-US" smtClean="0">
                <a:solidFill>
                  <a:prstClr val="black"/>
                </a:solidFill>
              </a:rPr>
              <a:pPr>
                <a:defRPr/>
              </a:pPr>
              <a:t>11 March 2018</a:t>
            </a:fld>
            <a:endParaRPr lang="ar-EG">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E0F83-83AB-4103-966A-DCC4776EFB0A}" type="slidenum">
              <a:rPr lang="en-US">
                <a:solidFill>
                  <a:prstClr val="black"/>
                </a:solidFill>
                <a:cs typeface="Times New Roman" pitchFamily="18" charset="0"/>
              </a:rPr>
              <a:pPr fontAlgn="base">
                <a:spcBef>
                  <a:spcPct val="0"/>
                </a:spcBef>
                <a:spcAft>
                  <a:spcPct val="0"/>
                </a:spcAft>
              </a:pPr>
              <a:t>2</a:t>
            </a:fld>
            <a:endParaRPr lang="en-US">
              <a:solidFill>
                <a:prstClr val="black"/>
              </a:solidFill>
              <a:cs typeface="Times New Roman" pitchFamily="18" charset="0"/>
            </a:endParaRPr>
          </a:p>
        </p:txBody>
      </p:sp>
      <p:sp>
        <p:nvSpPr>
          <p:cNvPr id="1945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1027"/>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
        <p:nvSpPr>
          <p:cNvPr id="5" name="عنصر نائب للتاريخ 4"/>
          <p:cNvSpPr>
            <a:spLocks noGrp="1"/>
          </p:cNvSpPr>
          <p:nvPr>
            <p:ph type="dt" idx="10"/>
          </p:nvPr>
        </p:nvSpPr>
        <p:spPr/>
        <p:txBody>
          <a:bodyPr/>
          <a:lstStyle/>
          <a:p>
            <a:pPr>
              <a:defRPr/>
            </a:pPr>
            <a:fld id="{47D4F875-38F0-45D4-85FD-F03507AA7E49}" type="datetime3">
              <a:rPr lang="en-US" smtClean="0">
                <a:solidFill>
                  <a:prstClr val="black"/>
                </a:solidFill>
              </a:rPr>
              <a:pPr>
                <a:defRPr/>
              </a:pPr>
              <a:t>11 March 2018</a:t>
            </a:fld>
            <a:endParaRPr lang="ar-EG">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303BC5-4315-46F5-8496-EBE40474A217}" type="slidenum">
              <a:rPr lang="ar-EG" smtClean="0"/>
              <a:pPr/>
              <a:t>28</a:t>
            </a:fld>
            <a:endParaRPr lang="ar-EG"/>
          </a:p>
        </p:txBody>
      </p:sp>
    </p:spTree>
    <p:extLst>
      <p:ext uri="{BB962C8B-B14F-4D97-AF65-F5344CB8AC3E}">
        <p14:creationId xmlns:p14="http://schemas.microsoft.com/office/powerpoint/2010/main" val="2154455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49D8F64-2EC5-4CDF-8AA3-A07B3BF7CA77}" type="datetime9">
              <a:rPr lang="en-US" smtClean="0"/>
              <a:t>3/11/2018 9:12:39 PM</a:t>
            </a:fld>
            <a:endParaRPr lang="en-US"/>
          </a:p>
        </p:txBody>
      </p:sp>
      <p:sp>
        <p:nvSpPr>
          <p:cNvPr id="18" name="عنصر نائب للتذييل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DAB9DF4-C75F-4868-9A54-67D6D1E65AF0}" type="datetime9">
              <a:rPr lang="en-US" smtClean="0"/>
              <a:t>3/11/2018 9:12:39 PM</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6"/>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3"/>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D18B67C-209F-4AF2-9EBD-CFFD63A0F50D}" type="datetime9">
              <a:rPr lang="en-US" smtClean="0"/>
              <a:t>3/11/2018 9:12:39 PM</a:t>
            </a:fld>
            <a:endParaRPr lang="en-US"/>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D0DE31-9E48-482F-B365-F6C0BED1FE7F}" type="datetime9">
              <a:rPr lang="en-US" smtClean="0"/>
              <a:t>3/11/2018 9:12:39 PM</a:t>
            </a:fld>
            <a:endParaRPr lang="en-US"/>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F8F8F8"/>
              </a:solidFill>
            </a:endParaRPr>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1A0F910E-F790-4255-A225-AF7E2C6155E8}" type="slidenum">
              <a:rPr lang="en-US" smtClean="0">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60116473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BA4226F-C531-4B9A-8E7E-66906DA50A80}" type="datetime9">
              <a:rPr lang="en-US" smtClean="0">
                <a:solidFill>
                  <a:srgbClr val="000000"/>
                </a:solidFill>
              </a:rPr>
              <a:t>3/11/2018 9:12:39 PM</a:t>
            </a:fld>
            <a:endParaRPr lang="en-US">
              <a:solidFill>
                <a:srgbClr val="000000"/>
              </a:solidFill>
            </a:endParaRPr>
          </a:p>
        </p:txBody>
      </p:sp>
      <p:sp>
        <p:nvSpPr>
          <p:cNvPr id="5" name="عنصر نائب للتذييل 4"/>
          <p:cNvSpPr>
            <a:spLocks noGrp="1"/>
          </p:cNvSpPr>
          <p:nvPr>
            <p:ph type="ftr" sz="quarter" idx="11"/>
          </p:nvPr>
        </p:nvSpPr>
        <p:spPr/>
        <p:txBody>
          <a:body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1A0F910E-F790-4255-A225-AF7E2C6155E8}" type="slidenum">
              <a:rPr lang="en-US" smtClean="0"/>
              <a:pPr/>
              <a:t>‹#›</a:t>
            </a:fld>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91453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7887CA28-D943-4E3B-8986-BA4242FCB54D}" type="datetime9">
              <a:rPr lang="en-US" smtClean="0">
                <a:solidFill>
                  <a:srgbClr val="000000"/>
                </a:solidFill>
              </a:rPr>
              <a:t>3/11/2018 9:12:39 PM</a:t>
            </a:fld>
            <a:endParaRPr lang="en-US">
              <a:solidFill>
                <a:srgbClr val="000000"/>
              </a:solidFill>
            </a:endParaRPr>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0F910E-F790-4255-A225-AF7E2C6155E8}" type="slidenum">
              <a:rPr lang="en-US" smtClean="0"/>
              <a:pPr/>
              <a:t>‹#›</a:t>
            </a:fld>
            <a:endParaRPr lang="en-US"/>
          </a:p>
        </p:txBody>
      </p:sp>
      <p:sp>
        <p:nvSpPr>
          <p:cNvPr id="14" name="عنصر نائب للتذييل 13"/>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40426763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301FBEAC-7F71-45A0-92D8-977CF1FBC761}" type="datetime9">
              <a:rPr lang="en-US" smtClean="0">
                <a:solidFill>
                  <a:srgbClr val="000000"/>
                </a:solidFill>
              </a:rPr>
              <a:t>3/11/2018 9:12:39 PM</a:t>
            </a:fld>
            <a:endParaRPr lang="en-US">
              <a:solidFill>
                <a:srgbClr val="000000"/>
              </a:solidFill>
            </a:endParaRPr>
          </a:p>
        </p:txBody>
      </p:sp>
      <p:sp>
        <p:nvSpPr>
          <p:cNvPr id="10" name="عنصر نائب لرقم الشريحة 9"/>
          <p:cNvSpPr>
            <a:spLocks noGrp="1"/>
          </p:cNvSpPr>
          <p:nvPr>
            <p:ph type="sldNum" sz="quarter" idx="16"/>
          </p:nvPr>
        </p:nvSpPr>
        <p:spPr/>
        <p:txBody>
          <a:bodyPr rtlCol="0"/>
          <a:lstStyle/>
          <a:p>
            <a:fld id="{1A0F910E-F790-4255-A225-AF7E2C6155E8}" type="slidenum">
              <a:rPr lang="en-US" smtClean="0"/>
              <a:pPr/>
              <a:t>‹#›</a:t>
            </a:fld>
            <a:endParaRPr lang="en-US"/>
          </a:p>
        </p:txBody>
      </p:sp>
      <p:sp>
        <p:nvSpPr>
          <p:cNvPr id="12" name="عنصر نائب للتذييل 11"/>
          <p:cNvSpPr>
            <a:spLocks noGrp="1"/>
          </p:cNvSpPr>
          <p:nvPr>
            <p:ph type="ftr" sz="quarter" idx="17"/>
          </p:nvPr>
        </p:nvSpPr>
        <p:spPr/>
        <p:txBody>
          <a:bodyPr rtlCol="0"/>
          <a:lstStyle/>
          <a:p>
            <a:endParaRPr lang="en-US">
              <a:solidFill>
                <a:srgbClr val="000000"/>
              </a:solidFill>
            </a:endParaRPr>
          </a:p>
        </p:txBody>
      </p:sp>
    </p:spTree>
    <p:extLst>
      <p:ext uri="{BB962C8B-B14F-4D97-AF65-F5344CB8AC3E}">
        <p14:creationId xmlns:p14="http://schemas.microsoft.com/office/powerpoint/2010/main" val="290423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22B68C74-6DE4-44EF-8CB6-F3FB403DD9E3}" type="datetime9">
              <a:rPr lang="en-US" smtClean="0">
                <a:solidFill>
                  <a:srgbClr val="000000"/>
                </a:solidFill>
              </a:rPr>
              <a:t>3/11/2018 9:12:39 PM</a:t>
            </a:fld>
            <a:endParaRPr lang="en-US">
              <a:solidFill>
                <a:srgbClr val="000000"/>
              </a:solidFill>
            </a:endParaRPr>
          </a:p>
        </p:txBody>
      </p:sp>
      <p:sp>
        <p:nvSpPr>
          <p:cNvPr id="12" name="عنصر نائب لرقم الشريحة 11"/>
          <p:cNvSpPr>
            <a:spLocks noGrp="1"/>
          </p:cNvSpPr>
          <p:nvPr>
            <p:ph type="sldNum" sz="quarter" idx="16"/>
          </p:nvPr>
        </p:nvSpPr>
        <p:spPr/>
        <p:txBody>
          <a:bodyPr rtlCol="0"/>
          <a:lstStyle/>
          <a:p>
            <a:fld id="{1A0F910E-F790-4255-A225-AF7E2C6155E8}" type="slidenum">
              <a:rPr lang="en-US" smtClean="0"/>
              <a:pPr/>
              <a:t>‹#›</a:t>
            </a:fld>
            <a:endParaRPr lang="en-US"/>
          </a:p>
        </p:txBody>
      </p:sp>
      <p:sp>
        <p:nvSpPr>
          <p:cNvPr id="14" name="عنصر نائب للتذييل 13"/>
          <p:cNvSpPr>
            <a:spLocks noGrp="1"/>
          </p:cNvSpPr>
          <p:nvPr>
            <p:ph type="ftr" sz="quarter" idx="17"/>
          </p:nvPr>
        </p:nvSpPr>
        <p:spPr/>
        <p:txBody>
          <a:bodyPr rtlCol="0"/>
          <a:lstStyle/>
          <a:p>
            <a:endParaRPr lang="en-US">
              <a:solidFill>
                <a:srgbClr val="000000"/>
              </a:solidFill>
            </a:endParaRPr>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42237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2657791-EE81-4A0B-AA6F-8E7F7B11CF38}" type="datetime9">
              <a:rPr lang="en-US" smtClean="0">
                <a:solidFill>
                  <a:srgbClr val="000000"/>
                </a:solidFill>
              </a:rPr>
              <a:t>3/11/2018 9:12:39 PM</a:t>
            </a:fld>
            <a:endParaRPr lang="en-US">
              <a:solidFill>
                <a:srgbClr val="000000"/>
              </a:solidFill>
            </a:endParaRPr>
          </a:p>
        </p:txBody>
      </p:sp>
      <p:sp>
        <p:nvSpPr>
          <p:cNvPr id="4" name="عنصر نائب للتذييل 3"/>
          <p:cNvSpPr>
            <a:spLocks noGrp="1"/>
          </p:cNvSpPr>
          <p:nvPr>
            <p:ph type="ftr" sz="quarter" idx="11"/>
          </p:nvPr>
        </p:nvSpPr>
        <p:spPr/>
        <p:txBody>
          <a:body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1A0F910E-F790-4255-A225-AF7E2C6155E8}" type="slidenum">
              <a:rPr lang="en-US" smtClean="0"/>
              <a:pPr/>
              <a:t>‹#›</a:t>
            </a:fld>
            <a:endParaRPr lang="en-US"/>
          </a:p>
        </p:txBody>
      </p:sp>
    </p:spTree>
    <p:extLst>
      <p:ext uri="{BB962C8B-B14F-4D97-AF65-F5344CB8AC3E}">
        <p14:creationId xmlns:p14="http://schemas.microsoft.com/office/powerpoint/2010/main" val="148061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67CA20D-9C86-4CCC-B625-CAAA05FDAE42}" type="datetime9">
              <a:rPr lang="en-US" smtClean="0">
                <a:solidFill>
                  <a:srgbClr val="000000"/>
                </a:solidFill>
              </a:rPr>
              <a:t>3/11/2018 9:12:39 PM</a:t>
            </a:fld>
            <a:endParaRPr lang="en-US">
              <a:solidFill>
                <a:srgbClr val="000000"/>
              </a:solidFill>
            </a:endParaRPr>
          </a:p>
        </p:txBody>
      </p:sp>
      <p:sp>
        <p:nvSpPr>
          <p:cNvPr id="3" name="عنصر نائب للتذييل 2"/>
          <p:cNvSpPr>
            <a:spLocks noGrp="1"/>
          </p:cNvSpPr>
          <p:nvPr>
            <p:ph type="ftr" sz="quarter" idx="11"/>
          </p:nvPr>
        </p:nvSpPr>
        <p:spPr/>
        <p:txBody>
          <a:bodyPr/>
          <a:lstStyle/>
          <a:p>
            <a:endParaRPr lang="en-US">
              <a:solidFill>
                <a:srgbClr val="000000"/>
              </a:solidFill>
            </a:endParaRPr>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1A0F910E-F790-4255-A225-AF7E2C6155E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63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A9362A79-1EB3-4C79-9B30-36B2CCF5D0DB}" type="datetime9">
              <a:rPr lang="en-US" smtClean="0">
                <a:solidFill>
                  <a:srgbClr val="000000"/>
                </a:solidFill>
              </a:rPr>
              <a:t>3/11/2018 9:12:39 PM</a:t>
            </a:fld>
            <a:endParaRPr lang="en-US">
              <a:solidFill>
                <a:srgbClr val="000000"/>
              </a:solidFill>
            </a:endParaRPr>
          </a:p>
        </p:txBody>
      </p:sp>
      <p:sp>
        <p:nvSpPr>
          <p:cNvPr id="6" name="عنصر نائب للتذييل 5"/>
          <p:cNvSpPr>
            <a:spLocks noGrp="1"/>
          </p:cNvSpPr>
          <p:nvPr>
            <p:ph type="ftr" sz="quarter" idx="11"/>
          </p:nvPr>
        </p:nvSpPr>
        <p:spPr/>
        <p:txBody>
          <a:body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1A0F910E-F790-4255-A225-AF7E2C6155E8}" type="slidenum">
              <a:rPr lang="en-US" smtClean="0"/>
              <a:pPr/>
              <a:t>‹#›</a:t>
            </a:fld>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01562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2FB0E2-3F0C-4A78-AA95-FFC6F43C3903}" type="datetime9">
              <a:rPr lang="en-US" smtClean="0"/>
              <a:t>3/11/2018 9:12:39 PM</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تاريخ 11"/>
          <p:cNvSpPr>
            <a:spLocks noGrp="1"/>
          </p:cNvSpPr>
          <p:nvPr>
            <p:ph type="dt" sz="half" idx="10"/>
          </p:nvPr>
        </p:nvSpPr>
        <p:spPr>
          <a:xfrm>
            <a:off x="6248400" y="6248400"/>
            <a:ext cx="2667000" cy="365125"/>
          </a:xfrm>
        </p:spPr>
        <p:txBody>
          <a:bodyPr rtlCol="0"/>
          <a:lstStyle/>
          <a:p>
            <a:fld id="{841C3759-D7C6-4AE0-86BB-1FA35123C6B7}" type="datetime9">
              <a:rPr lang="en-US" smtClean="0">
                <a:solidFill>
                  <a:srgbClr val="000000"/>
                </a:solidFill>
              </a:rPr>
              <a:t>3/11/2018 9:12:39 PM</a:t>
            </a:fld>
            <a:endParaRPr lang="en-US">
              <a:solidFill>
                <a:srgbClr val="000000"/>
              </a:solidFill>
            </a:endParaRPr>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1A0F910E-F790-4255-A225-AF7E2C6155E8}" type="slidenum">
              <a:rPr lang="en-US" smtClean="0"/>
              <a:pPr/>
              <a:t>‹#›</a:t>
            </a:fld>
            <a:endParaRPr lang="en-US"/>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en-US">
              <a:solidFill>
                <a:srgbClr val="000000"/>
              </a:solidFill>
            </a:endParaRPr>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extLst>
      <p:ext uri="{BB962C8B-B14F-4D97-AF65-F5344CB8AC3E}">
        <p14:creationId xmlns:p14="http://schemas.microsoft.com/office/powerpoint/2010/main" val="1057915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AF25840-270A-462C-8E32-D4150AF475C4}" type="datetime9">
              <a:rPr lang="en-US" smtClean="0">
                <a:solidFill>
                  <a:srgbClr val="000000"/>
                </a:solidFill>
              </a:rPr>
              <a:t>3/11/2018 9:12:39 PM</a:t>
            </a:fld>
            <a:endParaRPr lang="en-US">
              <a:solidFill>
                <a:srgbClr val="000000"/>
              </a:solidFill>
            </a:endParaRPr>
          </a:p>
        </p:txBody>
      </p:sp>
      <p:sp>
        <p:nvSpPr>
          <p:cNvPr id="5" name="عنصر نائب للتذييل 4"/>
          <p:cNvSpPr>
            <a:spLocks noGrp="1"/>
          </p:cNvSpPr>
          <p:nvPr>
            <p:ph type="ftr" sz="quarter" idx="11"/>
          </p:nvPr>
        </p:nvSpPr>
        <p:spPr/>
        <p:txBody>
          <a:body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fld id="{1A0F910E-F790-4255-A225-AF7E2C6155E8}" type="slidenum">
              <a:rPr lang="en-US" smtClean="0"/>
              <a:pPr/>
              <a:t>‹#›</a:t>
            </a:fld>
            <a:endParaRPr lang="en-US"/>
          </a:p>
        </p:txBody>
      </p:sp>
    </p:spTree>
    <p:extLst>
      <p:ext uri="{BB962C8B-B14F-4D97-AF65-F5344CB8AC3E}">
        <p14:creationId xmlns:p14="http://schemas.microsoft.com/office/powerpoint/2010/main" val="232793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FB47EA5E-A322-426A-92E1-373E460CC1DD}" type="datetime9">
              <a:rPr lang="en-US" smtClean="0">
                <a:solidFill>
                  <a:srgbClr val="000000"/>
                </a:solidFill>
              </a:rPr>
              <a:t>3/11/2018 9:12:39 PM</a:t>
            </a:fld>
            <a:endParaRPr lang="en-US">
              <a:solidFill>
                <a:srgbClr val="000000"/>
              </a:solidFill>
            </a:endParaRPr>
          </a:p>
        </p:txBody>
      </p:sp>
      <p:sp>
        <p:nvSpPr>
          <p:cNvPr id="5" name="عنصر نائب للتذييل 4"/>
          <p:cNvSpPr>
            <a:spLocks noGrp="1"/>
          </p:cNvSpPr>
          <p:nvPr>
            <p:ph type="ftr" sz="quarter" idx="11"/>
          </p:nvPr>
        </p:nvSpPr>
        <p:spPr>
          <a:xfrm>
            <a:off x="457201" y="6248207"/>
            <a:ext cx="5573483" cy="365125"/>
          </a:xfrm>
        </p:spPr>
        <p:txBody>
          <a:bodyPr/>
          <a:lstStyle/>
          <a:p>
            <a:endParaRPr lang="en-US">
              <a:solidFill>
                <a:srgbClr val="000000"/>
              </a:solidFill>
            </a:endParaRPr>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1A0F910E-F790-4255-A225-AF7E2C6155E8}" type="slidenum">
              <a:rPr lang="en-US" smtClean="0"/>
              <a:pPr/>
              <a:t>‹#›</a:t>
            </a:fld>
            <a:endParaRPr lang="en-US"/>
          </a:p>
        </p:txBody>
      </p:sp>
    </p:spTree>
    <p:extLst>
      <p:ext uri="{BB962C8B-B14F-4D97-AF65-F5344CB8AC3E}">
        <p14:creationId xmlns:p14="http://schemas.microsoft.com/office/powerpoint/2010/main" val="12291592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657C82CB-37B2-41F6-A54B-70FE30D1CA0A}"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7B7B83BF-F8B2-4899-9648-73E52EF096D5}"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480640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AD33A2DA-798D-43B1-AA7E-BBAD46ED23B8}"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DF048D35-96C4-4093-B1CD-35BAE647D94D}"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2736306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0C335FA-340C-4785-BD89-A6E101825414}"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2A0D88B9-D5FA-45B2-9DA1-9A13BA2DD7B3}"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295325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DBE12045-94E0-44AA-A175-DAC44A1AD06E}" type="datetimeFigureOut">
              <a:rPr lang="ar-SA">
                <a:solidFill>
                  <a:srgbClr val="000000">
                    <a:tint val="75000"/>
                  </a:srgbClr>
                </a:solidFill>
              </a:rPr>
              <a:pPr>
                <a:defRPr/>
              </a:pPr>
              <a:t>24/06/1439</a:t>
            </a:fld>
            <a:endParaRPr lang="ar-SA">
              <a:solidFill>
                <a:srgbClr val="000000">
                  <a:tint val="75000"/>
                </a:srgb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F918CA55-38AB-404A-892B-20565E267F2F}"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942109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78123C75-7B3C-436F-9582-B9D529C37D40}" type="datetimeFigureOut">
              <a:rPr lang="ar-SA">
                <a:solidFill>
                  <a:srgbClr val="000000">
                    <a:tint val="75000"/>
                  </a:srgbClr>
                </a:solidFill>
              </a:rPr>
              <a:pPr>
                <a:defRPr/>
              </a:pPr>
              <a:t>24/06/1439</a:t>
            </a:fld>
            <a:endParaRPr lang="ar-SA">
              <a:solidFill>
                <a:srgbClr val="000000">
                  <a:tint val="75000"/>
                </a:srgbClr>
              </a:solidFill>
            </a:endParaRPr>
          </a:p>
        </p:txBody>
      </p:sp>
      <p:sp>
        <p:nvSpPr>
          <p:cNvPr id="8"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E286233E-2817-4DD0-A527-E6B7778DBC41}"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92793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3C4D9C30-0F42-48B4-878A-687F4E425451}" type="datetimeFigureOut">
              <a:rPr lang="ar-SA">
                <a:solidFill>
                  <a:srgbClr val="000000">
                    <a:tint val="75000"/>
                  </a:srgbClr>
                </a:solidFill>
              </a:rPr>
              <a:pPr>
                <a:defRPr/>
              </a:pPr>
              <a:t>24/06/1439</a:t>
            </a:fld>
            <a:endParaRPr lang="ar-SA">
              <a:solidFill>
                <a:srgbClr val="000000">
                  <a:tint val="75000"/>
                </a:srgbClr>
              </a:solidFill>
            </a:endParaRPr>
          </a:p>
        </p:txBody>
      </p:sp>
      <p:sp>
        <p:nvSpPr>
          <p:cNvPr id="4"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5FD33705-3988-48C8-BEF4-86CD78BD758B}"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940335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5B1236B8-0819-4494-8894-D2CB478B7D8E}" type="datetimeFigureOut">
              <a:rPr lang="ar-SA">
                <a:solidFill>
                  <a:srgbClr val="000000">
                    <a:tint val="75000"/>
                  </a:srgbClr>
                </a:solidFill>
              </a:rPr>
              <a:pPr>
                <a:defRPr/>
              </a:pPr>
              <a:t>24/06/1439</a:t>
            </a:fld>
            <a:endParaRPr lang="ar-SA">
              <a:solidFill>
                <a:srgbClr val="000000">
                  <a:tint val="75000"/>
                </a:srgbClr>
              </a:solidFill>
            </a:endParaRPr>
          </a:p>
        </p:txBody>
      </p:sp>
      <p:sp>
        <p:nvSpPr>
          <p:cNvPr id="3"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82970E4C-F863-4F27-9937-B5CC596C8D63}"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2214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9E35A065-96A0-4937-9D99-30BF8D7DC519}" type="datetime9">
              <a:rPr lang="en-US" smtClean="0"/>
              <a:t>3/11/2018 9:12:39 PM</a:t>
            </a:fld>
            <a:endParaRPr lang="en-US"/>
          </a:p>
        </p:txBody>
      </p:sp>
      <p:sp>
        <p:nvSpPr>
          <p:cNvPr id="5" name="عنصر نائب للتذييل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8F6A455-8928-48D6-86A0-2C6105350113}" type="datetimeFigureOut">
              <a:rPr lang="ar-SA">
                <a:solidFill>
                  <a:srgbClr val="000000">
                    <a:tint val="75000"/>
                  </a:srgbClr>
                </a:solidFill>
              </a:rPr>
              <a:pPr>
                <a:defRPr/>
              </a:pPr>
              <a:t>24/06/1439</a:t>
            </a:fld>
            <a:endParaRPr lang="ar-SA">
              <a:solidFill>
                <a:srgbClr val="000000">
                  <a:tint val="75000"/>
                </a:srgb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6FF2C901-1A60-4AA8-8EA1-4C4CA6C693D6}"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1469916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1A6D00DB-ABAA-4640-A22D-FBDA21F3A337}" type="datetimeFigureOut">
              <a:rPr lang="ar-SA">
                <a:solidFill>
                  <a:srgbClr val="000000">
                    <a:tint val="75000"/>
                  </a:srgbClr>
                </a:solidFill>
              </a:rPr>
              <a:pPr>
                <a:defRPr/>
              </a:pPr>
              <a:t>24/06/1439</a:t>
            </a:fld>
            <a:endParaRPr lang="ar-SA">
              <a:solidFill>
                <a:srgbClr val="000000">
                  <a:tint val="75000"/>
                </a:srgbClr>
              </a:solidFill>
            </a:endParaRPr>
          </a:p>
        </p:txBody>
      </p:sp>
      <p:sp>
        <p:nvSpPr>
          <p:cNvPr id="6"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D7AFFA03-425B-401A-A4AD-35C3EF463244}"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654535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6475C9FC-70BD-49AF-9A80-8B04D6C7E98D}"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FD8667A0-E738-4DCD-A844-86ECD4888E0E}"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1731060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AD733DAB-FAB2-4127-9897-6AE6012DAD86}"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11"/>
          </p:nvPr>
        </p:nvSpPr>
        <p:spPr/>
        <p:txBody>
          <a:bodyPr/>
          <a:lstStyle>
            <a:lvl1pPr>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91FB6920-C0A8-4724-A91F-82D7B3B97CDF}"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767810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49D8F64-2EC5-4CDF-8AA3-A07B3BF7CA77}" type="datetime9">
              <a:rPr/>
              <a:pPr/>
              <a:t>3/11/2018 9:12:39 PM</a:t>
            </a:fld>
            <a:endParaRPr/>
          </a:p>
        </p:txBody>
      </p:sp>
      <p:sp>
        <p:nvSpPr>
          <p:cNvPr id="18" name="عنصر نائب للتذييل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a:pPr/>
              <a:t>‹#›</a:t>
            </a:fld>
            <a:endParaRPr/>
          </a:p>
        </p:txBody>
      </p:sp>
    </p:spTree>
    <p:extLst>
      <p:ext uri="{BB962C8B-B14F-4D97-AF65-F5344CB8AC3E}">
        <p14:creationId xmlns:p14="http://schemas.microsoft.com/office/powerpoint/2010/main" val="42527892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3D2FB0E2-3F0C-4A78-AA95-FFC6F43C3903}" type="datetime9">
              <a:rPr lang="en-US" smtClean="0">
                <a:solidFill>
                  <a:srgbClr val="B13F9A"/>
                </a:solidFill>
              </a:rPr>
              <a:pPr/>
              <a:t>3/11/2018 9:12:39 PM</a:t>
            </a:fld>
            <a:endParaRPr lang="en-US">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56094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9E35A065-96A0-4937-9D99-30BF8D7DC519}" type="datetime9">
              <a:rPr lang="en-US" smtClean="0">
                <a:solidFill>
                  <a:srgbClr val="B13F9A"/>
                </a:solidFill>
              </a:rPr>
              <a:pPr/>
              <a:t>3/11/2018 9:12:39 PM</a:t>
            </a:fld>
            <a:endParaRPr lang="en-US">
              <a:solidFill>
                <a:srgbClr val="B13F9A"/>
              </a:solidFill>
            </a:endParaRPr>
          </a:p>
        </p:txBody>
      </p:sp>
      <p:sp>
        <p:nvSpPr>
          <p:cNvPr id="5" name="عنصر نائب للتذييل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117491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AC3E540-E449-4590-A61E-87DF7875D6CC}" type="datetime9">
              <a:rPr lang="en-US" smtClean="0">
                <a:solidFill>
                  <a:srgbClr val="B13F9A"/>
                </a:solidFill>
              </a:rPr>
              <a:pPr/>
              <a:t>3/11/2018 9:12:39 PM</a:t>
            </a:fld>
            <a:endParaRPr lang="en-US">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498656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61DC078-9D4C-4361-8AFE-257461996808}" type="datetime9">
              <a:rPr lang="en-US" smtClean="0">
                <a:solidFill>
                  <a:srgbClr val="B13F9A"/>
                </a:solidFill>
              </a:rPr>
              <a:pPr/>
              <a:t>3/11/2018 9:12:39 PM</a:t>
            </a:fld>
            <a:endParaRPr lang="en-US">
              <a:solidFill>
                <a:srgbClr val="B13F9A"/>
              </a:solidFill>
            </a:endParaRPr>
          </a:p>
        </p:txBody>
      </p:sp>
      <p:sp>
        <p:nvSpPr>
          <p:cNvPr id="8" name="عنصر نائب للتذييل 7"/>
          <p:cNvSpPr>
            <a:spLocks noGrp="1"/>
          </p:cNvSpPr>
          <p:nvPr>
            <p:ph type="ftr" sz="quarter" idx="11"/>
          </p:nvPr>
        </p:nvSpPr>
        <p:spPr/>
        <p:txBody>
          <a:bodyPr/>
          <a:lstStyle>
            <a:extLst/>
          </a:lstStyle>
          <a:p>
            <a:endParaRPr lang="en-US">
              <a:solidFill>
                <a:srgbClr val="B13F9A"/>
              </a:solidFill>
            </a:endParaRPr>
          </a:p>
        </p:txBody>
      </p:sp>
      <p:sp>
        <p:nvSpPr>
          <p:cNvPr id="9" name="عنصر نائب لرقم الشريحة 8"/>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42235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C69382F-E38E-4C6D-87F7-ECBD841FF07F}" type="datetime9">
              <a:rPr lang="en-US" smtClean="0">
                <a:solidFill>
                  <a:srgbClr val="B13F9A"/>
                </a:solidFill>
              </a:rPr>
              <a:pPr/>
              <a:t>3/11/2018 9:12:39 PM</a:t>
            </a:fld>
            <a:endParaRPr lang="en-US">
              <a:solidFill>
                <a:srgbClr val="B13F9A"/>
              </a:solidFill>
            </a:endParaRPr>
          </a:p>
        </p:txBody>
      </p:sp>
      <p:sp>
        <p:nvSpPr>
          <p:cNvPr id="4" name="عنصر نائب للتذييل 3"/>
          <p:cNvSpPr>
            <a:spLocks noGrp="1"/>
          </p:cNvSpPr>
          <p:nvPr>
            <p:ph type="ftr" sz="quarter" idx="11"/>
          </p:nvPr>
        </p:nvSpPr>
        <p:spPr/>
        <p:txBody>
          <a:bodyPr/>
          <a:lstStyle>
            <a:extLst/>
          </a:lstStyle>
          <a:p>
            <a:endParaRPr lang="en-US">
              <a:solidFill>
                <a:srgbClr val="B13F9A"/>
              </a:solidFill>
            </a:endParaRPr>
          </a:p>
        </p:txBody>
      </p:sp>
      <p:sp>
        <p:nvSpPr>
          <p:cNvPr id="5" name="عنصر نائب لرقم الشريحة 4"/>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70091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5AC3E540-E449-4590-A61E-87DF7875D6CC}" type="datetime9">
              <a:rPr lang="en-US" smtClean="0"/>
              <a:t>3/11/2018 9:12:39 PM</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087D436A-EC46-4B2E-865C-31D6612C4D0D}" type="datetime9">
              <a:rPr lang="en-US" smtClean="0">
                <a:solidFill>
                  <a:srgbClr val="B13F9A"/>
                </a:solidFill>
              </a:rPr>
              <a:pPr/>
              <a:t>3/11/2018 9:12:39 PM</a:t>
            </a:fld>
            <a:endParaRPr lang="en-US">
              <a:solidFill>
                <a:srgbClr val="B13F9A"/>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عنصر نائب لرقم الشريحة 3"/>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82434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9DBB8E9-1EE1-4467-94C9-391C9251B977}" type="datetime9">
              <a:rPr lang="en-US" smtClean="0">
                <a:solidFill>
                  <a:srgbClr val="B13F9A"/>
                </a:solidFill>
              </a:rPr>
              <a:pPr/>
              <a:t>3/11/2018 9:12:39 PM</a:t>
            </a:fld>
            <a:endParaRPr lang="en-US">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72919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E053E61D-9CBA-4EC4-8E84-9F74A57DEF09}" type="datetime9">
              <a:rPr lang="en-US" smtClean="0">
                <a:solidFill>
                  <a:srgbClr val="F4E7ED"/>
                </a:solidFill>
              </a:rPr>
              <a:pPr/>
              <a:t>3/11/2018 9:12:39 PM</a:t>
            </a:fld>
            <a:endParaRPr lang="en-US">
              <a:solidFill>
                <a:srgbClr val="F4E7ED"/>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F4E7ED"/>
              </a:solidFill>
            </a:endParaRPr>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solidFill>
                  <a:srgbClr val="F4E7ED"/>
                </a:solidFill>
              </a:rPr>
              <a:pPr/>
              <a:t>‹#›</a:t>
            </a:fld>
            <a:endParaRPr lang="en-US">
              <a:solidFill>
                <a:srgbClr val="F4E7ED"/>
              </a:solidFill>
            </a:endParaRPr>
          </a:p>
        </p:txBody>
      </p:sp>
      <p:sp>
        <p:nvSpPr>
          <p:cNvPr id="10" name="عنصر نائب للصورة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extLst>
      <p:ext uri="{BB962C8B-B14F-4D97-AF65-F5344CB8AC3E}">
        <p14:creationId xmlns:p14="http://schemas.microsoft.com/office/powerpoint/2010/main" val="395302337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DAB9DF4-C75F-4868-9A54-67D6D1E65AF0}" type="datetime9">
              <a:rPr lang="en-US" smtClean="0">
                <a:solidFill>
                  <a:srgbClr val="B13F9A"/>
                </a:solidFill>
              </a:rPr>
              <a:pPr/>
              <a:t>3/11/2018 9:12:39 PM</a:t>
            </a:fld>
            <a:endParaRPr lang="en-US">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61873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6"/>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3"/>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5D18B67C-209F-4AF2-9EBD-CFFD63A0F50D}" type="datetime9">
              <a:rPr lang="en-US" smtClean="0">
                <a:solidFill>
                  <a:srgbClr val="B13F9A"/>
                </a:solidFill>
              </a:rPr>
              <a:pPr/>
              <a:t>3/11/2018 9:12:39 PM</a:t>
            </a:fld>
            <a:endParaRPr lang="en-US">
              <a:solidFill>
                <a:srgbClr val="B13F9A"/>
              </a:solidFill>
            </a:endParaRPr>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70107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61DC078-9D4C-4361-8AFE-257461996808}" type="datetime9">
              <a:rPr lang="en-US" smtClean="0"/>
              <a:t>3/11/2018 9:12:39 PM</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C69382F-E38E-4C6D-87F7-ECBD841FF07F}" type="datetime9">
              <a:rPr lang="en-US" smtClean="0"/>
              <a:t>3/11/2018 9:12:39 PM</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087D436A-EC46-4B2E-865C-31D6612C4D0D}" type="datetime9">
              <a:rPr lang="en-US" smtClean="0"/>
              <a:t>3/11/2018 9:12:39 PM</a:t>
            </a:fld>
            <a:endParaRPr lang="en-US"/>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p>
        </p:txBody>
      </p:sp>
      <p:sp>
        <p:nvSpPr>
          <p:cNvPr id="4" name="عنصر نائب لرقم الشريحة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9DBB8E9-1EE1-4467-94C9-391C9251B977}" type="datetime9">
              <a:rPr lang="en-US" smtClean="0"/>
              <a:t>3/11/2018 9:12:39 PM</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E053E61D-9CBA-4EC4-8E84-9F74A57DEF09}" type="datetime9">
              <a:rPr lang="en-US" smtClean="0"/>
              <a:t>3/11/2018 9:12:39 PM</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عنصر نائب للصورة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B2C7B31-C6C5-4A40-A773-7C99769D1AD5}" type="datetime9">
              <a:rPr lang="en-US" smtClean="0"/>
              <a:t>3/11/2018 9:12:39 PM</a:t>
            </a:fld>
            <a:endParaRPr lang="en-US"/>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6172F83-D45B-46E7-8259-FD6B1C83492F}" type="datetime9">
              <a:rPr lang="en-US" smtClean="0">
                <a:solidFill>
                  <a:srgbClr val="000000"/>
                </a:solidFill>
              </a:rPr>
              <a:t>3/11/2018 9:12:39 PM</a:t>
            </a:fld>
            <a:endParaRPr lang="en-US">
              <a:solidFill>
                <a:srgbClr val="000000"/>
              </a:solidFill>
            </a:endParaRPr>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000000"/>
              </a:solidFill>
            </a:endParaRPr>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A0F910E-F790-4255-A225-AF7E2C6155E8}" type="slidenum">
              <a:rPr lang="en-US" smtClean="0"/>
              <a:pPr/>
              <a:t>‹#›</a:t>
            </a:fld>
            <a:endParaRPr lang="en-US"/>
          </a:p>
        </p:txBody>
      </p:sp>
    </p:spTree>
    <p:extLst>
      <p:ext uri="{BB962C8B-B14F-4D97-AF65-F5344CB8AC3E}">
        <p14:creationId xmlns:p14="http://schemas.microsoft.com/office/powerpoint/2010/main" val="171916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9BB1A4EB-4ABE-4D60-8AA4-33B2E4524756}" type="datetimeFigureOut">
              <a:rPr lang="ar-SA">
                <a:solidFill>
                  <a:srgbClr val="000000">
                    <a:tint val="75000"/>
                  </a:srgbClr>
                </a:solidFill>
              </a:rPr>
              <a:pPr>
                <a:defRPr/>
              </a:pPr>
              <a:t>24/06/1439</a:t>
            </a:fld>
            <a:endParaRPr lang="ar-SA">
              <a:solidFill>
                <a:srgbClr val="000000">
                  <a:tint val="75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SA">
              <a:solidFill>
                <a:srgbClr val="000000">
                  <a:tint val="75000"/>
                </a:srgb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fld id="{6AB682E1-0680-4F8F-BDD0-07C2A712AE84}" type="slidenum">
              <a:rPr lang="ar-SA">
                <a:solidFill>
                  <a:srgbClr val="000000">
                    <a:tint val="75000"/>
                  </a:srgbClr>
                </a:solidFill>
              </a:rPr>
              <a:pPr>
                <a:defRPr/>
              </a:pPr>
              <a:t>‹#›</a:t>
            </a:fld>
            <a:endParaRPr lang="ar-SA">
              <a:solidFill>
                <a:srgbClr val="000000">
                  <a:tint val="75000"/>
                </a:srgbClr>
              </a:solidFill>
            </a:endParaRPr>
          </a:p>
        </p:txBody>
      </p:sp>
    </p:spTree>
    <p:extLst>
      <p:ext uri="{BB962C8B-B14F-4D97-AF65-F5344CB8AC3E}">
        <p14:creationId xmlns:p14="http://schemas.microsoft.com/office/powerpoint/2010/main" val="37061466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eaLnBrk="0" fontAlgn="base" hangingPunct="0">
        <a:spcBef>
          <a:spcPct val="0"/>
        </a:spcBef>
        <a:spcAft>
          <a:spcPct val="0"/>
        </a:spcAft>
        <a:defRPr sz="4400">
          <a:solidFill>
            <a:schemeClr val="tx1"/>
          </a:solidFill>
          <a:latin typeface="Calibri" pitchFamily="34" charset="0"/>
          <a:cs typeface="Times New Roman" pitchFamily="18" charset="0"/>
        </a:defRPr>
      </a:lvl6pPr>
      <a:lvl7pPr marL="914400" algn="ctr" rtl="1" eaLnBrk="0" fontAlgn="base" hangingPunct="0">
        <a:spcBef>
          <a:spcPct val="0"/>
        </a:spcBef>
        <a:spcAft>
          <a:spcPct val="0"/>
        </a:spcAft>
        <a:defRPr sz="4400">
          <a:solidFill>
            <a:schemeClr val="tx1"/>
          </a:solidFill>
          <a:latin typeface="Calibri" pitchFamily="34" charset="0"/>
          <a:cs typeface="Times New Roman" pitchFamily="18" charset="0"/>
        </a:defRPr>
      </a:lvl7pPr>
      <a:lvl8pPr marL="1371600" algn="ctr" rtl="1" eaLnBrk="0" fontAlgn="base" hangingPunct="0">
        <a:spcBef>
          <a:spcPct val="0"/>
        </a:spcBef>
        <a:spcAft>
          <a:spcPct val="0"/>
        </a:spcAft>
        <a:defRPr sz="4400">
          <a:solidFill>
            <a:schemeClr val="tx1"/>
          </a:solidFill>
          <a:latin typeface="Calibri" pitchFamily="34" charset="0"/>
          <a:cs typeface="Times New Roman" pitchFamily="18" charset="0"/>
        </a:defRPr>
      </a:lvl8pPr>
      <a:lvl9pPr marL="1828800" algn="ctr" rtl="1" eaLnBrk="0" fontAlgn="base" hangingPunct="0">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B2C7B31-C6C5-4A40-A773-7C99769D1AD5}" type="datetime9">
              <a:rPr lang="en-US" smtClean="0">
                <a:solidFill>
                  <a:srgbClr val="B13F9A"/>
                </a:solidFill>
              </a:rPr>
              <a:pPr/>
              <a:t>3/11/2018 9:12:39 PM</a:t>
            </a:fld>
            <a:endParaRPr lang="en-US">
              <a:solidFill>
                <a:srgbClr val="B13F9A"/>
              </a:solidFill>
            </a:endParaRPr>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905783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047657" y="533400"/>
            <a:ext cx="3512468" cy="5257800"/>
          </a:xfrm>
        </p:spPr>
        <p:txBody>
          <a:bodyPr>
            <a:normAutofit fontScale="90000"/>
          </a:bodyPr>
          <a:lstStyle/>
          <a:p>
            <a:pPr algn="ctr">
              <a:defRPr/>
            </a:pPr>
            <a:r>
              <a:rPr lang="ar-EG" sz="5400" b="1" dirty="0" smtClean="0"/>
              <a:t>    </a:t>
            </a:r>
            <a:r>
              <a:rPr lang="ar-SA" sz="5400" b="1" dirty="0" smtClean="0"/>
              <a:t>الإرهاب</a:t>
            </a:r>
            <a:r>
              <a:rPr lang="ar-SA" sz="4900" b="1" dirty="0"/>
              <a:t/>
            </a:r>
            <a:br>
              <a:rPr lang="ar-SA" sz="4900" b="1" dirty="0"/>
            </a:br>
            <a:r>
              <a:rPr lang="ar-EG" sz="5400" b="1" dirty="0"/>
              <a:t> </a:t>
            </a:r>
            <a:r>
              <a:rPr lang="ar-EG" sz="5400" b="1" dirty="0" smtClean="0"/>
              <a:t>و </a:t>
            </a:r>
            <a:r>
              <a:rPr lang="ar-SA" sz="5400" b="1" dirty="0" smtClean="0"/>
              <a:t>التطرف</a:t>
            </a:r>
            <a:r>
              <a:rPr lang="ar-EG" sz="5400" b="1" dirty="0" smtClean="0"/>
              <a:t/>
            </a:r>
            <a:br>
              <a:rPr lang="ar-EG" sz="5400" b="1" dirty="0" smtClean="0"/>
            </a:br>
            <a:r>
              <a:rPr lang="ar-EG" sz="5400" b="1" dirty="0" smtClean="0"/>
              <a:t>   و أثره على              </a:t>
            </a:r>
            <a:br>
              <a:rPr lang="ar-EG" sz="5400" b="1" dirty="0" smtClean="0"/>
            </a:br>
            <a:r>
              <a:rPr lang="ar-EG" sz="5400" b="1" dirty="0"/>
              <a:t> </a:t>
            </a:r>
            <a:r>
              <a:rPr lang="ar-EG" sz="5400" b="1" dirty="0" smtClean="0"/>
              <a:t> </a:t>
            </a:r>
            <a:r>
              <a:rPr lang="ar-SA" sz="5400" b="1" dirty="0" smtClean="0"/>
              <a:t>التراث </a:t>
            </a:r>
            <a:r>
              <a:rPr lang="ar-EG" sz="5400" b="1" dirty="0" smtClean="0"/>
              <a:t/>
            </a:r>
            <a:br>
              <a:rPr lang="ar-EG" sz="5400" b="1" dirty="0" smtClean="0"/>
            </a:br>
            <a:r>
              <a:rPr lang="ar-EG" sz="5400" b="1" dirty="0" smtClean="0"/>
              <a:t>       الثقافي </a:t>
            </a:r>
            <a:r>
              <a:rPr lang="ar-SA" sz="5400" b="1" dirty="0" smtClean="0"/>
              <a:t>في </a:t>
            </a:r>
            <a:r>
              <a:rPr lang="ar-EG" sz="5400" b="1" dirty="0" smtClean="0"/>
              <a:t/>
            </a:r>
            <a:br>
              <a:rPr lang="ar-EG" sz="5400" b="1" dirty="0" smtClean="0"/>
            </a:br>
            <a:r>
              <a:rPr lang="ar-EG" sz="5400" b="1" dirty="0" smtClean="0"/>
              <a:t>    </a:t>
            </a:r>
            <a:endParaRPr sz="4900" b="1" dirty="0"/>
          </a:p>
        </p:txBody>
      </p:sp>
      <p:sp>
        <p:nvSpPr>
          <p:cNvPr id="8" name="عنصر نائب للتاريخ 7"/>
          <p:cNvSpPr>
            <a:spLocks noGrp="1"/>
          </p:cNvSpPr>
          <p:nvPr>
            <p:ph type="dt" sz="half" idx="10"/>
          </p:nvPr>
        </p:nvSpPr>
        <p:spPr/>
        <p:txBody>
          <a:bodyPr/>
          <a:lstStyle/>
          <a:p>
            <a:pPr>
              <a:defRPr/>
            </a:pPr>
            <a:fld id="{EA80757D-B040-40D4-9389-0F47A6DA14E5}" type="datetime9">
              <a:rPr lang="en-US" smtClean="0"/>
              <a:t>3/11/2018 10:02:30 PM</a:t>
            </a:fld>
            <a:endParaRPr lang="ar-EG" dirty="0"/>
          </a:p>
        </p:txBody>
      </p:sp>
      <p:sp>
        <p:nvSpPr>
          <p:cNvPr id="9" name="Rectangle 2"/>
          <p:cNvSpPr txBox="1">
            <a:spLocks noChangeArrowheads="1"/>
          </p:cNvSpPr>
          <p:nvPr/>
        </p:nvSpPr>
        <p:spPr>
          <a:xfrm>
            <a:off x="2362200" y="6019800"/>
            <a:ext cx="6538664" cy="609600"/>
          </a:xfrm>
          <a:prstGeom prst="rect">
            <a:avLst/>
          </a:prstGeom>
        </p:spPr>
        <p:txBody>
          <a:bodyPr vert="horz" anchor="b">
            <a:no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pPr algn="r">
              <a:defRPr/>
            </a:pPr>
            <a:r>
              <a:rPr lang="ar-EG" sz="2400" dirty="0">
                <a:solidFill>
                  <a:schemeClr val="bg1">
                    <a:lumMod val="75000"/>
                    <a:lumOff val="25000"/>
                  </a:schemeClr>
                </a:solidFill>
              </a:rPr>
              <a:t> </a:t>
            </a:r>
            <a:r>
              <a:rPr lang="ar-EG" sz="2400" dirty="0" smtClean="0">
                <a:solidFill>
                  <a:schemeClr val="bg1">
                    <a:lumMod val="75000"/>
                    <a:lumOff val="25000"/>
                  </a:schemeClr>
                </a:solidFill>
              </a:rPr>
              <a:t>برنامج «</a:t>
            </a:r>
            <a:r>
              <a:rPr lang="ar-EG" sz="2400" dirty="0" smtClean="0">
                <a:solidFill>
                  <a:schemeClr val="bg1">
                    <a:lumMod val="75000"/>
                    <a:lumOff val="25000"/>
                  </a:schemeClr>
                </a:solidFill>
              </a:rPr>
              <a:t>الاحتفال </a:t>
            </a:r>
            <a:r>
              <a:rPr lang="ar-EG" sz="2400" dirty="0">
                <a:solidFill>
                  <a:schemeClr val="bg1">
                    <a:lumMod val="75000"/>
                    <a:lumOff val="25000"/>
                  </a:schemeClr>
                </a:solidFill>
              </a:rPr>
              <a:t>بيوم التراث الثقافي </a:t>
            </a:r>
            <a:r>
              <a:rPr lang="ar-EG" sz="2400" dirty="0" smtClean="0">
                <a:solidFill>
                  <a:schemeClr val="bg1">
                    <a:lumMod val="75000"/>
                    <a:lumOff val="25000"/>
                  </a:schemeClr>
                </a:solidFill>
              </a:rPr>
              <a:t>العربي</a:t>
            </a:r>
            <a:r>
              <a:rPr lang="ar-EG" sz="2400" dirty="0" smtClean="0">
                <a:solidFill>
                  <a:schemeClr val="bg1">
                    <a:lumMod val="75000"/>
                    <a:lumOff val="25000"/>
                  </a:schemeClr>
                </a:solidFill>
              </a:rPr>
              <a:t>»  </a:t>
            </a:r>
            <a:r>
              <a:rPr lang="ar-EG" sz="2000" dirty="0">
                <a:solidFill>
                  <a:schemeClr val="bg1">
                    <a:lumMod val="75000"/>
                    <a:lumOff val="25000"/>
                  </a:schemeClr>
                </a:solidFill>
              </a:rPr>
              <a:t>12 مارس 2018</a:t>
            </a:r>
            <a:endParaRPr lang="ar-EG" sz="2000" dirty="0">
              <a:solidFill>
                <a:schemeClr val="bg1">
                  <a:lumMod val="75000"/>
                  <a:lumOff val="25000"/>
                </a:schemeClr>
              </a:solidFill>
            </a:endParaRPr>
          </a:p>
        </p:txBody>
      </p:sp>
      <p:sp>
        <p:nvSpPr>
          <p:cNvPr id="3" name="TextBox 2"/>
          <p:cNvSpPr txBox="1"/>
          <p:nvPr/>
        </p:nvSpPr>
        <p:spPr>
          <a:xfrm>
            <a:off x="0" y="-152400"/>
            <a:ext cx="9144000" cy="1200329"/>
          </a:xfrm>
          <a:prstGeom prst="rect">
            <a:avLst/>
          </a:prstGeom>
          <a:solidFill>
            <a:schemeClr val="tx1"/>
          </a:solidFill>
        </p:spPr>
        <p:txBody>
          <a:bodyPr wrap="square" rtlCol="0">
            <a:spAutoFit/>
          </a:bodyPr>
          <a:lstStyle/>
          <a:p>
            <a:endParaRPr lang="en-US" dirty="0" smtClean="0"/>
          </a:p>
          <a:p>
            <a:endParaRPr lang="en-US" dirty="0"/>
          </a:p>
          <a:p>
            <a:endParaRPr lang="en-US" dirty="0" smtClean="0"/>
          </a:p>
          <a:p>
            <a:pPr algn="ctr"/>
            <a:endParaRPr lang="en-US" dirty="0"/>
          </a:p>
        </p:txBody>
      </p:sp>
      <p:sp>
        <p:nvSpPr>
          <p:cNvPr id="11" name="Rectangle 4"/>
          <p:cNvSpPr txBox="1">
            <a:spLocks noChangeArrowheads="1"/>
          </p:cNvSpPr>
          <p:nvPr/>
        </p:nvSpPr>
        <p:spPr>
          <a:xfrm>
            <a:off x="27112" y="2209800"/>
            <a:ext cx="4392488" cy="2438400"/>
          </a:xfrm>
          <a:prstGeom prst="rect">
            <a:avLst/>
          </a:prstGeom>
          <a:noFill/>
        </p:spPr>
        <p:txBody>
          <a:bodyPr vert="horz" anchor="ctr">
            <a:normAutofit fontScale="92500" lnSpcReduction="20000"/>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marL="342900" indent="-342900" algn="ctr">
              <a:spcBef>
                <a:spcPct val="0"/>
              </a:spcBef>
              <a:buClrTx/>
              <a:buSzTx/>
            </a:pPr>
            <a:r>
              <a:rPr lang="ar-EG" sz="7200" b="1" dirty="0" smtClean="0">
                <a:solidFill>
                  <a:schemeClr val="tx1"/>
                </a:solidFill>
                <a:latin typeface="Arabic Typesetting" pitchFamily="66" charset="-78"/>
                <a:cs typeface="Arabic Typesetting" pitchFamily="66" charset="-78"/>
              </a:rPr>
              <a:t>أ.د. عاطف منصور</a:t>
            </a:r>
          </a:p>
          <a:p>
            <a:pPr algn="ctr"/>
            <a:r>
              <a:rPr lang="ar-EG" sz="3900" b="1" dirty="0">
                <a:solidFill>
                  <a:schemeClr val="tx1"/>
                </a:solidFill>
                <a:latin typeface="Arabic Typesetting" pitchFamily="66" charset="-78"/>
                <a:cs typeface="Arabic Typesetting" pitchFamily="66" charset="-78"/>
              </a:rPr>
              <a:t>أستاذ </a:t>
            </a:r>
            <a:r>
              <a:rPr lang="ar-EG" sz="3900" b="1" dirty="0">
                <a:solidFill>
                  <a:schemeClr val="tx1"/>
                </a:solidFill>
                <a:latin typeface="Arabic Typesetting" pitchFamily="66" charset="-78"/>
                <a:cs typeface="Arabic Typesetting" pitchFamily="66" charset="-78"/>
              </a:rPr>
              <a:t>الآثار والحضارة الإسلامية</a:t>
            </a:r>
            <a:endParaRPr lang="en-US" sz="3900" b="1" dirty="0">
              <a:solidFill>
                <a:schemeClr val="tx1"/>
              </a:solidFill>
              <a:latin typeface="Arabic Typesetting" pitchFamily="66" charset="-78"/>
              <a:cs typeface="Arabic Typesetting" pitchFamily="66" charset="-78"/>
            </a:endParaRPr>
          </a:p>
          <a:p>
            <a:pPr algn="ctr"/>
            <a:r>
              <a:rPr lang="ar-EG" sz="3900" b="1" dirty="0">
                <a:solidFill>
                  <a:schemeClr val="tx1"/>
                </a:solidFill>
                <a:latin typeface="Arabic Typesetting" pitchFamily="66" charset="-78"/>
                <a:cs typeface="Arabic Typesetting" pitchFamily="66" charset="-78"/>
              </a:rPr>
              <a:t>عميد كلية الآثار – جامعة الفيوم </a:t>
            </a:r>
            <a:r>
              <a:rPr lang="ar-EG" sz="3900" b="1" dirty="0">
                <a:solidFill>
                  <a:schemeClr val="tx1"/>
                </a:solidFill>
                <a:latin typeface="Arabic Typesetting" pitchFamily="66" charset="-78"/>
                <a:cs typeface="Arabic Typesetting" pitchFamily="66" charset="-78"/>
              </a:rPr>
              <a:t>–</a:t>
            </a:r>
            <a:r>
              <a:rPr lang="ar-EG" sz="3900" b="1" dirty="0" smtClean="0">
                <a:solidFill>
                  <a:schemeClr val="tx1"/>
                </a:solidFill>
                <a:latin typeface="Arabic Typesetting" pitchFamily="66" charset="-78"/>
                <a:cs typeface="Arabic Typesetting" pitchFamily="66" charset="-78"/>
              </a:rPr>
              <a:t> </a:t>
            </a:r>
            <a:r>
              <a:rPr lang="ar-EG" sz="3900" b="1" dirty="0">
                <a:solidFill>
                  <a:schemeClr val="tx1"/>
                </a:solidFill>
                <a:latin typeface="Arabic Typesetting" pitchFamily="66" charset="-78"/>
                <a:cs typeface="Arabic Typesetting" pitchFamily="66" charset="-78"/>
              </a:rPr>
              <a:t>مصر</a:t>
            </a:r>
            <a:endParaRPr lang="ar-EG" sz="3900" b="1" dirty="0">
              <a:solidFill>
                <a:schemeClr val="tx1"/>
              </a:solidFill>
              <a:latin typeface="Arabic Typesetting" pitchFamily="66" charset="-78"/>
              <a:cs typeface="Arabic Typesetting" pitchFamily="66" charset="-78"/>
            </a:endParaRPr>
          </a:p>
          <a:p>
            <a:pPr marL="342900" indent="-342900" algn="ctr" rtl="0">
              <a:spcBef>
                <a:spcPct val="20000"/>
              </a:spcBef>
              <a:buClrTx/>
              <a:buSzTx/>
            </a:pPr>
            <a:r>
              <a:rPr lang="en-US" sz="2400" b="1" dirty="0" smtClean="0">
                <a:solidFill>
                  <a:schemeClr val="tx1"/>
                </a:solidFill>
                <a:cs typeface="Times New Roman" pitchFamily="18" charset="0"/>
              </a:rPr>
              <a:t>amm06@fayoum.edu.eg</a:t>
            </a:r>
            <a:endParaRPr lang="ar-EG" sz="2400" b="1" dirty="0" smtClean="0">
              <a:solidFill>
                <a:schemeClr val="tx1"/>
              </a:solidFill>
            </a:endParaRPr>
          </a:p>
        </p:txBody>
      </p:sp>
      <p:sp>
        <p:nvSpPr>
          <p:cNvPr id="2" name="Rectangle 1"/>
          <p:cNvSpPr/>
          <p:nvPr/>
        </p:nvSpPr>
        <p:spPr>
          <a:xfrm>
            <a:off x="5562600" y="4876800"/>
            <a:ext cx="2778325" cy="846386"/>
          </a:xfrm>
          <a:prstGeom prst="rect">
            <a:avLst/>
          </a:prstGeom>
        </p:spPr>
        <p:txBody>
          <a:bodyPr wrap="none">
            <a:spAutoFit/>
          </a:bodyPr>
          <a:lstStyle/>
          <a:p>
            <a:r>
              <a:rPr lang="ar-SA" sz="4900" b="1" cap="all" dirty="0">
                <a:solidFill>
                  <a:schemeClr val="tx2"/>
                </a:solidFill>
                <a:latin typeface="+mj-lt"/>
                <a:ea typeface="+mj-ea"/>
                <a:cs typeface="+mj-cs"/>
              </a:rPr>
              <a:t>العالم العربي</a:t>
            </a:r>
            <a:r>
              <a:rPr lang="ar-SA" b="1" dirty="0"/>
              <a:t> </a:t>
            </a:r>
            <a:endParaRPr lang="en-US" dirty="0"/>
          </a:p>
        </p:txBody>
      </p:sp>
      <p:pic>
        <p:nvPicPr>
          <p:cNvPr id="1026" name="Picture 2" descr="جامعة الدول العرب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21" y="-124092"/>
            <a:ext cx="1040379" cy="111469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590491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720804"/>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الإرهاب و</a:t>
            </a:r>
            <a:r>
              <a:rPr lang="ar-SA" sz="6600" b="1" dirty="0" smtClean="0">
                <a:solidFill>
                  <a:prstClr val="black"/>
                </a:solidFill>
                <a:latin typeface="Arabic Typesetting" pitchFamily="66" charset="-78"/>
                <a:ea typeface="Times New Roman" pitchFamily="18" charset="0"/>
                <a:cs typeface="Arabic Typesetting" pitchFamily="66" charset="-78"/>
              </a:rPr>
              <a:t>تدمير </a:t>
            </a:r>
            <a:r>
              <a:rPr lang="ar-EG" sz="6600" b="1" dirty="0" smtClean="0">
                <a:solidFill>
                  <a:prstClr val="black"/>
                </a:solidFill>
                <a:latin typeface="Arabic Typesetting" pitchFamily="66" charset="-78"/>
                <a:ea typeface="Times New Roman" pitchFamily="18" charset="0"/>
                <a:cs typeface="Arabic Typesetting" pitchFamily="66" charset="-78"/>
              </a:rPr>
              <a:t>ال</a:t>
            </a:r>
            <a:r>
              <a:rPr lang="ar-SA" sz="6600" b="1" dirty="0" smtClean="0">
                <a:solidFill>
                  <a:prstClr val="black"/>
                </a:solidFill>
                <a:latin typeface="Arabic Typesetting" pitchFamily="66" charset="-78"/>
                <a:ea typeface="Times New Roman" pitchFamily="18" charset="0"/>
                <a:cs typeface="Arabic Typesetting" pitchFamily="66" charset="-78"/>
              </a:rPr>
              <a:t>آثار</a:t>
            </a:r>
            <a:r>
              <a:rPr lang="ar-EG" sz="6600" b="1" dirty="0" smtClean="0">
                <a:solidFill>
                  <a:prstClr val="black"/>
                </a:solidFill>
                <a:latin typeface="Arabic Typesetting" pitchFamily="66" charset="-78"/>
                <a:ea typeface="Times New Roman" pitchFamily="18" charset="0"/>
                <a:cs typeface="Arabic Typesetting" pitchFamily="66" charset="-78"/>
              </a:rPr>
              <a:t> </a:t>
            </a:r>
            <a:r>
              <a:rPr lang="ar-EG" sz="6600" b="1" dirty="0" smtClean="0">
                <a:solidFill>
                  <a:prstClr val="black"/>
                </a:solidFill>
                <a:latin typeface="Arabic Typesetting" pitchFamily="66" charset="-78"/>
                <a:ea typeface="Times New Roman" pitchFamily="18" charset="0"/>
                <a:cs typeface="Arabic Typesetting" pitchFamily="66" charset="-78"/>
              </a:rPr>
              <a:t>في العراق</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11:46:28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9" name="مستطيل 2"/>
          <p:cNvSpPr/>
          <p:nvPr/>
        </p:nvSpPr>
        <p:spPr>
          <a:xfrm>
            <a:off x="228600" y="2209800"/>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Arabic Typesetting" pitchFamily="66" charset="-78"/>
                <a:ea typeface="Times New Roman" pitchFamily="18" charset="0"/>
                <a:cs typeface="Arabic Typesetting" pitchFamily="66" charset="-78"/>
              </a:rPr>
              <a:t>ت</a:t>
            </a:r>
            <a:r>
              <a:rPr lang="ar-SA" sz="4800" b="1" dirty="0" smtClean="0">
                <a:solidFill>
                  <a:srgbClr val="0070C0"/>
                </a:solidFill>
                <a:latin typeface="Arabic Typesetting" pitchFamily="66" charset="-78"/>
                <a:ea typeface="Times New Roman" pitchFamily="18" charset="0"/>
                <a:cs typeface="Arabic Typesetting" pitchFamily="66" charset="-78"/>
              </a:rPr>
              <a:t>دم</a:t>
            </a:r>
            <a:r>
              <a:rPr lang="ar-EG" sz="4800" b="1" dirty="0" smtClean="0">
                <a:solidFill>
                  <a:srgbClr val="0070C0"/>
                </a:solidFill>
                <a:latin typeface="Arabic Typesetting" pitchFamily="66" charset="-78"/>
                <a:ea typeface="Times New Roman" pitchFamily="18" charset="0"/>
                <a:cs typeface="Arabic Typesetting" pitchFamily="66" charset="-78"/>
              </a:rPr>
              <a:t>ي</a:t>
            </a:r>
            <a:r>
              <a:rPr lang="ar-SA" sz="4800" b="1" dirty="0" smtClean="0">
                <a:solidFill>
                  <a:srgbClr val="0070C0"/>
                </a:solidFill>
                <a:latin typeface="Arabic Typesetting" pitchFamily="66" charset="-78"/>
                <a:ea typeface="Times New Roman" pitchFamily="18" charset="0"/>
                <a:cs typeface="Arabic Typesetting" pitchFamily="66" charset="-78"/>
              </a:rPr>
              <a:t>ر </a:t>
            </a:r>
            <a:r>
              <a:rPr lang="ar-EG" sz="4800" b="1" dirty="0" smtClean="0">
                <a:solidFill>
                  <a:srgbClr val="0070C0"/>
                </a:solidFill>
                <a:latin typeface="Arabic Typesetting" pitchFamily="66" charset="-78"/>
                <a:ea typeface="Times New Roman" pitchFamily="18" charset="0"/>
                <a:cs typeface="Arabic Typesetting" pitchFamily="66" charset="-78"/>
              </a:rPr>
              <a:t>المعالم والتراث الحضاري على اختلاف مشاربه</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11" name="مستطيل 2"/>
          <p:cNvSpPr/>
          <p:nvPr/>
        </p:nvSpPr>
        <p:spPr>
          <a:xfrm>
            <a:off x="228600" y="3360003"/>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Times New Roman"/>
                <a:ea typeface="Times New Roman" pitchFamily="18" charset="0"/>
                <a:cs typeface="Times New Roman"/>
              </a:rPr>
              <a:t>ˮ</a:t>
            </a:r>
            <a:r>
              <a:rPr lang="ar-SA" sz="4800" b="1" dirty="0" smtClean="0">
                <a:solidFill>
                  <a:srgbClr val="0070C0"/>
                </a:solidFill>
                <a:latin typeface="Arabic Typesetting" pitchFamily="66" charset="-78"/>
                <a:ea typeface="Times New Roman" pitchFamily="18" charset="0"/>
                <a:cs typeface="Arabic Typesetting" pitchFamily="66" charset="-78"/>
              </a:rPr>
              <a:t>داعش</a:t>
            </a:r>
            <a:r>
              <a:rPr lang="ar-EG" sz="4800" b="1" dirty="0" smtClean="0">
                <a:solidFill>
                  <a:srgbClr val="0070C0"/>
                </a:solidFill>
                <a:latin typeface="Times New Roman"/>
                <a:ea typeface="Times New Roman" pitchFamily="18" charset="0"/>
                <a:cs typeface="Times New Roman"/>
              </a:rPr>
              <a:t>“</a:t>
            </a:r>
            <a:r>
              <a:rPr lang="ar-SA" sz="4800" b="1" dirty="0" smtClean="0">
                <a:solidFill>
                  <a:srgbClr val="0070C0"/>
                </a:solidFill>
                <a:latin typeface="Arabic Typesetting" pitchFamily="66" charset="-78"/>
                <a:ea typeface="Times New Roman" pitchFamily="18" charset="0"/>
                <a:cs typeface="Arabic Typesetting" pitchFamily="66" charset="-78"/>
              </a:rPr>
              <a:t> </a:t>
            </a:r>
            <a:r>
              <a:rPr lang="ar-SA" sz="4800" b="1" dirty="0">
                <a:solidFill>
                  <a:srgbClr val="0070C0"/>
                </a:solidFill>
                <a:latin typeface="Arabic Typesetting" pitchFamily="66" charset="-78"/>
                <a:ea typeface="Times New Roman" pitchFamily="18" charset="0"/>
                <a:cs typeface="Arabic Typesetting" pitchFamily="66" charset="-78"/>
              </a:rPr>
              <a:t>يدمّر مدينة نمرود الأثرية في </a:t>
            </a:r>
            <a:r>
              <a:rPr lang="ar-SA" sz="4800" b="1" dirty="0" smtClean="0">
                <a:solidFill>
                  <a:srgbClr val="0070C0"/>
                </a:solidFill>
                <a:latin typeface="Arabic Typesetting" pitchFamily="66" charset="-78"/>
                <a:ea typeface="Times New Roman" pitchFamily="18" charset="0"/>
                <a:cs typeface="Arabic Typesetting" pitchFamily="66" charset="-78"/>
              </a:rPr>
              <a:t>نينو</a:t>
            </a:r>
            <a:r>
              <a:rPr lang="ar-EG" sz="4800" b="1" dirty="0" smtClean="0">
                <a:solidFill>
                  <a:srgbClr val="0070C0"/>
                </a:solidFill>
                <a:latin typeface="Arabic Typesetting" pitchFamily="66" charset="-78"/>
                <a:ea typeface="Times New Roman" pitchFamily="18" charset="0"/>
                <a:cs typeface="Arabic Typesetting" pitchFamily="66" charset="-78"/>
              </a:rPr>
              <a:t>ي</a:t>
            </a:r>
            <a:r>
              <a:rPr lang="ar-SA" sz="4800" b="1" dirty="0" smtClean="0">
                <a:solidFill>
                  <a:srgbClr val="0070C0"/>
                </a:solidFill>
                <a:latin typeface="Arabic Typesetting" pitchFamily="66" charset="-78"/>
                <a:ea typeface="Times New Roman" pitchFamily="18" charset="0"/>
                <a:cs typeface="Arabic Typesetting" pitchFamily="66" charset="-78"/>
              </a:rPr>
              <a:t> </a:t>
            </a:r>
            <a:endParaRPr lang="ar-EG" sz="4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73839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scription: https://encrypted-tbn0.gstatic.com/images?q=tbn:ANd9GcR-CXoiSBhQ2bqOhzoYXDHsBrk589QUZeW6RLhVbQ5OA9j2vpMsfg"/>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754880" cy="2878455"/>
          </a:xfrm>
          <a:prstGeom prst="rect">
            <a:avLst/>
          </a:prstGeom>
          <a:noFill/>
          <a:ln>
            <a:noFill/>
          </a:ln>
        </p:spPr>
      </p:pic>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12:15:18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a:t>
            </a:r>
            <a:r>
              <a:rPr lang="ar-EG" sz="6600" b="1" dirty="0" smtClean="0">
                <a:solidFill>
                  <a:srgbClr val="FFFFFF"/>
                </a:solidFill>
                <a:latin typeface="Arabic Typesetting" pitchFamily="66" charset="-78"/>
                <a:ea typeface="Times New Roman" pitchFamily="18" charset="0"/>
                <a:cs typeface="Arabic Typesetting" pitchFamily="66" charset="-78"/>
              </a:rPr>
              <a:t>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514600" y="914400"/>
            <a:ext cx="5943600" cy="830997"/>
          </a:xfrm>
          <a:prstGeom prst="rect">
            <a:avLst/>
          </a:prstGeom>
        </p:spPr>
        <p:txBody>
          <a:bodyPr wrap="square">
            <a:spAutoFit/>
          </a:bodyPr>
          <a:lstStyle/>
          <a:p>
            <a:pPr marL="685800" indent="-685800" algn="r" rtl="1" fontAlgn="base">
              <a:buFont typeface="Arial" pitchFamily="34" charset="0"/>
              <a:buChar char="•"/>
            </a:pPr>
            <a:r>
              <a:rPr lang="ar-IQ" sz="4800" b="1" dirty="0" smtClean="0">
                <a:solidFill>
                  <a:srgbClr val="FFFFFF"/>
                </a:solidFill>
                <a:latin typeface="Arabic Typesetting" pitchFamily="66" charset="-78"/>
                <a:ea typeface="Times New Roman" pitchFamily="18" charset="0"/>
                <a:cs typeface="Arabic Typesetting" pitchFamily="66" charset="-78"/>
              </a:rPr>
              <a:t>تفجير </a:t>
            </a:r>
            <a:r>
              <a:rPr lang="ar-IQ" sz="4800" b="1" dirty="0">
                <a:solidFill>
                  <a:srgbClr val="FFFFFF"/>
                </a:solidFill>
                <a:latin typeface="Arabic Typesetting" pitchFamily="66" charset="-78"/>
                <a:ea typeface="Times New Roman" pitchFamily="18" charset="0"/>
                <a:cs typeface="Arabic Typesetting" pitchFamily="66" charset="-78"/>
              </a:rPr>
              <a:t>مرقد نبي الله </a:t>
            </a:r>
            <a:r>
              <a:rPr lang="ar-IQ" sz="4800" b="1" dirty="0" smtClean="0">
                <a:solidFill>
                  <a:srgbClr val="FFFFFF"/>
                </a:solidFill>
                <a:latin typeface="Arabic Typesetting" pitchFamily="66" charset="-78"/>
                <a:ea typeface="Times New Roman" pitchFamily="18" charset="0"/>
                <a:cs typeface="Arabic Typesetting" pitchFamily="66" charset="-78"/>
              </a:rPr>
              <a:t>يونس</a:t>
            </a:r>
            <a:r>
              <a:rPr lang="ar-EG" sz="4800" b="1" dirty="0" smtClean="0">
                <a:solidFill>
                  <a:srgbClr val="FFFFFF"/>
                </a:solidFill>
                <a:latin typeface="Arabic Typesetting" pitchFamily="66" charset="-78"/>
                <a:ea typeface="Times New Roman" pitchFamily="18" charset="0"/>
                <a:cs typeface="Arabic Typesetting" pitchFamily="66" charset="-78"/>
              </a:rPr>
              <a:t> </a:t>
            </a:r>
            <a:r>
              <a:rPr lang="ar-IQ" sz="4800" b="1" dirty="0" smtClean="0">
                <a:solidFill>
                  <a:srgbClr val="FFFFFF"/>
                </a:solidFill>
                <a:latin typeface="Arabic Typesetting" pitchFamily="66" charset="-78"/>
                <a:ea typeface="Times New Roman" pitchFamily="18" charset="0"/>
                <a:cs typeface="Arabic Typesetting" pitchFamily="66" charset="-78"/>
              </a:rPr>
              <a:t>عليه السلام</a:t>
            </a:r>
            <a:endParaRPr lang="ar-EG" sz="4800" b="1" dirty="0">
              <a:solidFill>
                <a:srgbClr val="FFFFFF"/>
              </a:solidFill>
              <a:latin typeface="Arabic Typesetting" pitchFamily="66" charset="-78"/>
              <a:ea typeface="Times New Roman" pitchFamily="18" charset="0"/>
              <a:cs typeface="Arabic Typesetting" pitchFamily="66" charset="-78"/>
            </a:endParaRPr>
          </a:p>
        </p:txBody>
      </p:sp>
      <p:pic>
        <p:nvPicPr>
          <p:cNvPr id="9" name="Picture 8" descr="Description: https://encrypted-tbn1.gstatic.com/images?q=tbn:ANd9GcQaNqE2aryV_XdrgNTHMBWHDMmIRoAIUcQLWly9bCsm1fqYCOoE"/>
          <p:cNvPicPr/>
          <p:nvPr/>
        </p:nvPicPr>
        <p:blipFill>
          <a:blip r:embed="rId3">
            <a:extLst>
              <a:ext uri="{28A0092B-C50C-407E-A947-70E740481C1C}">
                <a14:useLocalDpi xmlns:a14="http://schemas.microsoft.com/office/drawing/2010/main" val="0"/>
              </a:ext>
            </a:extLst>
          </a:blip>
          <a:srcRect/>
          <a:stretch>
            <a:fillRect/>
          </a:stretch>
        </p:blipFill>
        <p:spPr bwMode="auto">
          <a:xfrm>
            <a:off x="4438650" y="3854450"/>
            <a:ext cx="4629150" cy="2851150"/>
          </a:xfrm>
          <a:prstGeom prst="rect">
            <a:avLst/>
          </a:prstGeom>
          <a:noFill/>
          <a:ln>
            <a:noFill/>
          </a:ln>
        </p:spPr>
      </p:pic>
    </p:spTree>
    <p:extLst>
      <p:ext uri="{BB962C8B-B14F-4D97-AF65-F5344CB8AC3E}">
        <p14:creationId xmlns:p14="http://schemas.microsoft.com/office/powerpoint/2010/main" val="411265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12:14:52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1447800" y="914400"/>
            <a:ext cx="7010400" cy="830997"/>
          </a:xfrm>
          <a:prstGeom prst="rect">
            <a:avLst/>
          </a:prstGeom>
        </p:spPr>
        <p:txBody>
          <a:bodyPr wrap="square">
            <a:spAutoFit/>
          </a:bodyPr>
          <a:lstStyle/>
          <a:p>
            <a:pPr marL="685800" indent="-685800" algn="r" rtl="1" fontAlgn="base">
              <a:buFont typeface="Arial" pitchFamily="34" charset="0"/>
              <a:buChar char="•"/>
            </a:pPr>
            <a:r>
              <a:rPr lang="ar-IQ" sz="4800" b="1" dirty="0" smtClean="0">
                <a:solidFill>
                  <a:srgbClr val="FFFFFF"/>
                </a:solidFill>
                <a:latin typeface="Arabic Typesetting" pitchFamily="66" charset="-78"/>
                <a:ea typeface="Times New Roman" pitchFamily="18" charset="0"/>
                <a:cs typeface="Arabic Typesetting" pitchFamily="66" charset="-78"/>
              </a:rPr>
              <a:t>تفجير </a:t>
            </a:r>
            <a:r>
              <a:rPr lang="ar-IQ" sz="4800" b="1" dirty="0" smtClean="0">
                <a:solidFill>
                  <a:srgbClr val="FFFFFF"/>
                </a:solidFill>
                <a:latin typeface="Arabic Typesetting" pitchFamily="66" charset="-78"/>
                <a:ea typeface="Times New Roman" pitchFamily="18" charset="0"/>
                <a:cs typeface="Arabic Typesetting" pitchFamily="66" charset="-78"/>
              </a:rPr>
              <a:t>مرقدي </a:t>
            </a:r>
            <a:r>
              <a:rPr lang="ar-IQ" sz="4800" b="1" dirty="0">
                <a:solidFill>
                  <a:srgbClr val="FFFFFF"/>
                </a:solidFill>
                <a:latin typeface="Arabic Typesetting" pitchFamily="66" charset="-78"/>
                <a:ea typeface="Times New Roman" pitchFamily="18" charset="0"/>
                <a:cs typeface="Arabic Typesetting" pitchFamily="66" charset="-78"/>
              </a:rPr>
              <a:t>الإمامين العسكريين عليهما السلام</a:t>
            </a:r>
            <a:endParaRPr lang="ar-EG" sz="4800" b="1" dirty="0">
              <a:solidFill>
                <a:srgbClr val="FFFFFF"/>
              </a:solidFill>
              <a:latin typeface="Arabic Typesetting" pitchFamily="66" charset="-78"/>
              <a:ea typeface="Times New Roman" pitchFamily="18" charset="0"/>
              <a:cs typeface="Arabic Typesetting" pitchFamily="66" charset="-78"/>
            </a:endParaRPr>
          </a:p>
        </p:txBody>
      </p:sp>
      <p:pic>
        <p:nvPicPr>
          <p:cNvPr id="7" name="Picture 6" descr="Description: https://encrypted-tbn0.gstatic.com/images?q=tbn:ANd9GcSneBHqDFnhEEYcq61CwQDRI_4_6F6f_jxCnqUK502LtQe0jrN3"/>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629400" cy="3352800"/>
          </a:xfrm>
          <a:prstGeom prst="rect">
            <a:avLst/>
          </a:prstGeom>
          <a:noFill/>
          <a:ln>
            <a:noFill/>
          </a:ln>
        </p:spPr>
      </p:pic>
    </p:spTree>
    <p:extLst>
      <p:ext uri="{BB962C8B-B14F-4D97-AF65-F5344CB8AC3E}">
        <p14:creationId xmlns:p14="http://schemas.microsoft.com/office/powerpoint/2010/main" val="1364040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12:16:46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28600" y="914400"/>
            <a:ext cx="8229600" cy="830997"/>
          </a:xfrm>
          <a:prstGeom prst="rect">
            <a:avLst/>
          </a:prstGeom>
        </p:spPr>
        <p:txBody>
          <a:bodyPr wrap="square">
            <a:spAutoFit/>
          </a:bodyPr>
          <a:lstStyle/>
          <a:p>
            <a:pPr marL="685800" indent="-685800" algn="r" rtl="1" fontAlgn="base">
              <a:buFont typeface="Arial" pitchFamily="34" charset="0"/>
              <a:buChar char="•"/>
            </a:pPr>
            <a:r>
              <a:rPr lang="ar-IQ" sz="4800" b="1" dirty="0" smtClean="0">
                <a:solidFill>
                  <a:srgbClr val="FFFFFF"/>
                </a:solidFill>
                <a:latin typeface="Arabic Typesetting" pitchFamily="66" charset="-78"/>
                <a:ea typeface="Times New Roman" pitchFamily="18" charset="0"/>
                <a:cs typeface="Arabic Typesetting" pitchFamily="66" charset="-78"/>
              </a:rPr>
              <a:t>تفجير </a:t>
            </a:r>
            <a:r>
              <a:rPr lang="ar-IQ" sz="4800" b="1" dirty="0" smtClean="0">
                <a:solidFill>
                  <a:srgbClr val="FFFFFF"/>
                </a:solidFill>
                <a:latin typeface="Arabic Typesetting" pitchFamily="66" charset="-78"/>
                <a:ea typeface="Times New Roman" pitchFamily="18" charset="0"/>
                <a:cs typeface="Arabic Typesetting" pitchFamily="66" charset="-78"/>
              </a:rPr>
              <a:t>مسجد </a:t>
            </a:r>
            <a:r>
              <a:rPr lang="ar-IQ" sz="4800" b="1" dirty="0">
                <a:solidFill>
                  <a:srgbClr val="FFFFFF"/>
                </a:solidFill>
                <a:latin typeface="Arabic Typesetting" pitchFamily="66" charset="-78"/>
                <a:ea typeface="Times New Roman" pitchFamily="18" charset="0"/>
                <a:cs typeface="Arabic Typesetting" pitchFamily="66" charset="-78"/>
              </a:rPr>
              <a:t>وحسينية قدو في مدينة تلعفر </a:t>
            </a:r>
            <a:r>
              <a:rPr lang="ar-EG" sz="4800" b="1" dirty="0" smtClean="0">
                <a:solidFill>
                  <a:srgbClr val="FFFFFF"/>
                </a:solidFill>
                <a:latin typeface="Arabic Typesetting" pitchFamily="66" charset="-78"/>
                <a:ea typeface="Times New Roman" pitchFamily="18" charset="0"/>
                <a:cs typeface="Arabic Typesetting" pitchFamily="66" charset="-78"/>
              </a:rPr>
              <a:t>/نينوي</a:t>
            </a:r>
            <a:endParaRPr lang="ar-EG" sz="4800" b="1" dirty="0">
              <a:solidFill>
                <a:srgbClr val="FFFFFF"/>
              </a:solidFill>
              <a:latin typeface="Arabic Typesetting" pitchFamily="66" charset="-78"/>
              <a:ea typeface="Times New Roman" pitchFamily="18" charset="0"/>
              <a:cs typeface="Arabic Typesetting" pitchFamily="66" charset="-78"/>
            </a:endParaRPr>
          </a:p>
        </p:txBody>
      </p:sp>
      <p:pic>
        <p:nvPicPr>
          <p:cNvPr id="8" name="Picture 7" descr="Description: http://www.kitabat.com/media/news/news_34065.jpg"/>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476500"/>
            <a:ext cx="6448425" cy="3924300"/>
          </a:xfrm>
          <a:prstGeom prst="rect">
            <a:avLst/>
          </a:prstGeom>
          <a:noFill/>
          <a:ln>
            <a:noFill/>
          </a:ln>
        </p:spPr>
      </p:pic>
    </p:spTree>
    <p:extLst>
      <p:ext uri="{BB962C8B-B14F-4D97-AF65-F5344CB8AC3E}">
        <p14:creationId xmlns:p14="http://schemas.microsoft.com/office/powerpoint/2010/main" val="136404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12:19:42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28600" y="1249740"/>
            <a:ext cx="8229600" cy="1569660"/>
          </a:xfrm>
          <a:prstGeom prst="rect">
            <a:avLst/>
          </a:prstGeom>
        </p:spPr>
        <p:txBody>
          <a:bodyPr wrap="square">
            <a:spAutoFit/>
          </a:bodyPr>
          <a:lstStyle/>
          <a:p>
            <a:pPr algn="r" rtl="1"/>
            <a:r>
              <a:rPr lang="ar-IQ" sz="4800" b="1" dirty="0" smtClean="0">
                <a:solidFill>
                  <a:srgbClr val="FFFFFF"/>
                </a:solidFill>
                <a:latin typeface="Arabic Typesetting" pitchFamily="66" charset="-78"/>
                <a:ea typeface="Times New Roman" pitchFamily="18" charset="0"/>
                <a:cs typeface="Arabic Typesetting" pitchFamily="66" charset="-78"/>
              </a:rPr>
              <a:t>الصورة </a:t>
            </a:r>
            <a:r>
              <a:rPr lang="ar-IQ" sz="4800" b="1" dirty="0">
                <a:solidFill>
                  <a:srgbClr val="FFFFFF"/>
                </a:solidFill>
                <a:latin typeface="Arabic Typesetting" pitchFamily="66" charset="-78"/>
                <a:ea typeface="Times New Roman" pitchFamily="18" charset="0"/>
                <a:cs typeface="Arabic Typesetting" pitchFamily="66" charset="-78"/>
              </a:rPr>
              <a:t>تبين الجماعات الارهابية من داعش وهي تدمر تمثال من حضارة النمرود في الموصل  بحجة انه صنم وهذا حرام </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8" name="Picture 7" descr="Description: أعمال تنقيب في مدينة نمرود الأثرية أجريت بتاريخ 17 تموز 2001 "/>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895600"/>
            <a:ext cx="6524625" cy="3733800"/>
          </a:xfrm>
          <a:prstGeom prst="rect">
            <a:avLst/>
          </a:prstGeom>
          <a:noFill/>
          <a:ln>
            <a:noFill/>
          </a:ln>
        </p:spPr>
      </p:pic>
    </p:spTree>
    <p:extLst>
      <p:ext uri="{BB962C8B-B14F-4D97-AF65-F5344CB8AC3E}">
        <p14:creationId xmlns:p14="http://schemas.microsoft.com/office/powerpoint/2010/main" val="1364040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12:24:43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28600" y="1066800"/>
            <a:ext cx="8229600" cy="1569660"/>
          </a:xfrm>
          <a:prstGeom prst="rect">
            <a:avLst/>
          </a:prstGeom>
        </p:spPr>
        <p:txBody>
          <a:bodyPr wrap="square">
            <a:spAutoFit/>
          </a:bodyPr>
          <a:lstStyle/>
          <a:p>
            <a:pPr algn="r" rtl="1"/>
            <a:r>
              <a:rPr lang="ar-EG" sz="4800" b="1" dirty="0" smtClean="0">
                <a:solidFill>
                  <a:srgbClr val="FFFFFF"/>
                </a:solidFill>
                <a:latin typeface="Arabic Typesetting" pitchFamily="66" charset="-78"/>
                <a:ea typeface="Times New Roman" pitchFamily="18" charset="0"/>
                <a:cs typeface="Arabic Typesetting" pitchFamily="66" charset="-78"/>
              </a:rPr>
              <a:t>معاول الهدم </a:t>
            </a:r>
            <a:r>
              <a:rPr lang="ar-IQ" sz="4800" b="1" dirty="0" smtClean="0">
                <a:solidFill>
                  <a:srgbClr val="FFFFFF"/>
                </a:solidFill>
                <a:latin typeface="Arabic Typesetting" pitchFamily="66" charset="-78"/>
                <a:ea typeface="Times New Roman" pitchFamily="18" charset="0"/>
                <a:cs typeface="Arabic Typesetting" pitchFamily="66" charset="-78"/>
              </a:rPr>
              <a:t>الارهابية </a:t>
            </a:r>
            <a:r>
              <a:rPr lang="ar-IQ" sz="4800" b="1" dirty="0">
                <a:solidFill>
                  <a:srgbClr val="FFFFFF"/>
                </a:solidFill>
                <a:latin typeface="Arabic Typesetting" pitchFamily="66" charset="-78"/>
                <a:ea typeface="Times New Roman" pitchFamily="18" charset="0"/>
                <a:cs typeface="Arabic Typesetting" pitchFamily="66" charset="-78"/>
              </a:rPr>
              <a:t>تهدم الحضارات والتاريخ </a:t>
            </a:r>
            <a:r>
              <a:rPr lang="ar-IQ" sz="4800" b="1" dirty="0" smtClean="0">
                <a:solidFill>
                  <a:srgbClr val="FFFFFF"/>
                </a:solidFill>
                <a:latin typeface="Arabic Typesetting" pitchFamily="66" charset="-78"/>
                <a:ea typeface="Times New Roman" pitchFamily="18" charset="0"/>
                <a:cs typeface="Arabic Typesetting" pitchFamily="66" charset="-78"/>
              </a:rPr>
              <a:t>..</a:t>
            </a:r>
            <a:r>
              <a:rPr lang="ar-EG" sz="4800" b="1" dirty="0" smtClean="0">
                <a:solidFill>
                  <a:srgbClr val="FFFFFF"/>
                </a:solidFill>
                <a:latin typeface="Arabic Typesetting" pitchFamily="66" charset="-78"/>
                <a:ea typeface="Times New Roman" pitchFamily="18" charset="0"/>
                <a:cs typeface="Arabic Typesetting" pitchFamily="66" charset="-78"/>
              </a:rPr>
              <a:t>.</a:t>
            </a:r>
            <a:r>
              <a:rPr lang="ar-IQ" sz="4800" b="1" dirty="0" smtClean="0">
                <a:solidFill>
                  <a:srgbClr val="FFFFFF"/>
                </a:solidFill>
                <a:latin typeface="Arabic Typesetting" pitchFamily="66" charset="-78"/>
                <a:ea typeface="Times New Roman" pitchFamily="18" charset="0"/>
                <a:cs typeface="Arabic Typesetting" pitchFamily="66" charset="-78"/>
              </a:rPr>
              <a:t> </a:t>
            </a:r>
            <a:endParaRPr lang="ar-EG" sz="4800" b="1" dirty="0" smtClean="0">
              <a:solidFill>
                <a:srgbClr val="FFFFFF"/>
              </a:solidFill>
              <a:latin typeface="Arabic Typesetting" pitchFamily="66" charset="-78"/>
              <a:ea typeface="Times New Roman" pitchFamily="18" charset="0"/>
              <a:cs typeface="Arabic Typesetting" pitchFamily="66" charset="-78"/>
            </a:endParaRPr>
          </a:p>
          <a:p>
            <a:pPr algn="r" rtl="1"/>
            <a:r>
              <a:rPr lang="ar-IQ" sz="4800" b="1" dirty="0" smtClean="0">
                <a:solidFill>
                  <a:srgbClr val="FFFFFF"/>
                </a:solidFill>
                <a:latin typeface="Arabic Typesetting" pitchFamily="66" charset="-78"/>
                <a:ea typeface="Times New Roman" pitchFamily="18" charset="0"/>
                <a:cs typeface="Arabic Typesetting" pitchFamily="66" charset="-78"/>
              </a:rPr>
              <a:t>وهذا </a:t>
            </a:r>
            <a:r>
              <a:rPr lang="ar-IQ" sz="4800" b="1" dirty="0">
                <a:solidFill>
                  <a:srgbClr val="FFFFFF"/>
                </a:solidFill>
                <a:latin typeface="Arabic Typesetting" pitchFamily="66" charset="-78"/>
                <a:ea typeface="Times New Roman" pitchFamily="18" charset="0"/>
                <a:cs typeface="Arabic Typesetting" pitchFamily="66" charset="-78"/>
              </a:rPr>
              <a:t>لايرضى به دين الثقافة والتاريخ </a:t>
            </a:r>
            <a:r>
              <a:rPr lang="ar-IQ" sz="4800" b="1" dirty="0" smtClean="0">
                <a:solidFill>
                  <a:srgbClr val="FFFFFF"/>
                </a:solidFill>
                <a:latin typeface="Times New Roman"/>
                <a:ea typeface="Times New Roman" pitchFamily="18" charset="0"/>
                <a:cs typeface="Times New Roman"/>
              </a:rPr>
              <a:t>”</a:t>
            </a:r>
            <a:r>
              <a:rPr lang="ar-IQ" sz="4800" b="1" dirty="0" smtClean="0">
                <a:solidFill>
                  <a:srgbClr val="FFFFFF"/>
                </a:solidFill>
                <a:latin typeface="Arabic Typesetting" pitchFamily="66" charset="-78"/>
                <a:ea typeface="Times New Roman" pitchFamily="18" charset="0"/>
                <a:cs typeface="Arabic Typesetting" pitchFamily="66" charset="-78"/>
              </a:rPr>
              <a:t>الدين ال</a:t>
            </a:r>
            <a:r>
              <a:rPr lang="ar-EG" sz="4800" b="1" dirty="0" smtClean="0">
                <a:solidFill>
                  <a:srgbClr val="FFFFFF"/>
                </a:solidFill>
                <a:latin typeface="Arabic Typesetting" pitchFamily="66" charset="-78"/>
                <a:ea typeface="Times New Roman" pitchFamily="18" charset="0"/>
                <a:cs typeface="Arabic Typesetting" pitchFamily="66" charset="-78"/>
              </a:rPr>
              <a:t>إ</a:t>
            </a:r>
            <a:r>
              <a:rPr lang="ar-IQ" sz="4800" b="1" dirty="0" smtClean="0">
                <a:solidFill>
                  <a:srgbClr val="FFFFFF"/>
                </a:solidFill>
                <a:latin typeface="Arabic Typesetting" pitchFamily="66" charset="-78"/>
                <a:ea typeface="Times New Roman" pitchFamily="18" charset="0"/>
                <a:cs typeface="Arabic Typesetting" pitchFamily="66" charset="-78"/>
              </a:rPr>
              <a:t>سلامي</a:t>
            </a:r>
            <a:r>
              <a:rPr lang="ar-IQ" sz="4800" b="1" dirty="0" smtClean="0">
                <a:solidFill>
                  <a:srgbClr val="FFFFFF"/>
                </a:solidFill>
                <a:latin typeface="Times New Roman"/>
                <a:ea typeface="Times New Roman" pitchFamily="18" charset="0"/>
                <a:cs typeface="Times New Roman"/>
              </a:rPr>
              <a:t>“</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7" name="Picture 6" descr="Description: http://162.13.30.35/Web/elaphweb/Resources/images/Politics/2015/2/week4/mmma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19400"/>
            <a:ext cx="2724150" cy="1905000"/>
          </a:xfrm>
          <a:prstGeom prst="rect">
            <a:avLst/>
          </a:prstGeom>
          <a:noFill/>
          <a:ln>
            <a:noFill/>
          </a:ln>
        </p:spPr>
      </p:pic>
      <p:pic>
        <p:nvPicPr>
          <p:cNvPr id="9" name="Picture 8" descr="Description: http://162.13.30.35/Web/elaphweb/Resources/images/Politics/2015/2/week4/rr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084" y="2819400"/>
            <a:ext cx="2343150" cy="1828800"/>
          </a:xfrm>
          <a:prstGeom prst="rect">
            <a:avLst/>
          </a:prstGeom>
          <a:noFill/>
          <a:ln>
            <a:noFill/>
          </a:ln>
        </p:spPr>
      </p:pic>
      <p:pic>
        <p:nvPicPr>
          <p:cNvPr id="10" name="Picture 9" descr="Description: http://162.13.30.35/Web/elaphweb/Resources/images/Politics/2015/2/week4/tttt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50" y="2860675"/>
            <a:ext cx="2609850" cy="1822450"/>
          </a:xfrm>
          <a:prstGeom prst="rect">
            <a:avLst/>
          </a:prstGeom>
          <a:noFill/>
          <a:ln>
            <a:noFill/>
          </a:ln>
        </p:spPr>
      </p:pic>
      <p:pic>
        <p:nvPicPr>
          <p:cNvPr id="11" name="Picture 10" descr="Description: http://162.13.30.35/Web/elaphweb/Resources/images/Politics/2015/2/week4/daeshhhhh.jpg"/>
          <p:cNvPicPr/>
          <p:nvPr/>
        </p:nvPicPr>
        <p:blipFill>
          <a:blip r:embed="rId5">
            <a:extLst>
              <a:ext uri="{28A0092B-C50C-407E-A947-70E740481C1C}">
                <a14:useLocalDpi xmlns:a14="http://schemas.microsoft.com/office/drawing/2010/main" val="0"/>
              </a:ext>
            </a:extLst>
          </a:blip>
          <a:srcRect/>
          <a:stretch>
            <a:fillRect/>
          </a:stretch>
        </p:blipFill>
        <p:spPr bwMode="auto">
          <a:xfrm>
            <a:off x="412750" y="4953000"/>
            <a:ext cx="2355850" cy="1784350"/>
          </a:xfrm>
          <a:prstGeom prst="rect">
            <a:avLst/>
          </a:prstGeom>
          <a:noFill/>
          <a:ln>
            <a:noFill/>
          </a:ln>
        </p:spPr>
      </p:pic>
      <p:pic>
        <p:nvPicPr>
          <p:cNvPr id="12" name="Picture 11" descr="Description: Search Bigger"/>
          <p:cNvPicPr/>
          <p:nvPr/>
        </p:nvPicPr>
        <p:blipFill>
          <a:blip r:embed="rId6">
            <a:extLst>
              <a:ext uri="{28A0092B-C50C-407E-A947-70E740481C1C}">
                <a14:useLocalDpi xmlns:a14="http://schemas.microsoft.com/office/drawing/2010/main" val="0"/>
              </a:ext>
            </a:extLst>
          </a:blip>
          <a:srcRect/>
          <a:stretch>
            <a:fillRect/>
          </a:stretch>
        </p:blipFill>
        <p:spPr bwMode="auto">
          <a:xfrm>
            <a:off x="3304615" y="4719918"/>
            <a:ext cx="2552700" cy="2057400"/>
          </a:xfrm>
          <a:prstGeom prst="rect">
            <a:avLst/>
          </a:prstGeom>
          <a:noFill/>
          <a:ln>
            <a:noFill/>
          </a:ln>
        </p:spPr>
      </p:pic>
      <p:pic>
        <p:nvPicPr>
          <p:cNvPr id="13" name="Picture 12" descr="Description: داعش"/>
          <p:cNvPicPr/>
          <p:nvPr/>
        </p:nvPicPr>
        <p:blipFill>
          <a:blip r:embed="rId7">
            <a:extLst>
              <a:ext uri="{28A0092B-C50C-407E-A947-70E740481C1C}">
                <a14:useLocalDpi xmlns:a14="http://schemas.microsoft.com/office/drawing/2010/main" val="0"/>
              </a:ext>
            </a:extLst>
          </a:blip>
          <a:srcRect/>
          <a:stretch>
            <a:fillRect/>
          </a:stretch>
        </p:blipFill>
        <p:spPr bwMode="auto">
          <a:xfrm>
            <a:off x="6280150" y="4778188"/>
            <a:ext cx="2355850" cy="2057400"/>
          </a:xfrm>
          <a:prstGeom prst="rect">
            <a:avLst/>
          </a:prstGeom>
          <a:noFill/>
          <a:ln>
            <a:noFill/>
          </a:ln>
        </p:spPr>
      </p:pic>
    </p:spTree>
    <p:extLst>
      <p:ext uri="{BB962C8B-B14F-4D97-AF65-F5344CB8AC3E}">
        <p14:creationId xmlns:p14="http://schemas.microsoft.com/office/powerpoint/2010/main" val="3402358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12:28:11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العراق</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381000" y="1066800"/>
            <a:ext cx="8229600" cy="1323439"/>
          </a:xfrm>
          <a:prstGeom prst="rect">
            <a:avLst/>
          </a:prstGeom>
        </p:spPr>
        <p:txBody>
          <a:bodyPr wrap="square">
            <a:spAutoFit/>
          </a:bodyPr>
          <a:lstStyle/>
          <a:p>
            <a:pPr algn="r" rtl="1"/>
            <a:r>
              <a:rPr lang="ar-IQ" sz="4000" b="1" dirty="0" smtClean="0">
                <a:solidFill>
                  <a:srgbClr val="FFFFFF"/>
                </a:solidFill>
                <a:latin typeface="Arabic Typesetting" pitchFamily="66" charset="-78"/>
                <a:ea typeface="Times New Roman" pitchFamily="18" charset="0"/>
                <a:cs typeface="Arabic Typesetting" pitchFamily="66" charset="-78"/>
              </a:rPr>
              <a:t>صور</a:t>
            </a:r>
            <a:r>
              <a:rPr lang="ar-EG" sz="4000" b="1" dirty="0" smtClean="0">
                <a:solidFill>
                  <a:srgbClr val="FFFFFF"/>
                </a:solidFill>
                <a:latin typeface="Arabic Typesetting" pitchFamily="66" charset="-78"/>
                <a:ea typeface="Times New Roman" pitchFamily="18" charset="0"/>
                <a:cs typeface="Arabic Typesetting" pitchFamily="66" charset="-78"/>
              </a:rPr>
              <a:t> توضح</a:t>
            </a:r>
            <a:r>
              <a:rPr lang="ar-IQ" sz="4000" b="1" dirty="0" smtClean="0">
                <a:solidFill>
                  <a:srgbClr val="FFFFFF"/>
                </a:solidFill>
                <a:latin typeface="Arabic Typesetting" pitchFamily="66" charset="-78"/>
                <a:ea typeface="Times New Roman" pitchFamily="18" charset="0"/>
                <a:cs typeface="Arabic Typesetting" pitchFamily="66" charset="-78"/>
              </a:rPr>
              <a:t> </a:t>
            </a:r>
            <a:r>
              <a:rPr lang="ar-SA" sz="4000" b="1" dirty="0" smtClean="0">
                <a:solidFill>
                  <a:srgbClr val="FFFFFF"/>
                </a:solidFill>
                <a:latin typeface="Arabic Typesetting" pitchFamily="66" charset="-78"/>
                <a:ea typeface="Times New Roman" pitchFamily="18" charset="0"/>
                <a:cs typeface="Arabic Typesetting" pitchFamily="66" charset="-78"/>
              </a:rPr>
              <a:t>تفجير </a:t>
            </a:r>
            <a:r>
              <a:rPr lang="ar-SA" sz="4000" b="1" dirty="0">
                <a:solidFill>
                  <a:srgbClr val="FFFFFF"/>
                </a:solidFill>
                <a:latin typeface="Arabic Typesetting" pitchFamily="66" charset="-78"/>
                <a:ea typeface="Times New Roman" pitchFamily="18" charset="0"/>
                <a:cs typeface="Arabic Typesetting" pitchFamily="66" charset="-78"/>
              </a:rPr>
              <a:t>الكنيسة الخضراء داخل مجمع القصور الرئاسية وسط مدينة تكريت في محافظة صلاح </a:t>
            </a:r>
            <a:r>
              <a:rPr lang="ar-SA" sz="4000" b="1" dirty="0" smtClean="0">
                <a:solidFill>
                  <a:srgbClr val="FFFFFF"/>
                </a:solidFill>
                <a:latin typeface="Arabic Typesetting" pitchFamily="66" charset="-78"/>
                <a:ea typeface="Times New Roman" pitchFamily="18" charset="0"/>
                <a:cs typeface="Arabic Typesetting" pitchFamily="66" charset="-78"/>
              </a:rPr>
              <a:t>الدين</a:t>
            </a:r>
            <a:r>
              <a:rPr lang="ar-EG" sz="4000" b="1" dirty="0" smtClean="0">
                <a:solidFill>
                  <a:srgbClr val="FFFFFF"/>
                </a:solidFill>
                <a:latin typeface="Arabic Typesetting" pitchFamily="66" charset="-78"/>
                <a:ea typeface="Times New Roman" pitchFamily="18" charset="0"/>
                <a:cs typeface="Arabic Typesetting" pitchFamily="66" charset="-78"/>
              </a:rPr>
              <a:t> على يد </a:t>
            </a:r>
            <a:r>
              <a:rPr lang="ar-SA" sz="4000" b="1" dirty="0" smtClean="0">
                <a:solidFill>
                  <a:srgbClr val="FFFFFF"/>
                </a:solidFill>
                <a:latin typeface="Arabic Typesetting" pitchFamily="66" charset="-78"/>
                <a:ea typeface="Times New Roman" pitchFamily="18" charset="0"/>
                <a:cs typeface="Arabic Typesetting" pitchFamily="66" charset="-78"/>
              </a:rPr>
              <a:t>عناصر </a:t>
            </a:r>
            <a:r>
              <a:rPr lang="ar-SA" sz="4000" b="1" dirty="0">
                <a:solidFill>
                  <a:srgbClr val="FFFFFF"/>
                </a:solidFill>
                <a:latin typeface="Arabic Typesetting" pitchFamily="66" charset="-78"/>
                <a:ea typeface="Times New Roman" pitchFamily="18" charset="0"/>
                <a:cs typeface="Arabic Typesetting" pitchFamily="66" charset="-78"/>
              </a:rPr>
              <a:t>تنظيم داعش الإرهابي </a:t>
            </a:r>
            <a:endParaRPr lang="en-US" sz="4000" b="1" dirty="0">
              <a:solidFill>
                <a:srgbClr val="FFFFFF"/>
              </a:solidFill>
              <a:latin typeface="Arabic Typesetting" pitchFamily="66" charset="-78"/>
              <a:ea typeface="Times New Roman" pitchFamily="18" charset="0"/>
              <a:cs typeface="Arabic Typesetting" pitchFamily="66" charset="-78"/>
            </a:endParaRPr>
          </a:p>
        </p:txBody>
      </p:sp>
      <p:pic>
        <p:nvPicPr>
          <p:cNvPr id="7" name="Picture 6" descr="Description: في سعيه لمحو تراث"/>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90240"/>
            <a:ext cx="7359650" cy="4343936"/>
          </a:xfrm>
          <a:prstGeom prst="rect">
            <a:avLst/>
          </a:prstGeom>
          <a:noFill/>
          <a:ln>
            <a:noFill/>
          </a:ln>
        </p:spPr>
      </p:pic>
    </p:spTree>
    <p:extLst>
      <p:ext uri="{BB962C8B-B14F-4D97-AF65-F5344CB8AC3E}">
        <p14:creationId xmlns:p14="http://schemas.microsoft.com/office/powerpoint/2010/main" val="3402358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720804"/>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الإرهاب و</a:t>
            </a:r>
            <a:r>
              <a:rPr lang="ar-SA" sz="6600" b="1" dirty="0" smtClean="0">
                <a:solidFill>
                  <a:prstClr val="black"/>
                </a:solidFill>
                <a:latin typeface="Arabic Typesetting" pitchFamily="66" charset="-78"/>
                <a:ea typeface="Times New Roman" pitchFamily="18" charset="0"/>
                <a:cs typeface="Arabic Typesetting" pitchFamily="66" charset="-78"/>
              </a:rPr>
              <a:t>تدمير </a:t>
            </a:r>
            <a:r>
              <a:rPr lang="ar-EG" sz="6600" b="1" dirty="0" smtClean="0">
                <a:solidFill>
                  <a:prstClr val="black"/>
                </a:solidFill>
                <a:latin typeface="Arabic Typesetting" pitchFamily="66" charset="-78"/>
                <a:ea typeface="Times New Roman" pitchFamily="18" charset="0"/>
                <a:cs typeface="Arabic Typesetting" pitchFamily="66" charset="-78"/>
              </a:rPr>
              <a:t>ال</a:t>
            </a:r>
            <a:r>
              <a:rPr lang="ar-SA" sz="6600" b="1" dirty="0" smtClean="0">
                <a:solidFill>
                  <a:prstClr val="black"/>
                </a:solidFill>
                <a:latin typeface="Arabic Typesetting" pitchFamily="66" charset="-78"/>
                <a:ea typeface="Times New Roman" pitchFamily="18" charset="0"/>
                <a:cs typeface="Arabic Typesetting" pitchFamily="66" charset="-78"/>
              </a:rPr>
              <a:t>آثار</a:t>
            </a:r>
            <a:r>
              <a:rPr lang="ar-EG" sz="6600" b="1" dirty="0" smtClean="0">
                <a:solidFill>
                  <a:prstClr val="black"/>
                </a:solidFill>
                <a:latin typeface="Arabic Typesetting" pitchFamily="66" charset="-78"/>
                <a:ea typeface="Times New Roman" pitchFamily="18" charset="0"/>
                <a:cs typeface="Arabic Typesetting" pitchFamily="66" charset="-78"/>
              </a:rPr>
              <a:t> في </a:t>
            </a:r>
            <a:r>
              <a:rPr lang="ar-EG" sz="6600" b="1" dirty="0" smtClean="0">
                <a:solidFill>
                  <a:prstClr val="black"/>
                </a:solidFill>
                <a:latin typeface="Arabic Typesetting" pitchFamily="66" charset="-78"/>
                <a:ea typeface="Times New Roman" pitchFamily="18" charset="0"/>
                <a:cs typeface="Arabic Typesetting" pitchFamily="66" charset="-78"/>
              </a:rPr>
              <a:t>ليبيا</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11:48:26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9" name="مستطيل 2"/>
          <p:cNvSpPr/>
          <p:nvPr/>
        </p:nvSpPr>
        <p:spPr>
          <a:xfrm>
            <a:off x="228600" y="2209800"/>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Arabic Typesetting" pitchFamily="66" charset="-78"/>
                <a:ea typeface="Times New Roman" pitchFamily="18" charset="0"/>
                <a:cs typeface="Arabic Typesetting" pitchFamily="66" charset="-78"/>
              </a:rPr>
              <a:t>ت</a:t>
            </a:r>
            <a:r>
              <a:rPr lang="ar-SA" sz="4800" b="1" dirty="0" smtClean="0">
                <a:solidFill>
                  <a:srgbClr val="0070C0"/>
                </a:solidFill>
                <a:latin typeface="Arabic Typesetting" pitchFamily="66" charset="-78"/>
                <a:ea typeface="Times New Roman" pitchFamily="18" charset="0"/>
                <a:cs typeface="Arabic Typesetting" pitchFamily="66" charset="-78"/>
              </a:rPr>
              <a:t>دم</a:t>
            </a:r>
            <a:r>
              <a:rPr lang="ar-EG" sz="4800" b="1" dirty="0" smtClean="0">
                <a:solidFill>
                  <a:srgbClr val="0070C0"/>
                </a:solidFill>
                <a:latin typeface="Arabic Typesetting" pitchFamily="66" charset="-78"/>
                <a:ea typeface="Times New Roman" pitchFamily="18" charset="0"/>
                <a:cs typeface="Arabic Typesetting" pitchFamily="66" charset="-78"/>
              </a:rPr>
              <a:t>ي</a:t>
            </a:r>
            <a:r>
              <a:rPr lang="ar-SA" sz="4800" b="1" dirty="0" smtClean="0">
                <a:solidFill>
                  <a:srgbClr val="0070C0"/>
                </a:solidFill>
                <a:latin typeface="Arabic Typesetting" pitchFamily="66" charset="-78"/>
                <a:ea typeface="Times New Roman" pitchFamily="18" charset="0"/>
                <a:cs typeface="Arabic Typesetting" pitchFamily="66" charset="-78"/>
              </a:rPr>
              <a:t>ر </a:t>
            </a:r>
            <a:r>
              <a:rPr lang="ar-EG" sz="4800" b="1" dirty="0" smtClean="0">
                <a:solidFill>
                  <a:srgbClr val="0070C0"/>
                </a:solidFill>
                <a:latin typeface="Arabic Typesetting" pitchFamily="66" charset="-78"/>
                <a:ea typeface="Times New Roman" pitchFamily="18" charset="0"/>
                <a:cs typeface="Arabic Typesetting" pitchFamily="66" charset="-78"/>
              </a:rPr>
              <a:t>المعالم والتراث الحضاري على اختلاف مشاربه</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11" name="مستطيل 2"/>
          <p:cNvSpPr/>
          <p:nvPr/>
        </p:nvSpPr>
        <p:spPr>
          <a:xfrm>
            <a:off x="228600" y="3360003"/>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Arabic Typesetting" pitchFamily="66" charset="-78"/>
                <a:ea typeface="Times New Roman" pitchFamily="18" charset="0"/>
                <a:cs typeface="Arabic Typesetting" pitchFamily="66" charset="-78"/>
              </a:rPr>
              <a:t>أعمال الحفر </a:t>
            </a:r>
            <a:r>
              <a:rPr lang="ar-EG" sz="4800" b="1" dirty="0">
                <a:solidFill>
                  <a:srgbClr val="0070C0"/>
                </a:solidFill>
                <a:latin typeface="Arabic Typesetting" pitchFamily="66" charset="-78"/>
                <a:ea typeface="Times New Roman" pitchFamily="18" charset="0"/>
                <a:cs typeface="Arabic Typesetting" pitchFamily="66" charset="-78"/>
              </a:rPr>
              <a:t>والاتجار غير الشرعي للآثار</a:t>
            </a:r>
            <a:endParaRPr lang="ar-EG" sz="4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105347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1:22:40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algn="r"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وسرقة 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a:t>
            </a:r>
            <a:r>
              <a:rPr lang="ar-EG" sz="6600" b="1" dirty="0" smtClean="0">
                <a:solidFill>
                  <a:srgbClr val="FFFFFF"/>
                </a:solidFill>
                <a:latin typeface="Arabic Typesetting" pitchFamily="66" charset="-78"/>
                <a:ea typeface="Times New Roman" pitchFamily="18" charset="0"/>
                <a:cs typeface="Arabic Typesetting" pitchFamily="66" charset="-78"/>
              </a:rPr>
              <a:t>ليبيا</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rot="10800000" flipV="1">
            <a:off x="5410200" y="2080737"/>
            <a:ext cx="3048000" cy="2308324"/>
          </a:xfrm>
          <a:prstGeom prst="rect">
            <a:avLst/>
          </a:prstGeom>
        </p:spPr>
        <p:txBody>
          <a:bodyPr wrap="square">
            <a:spAutoFit/>
          </a:bodyPr>
          <a:lstStyle/>
          <a:p>
            <a:pPr algn="r" rtl="1"/>
            <a:r>
              <a:rPr lang="ar-SA" sz="4800" b="1" dirty="0" smtClean="0">
                <a:solidFill>
                  <a:srgbClr val="FFFFFF"/>
                </a:solidFill>
                <a:latin typeface="Arabic Typesetting" pitchFamily="66" charset="-78"/>
                <a:ea typeface="Times New Roman" pitchFamily="18" charset="0"/>
                <a:cs typeface="Arabic Typesetting" pitchFamily="66" charset="-78"/>
              </a:rPr>
              <a:t>تمثال </a:t>
            </a:r>
            <a:r>
              <a:rPr lang="ar-SA" sz="4800" b="1" dirty="0">
                <a:solidFill>
                  <a:srgbClr val="FFFFFF"/>
                </a:solidFill>
                <a:latin typeface="Arabic Typesetting" pitchFamily="66" charset="-78"/>
                <a:ea typeface="Times New Roman" pitchFamily="18" charset="0"/>
                <a:cs typeface="Arabic Typesetting" pitchFamily="66" charset="-78"/>
              </a:rPr>
              <a:t>ليبيا/تمثال سرق من بنغازي </a:t>
            </a:r>
            <a:r>
              <a:rPr lang="ar-SA" sz="4800" b="1" dirty="0" smtClean="0">
                <a:solidFill>
                  <a:srgbClr val="FFFFFF"/>
                </a:solidFill>
                <a:latin typeface="Arabic Typesetting" pitchFamily="66" charset="-78"/>
                <a:ea typeface="Times New Roman" pitchFamily="18" charset="0"/>
                <a:cs typeface="Arabic Typesetting" pitchFamily="66" charset="-78"/>
              </a:rPr>
              <a:t>وا</a:t>
            </a:r>
            <a:r>
              <a:rPr lang="ar-EG" sz="4800" b="1" dirty="0" smtClean="0">
                <a:solidFill>
                  <a:srgbClr val="FFFFFF"/>
                </a:solidFill>
                <a:latin typeface="Arabic Typesetting" pitchFamily="66" charset="-78"/>
                <a:ea typeface="Times New Roman" pitchFamily="18" charset="0"/>
                <a:cs typeface="Arabic Typesetting" pitchFamily="66" charset="-78"/>
              </a:rPr>
              <a:t>لآ</a:t>
            </a:r>
            <a:r>
              <a:rPr lang="ar-SA" sz="4800" b="1" dirty="0" smtClean="0">
                <a:solidFill>
                  <a:srgbClr val="FFFFFF"/>
                </a:solidFill>
                <a:latin typeface="Arabic Typesetting" pitchFamily="66" charset="-78"/>
                <a:ea typeface="Times New Roman" pitchFamily="18" charset="0"/>
                <a:cs typeface="Arabic Typesetting" pitchFamily="66" charset="-78"/>
              </a:rPr>
              <a:t>ن </a:t>
            </a:r>
            <a:r>
              <a:rPr lang="ar-SA" sz="4800" b="1" dirty="0">
                <a:solidFill>
                  <a:srgbClr val="FFFFFF"/>
                </a:solidFill>
                <a:latin typeface="Arabic Typesetting" pitchFamily="66" charset="-78"/>
                <a:ea typeface="Times New Roman" pitchFamily="18" charset="0"/>
                <a:cs typeface="Arabic Typesetting" pitchFamily="66" charset="-78"/>
              </a:rPr>
              <a:t>في </a:t>
            </a:r>
            <a:r>
              <a:rPr lang="ar-EG" sz="4800" b="1" dirty="0" smtClean="0">
                <a:solidFill>
                  <a:srgbClr val="FFFFFF"/>
                </a:solidFill>
                <a:latin typeface="Arabic Typesetting" pitchFamily="66" charset="-78"/>
                <a:ea typeface="Times New Roman" pitchFamily="18" charset="0"/>
                <a:cs typeface="Arabic Typesetting" pitchFamily="66" charset="-78"/>
              </a:rPr>
              <a:t>متحف </a:t>
            </a:r>
            <a:r>
              <a:rPr lang="ar-SA" sz="4800" b="1" dirty="0" smtClean="0">
                <a:solidFill>
                  <a:srgbClr val="FFFFFF"/>
                </a:solidFill>
                <a:latin typeface="Arabic Typesetting" pitchFamily="66" charset="-78"/>
                <a:ea typeface="Times New Roman" pitchFamily="18" charset="0"/>
                <a:cs typeface="Arabic Typesetting" pitchFamily="66" charset="-78"/>
              </a:rPr>
              <a:t>اللوفر</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7" name="Picture 6" descr="https://scontent-mxp1-1.xx.fbcdn.net/v/t34.0-12/13552678_1204743389544288_1859122423_n.jpg?oh=7ceba07896152484d8f04ffd93b52d42&amp;oe=57AEF952"/>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625" r="4050" b="1972"/>
          <a:stretch/>
        </p:blipFill>
        <p:spPr bwMode="auto">
          <a:xfrm>
            <a:off x="685801" y="990600"/>
            <a:ext cx="3146612" cy="5383306"/>
          </a:xfrm>
          <a:prstGeom prst="rect">
            <a:avLst/>
          </a:prstGeom>
          <a:noFill/>
          <a:ln>
            <a:noFill/>
          </a:ln>
        </p:spPr>
      </p:pic>
    </p:spTree>
    <p:extLst>
      <p:ext uri="{BB962C8B-B14F-4D97-AF65-F5344CB8AC3E}">
        <p14:creationId xmlns:p14="http://schemas.microsoft.com/office/powerpoint/2010/main" val="3402358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1:25:37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algn="r"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وسرقة 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a:t>
            </a:r>
            <a:r>
              <a:rPr lang="ar-EG" sz="6600" b="1" dirty="0" smtClean="0">
                <a:solidFill>
                  <a:srgbClr val="FFFFFF"/>
                </a:solidFill>
                <a:latin typeface="Arabic Typesetting" pitchFamily="66" charset="-78"/>
                <a:ea typeface="Times New Roman" pitchFamily="18" charset="0"/>
                <a:cs typeface="Arabic Typesetting" pitchFamily="66" charset="-78"/>
              </a:rPr>
              <a:t>ليبيا</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rot="10800000" flipV="1">
            <a:off x="5419165" y="914400"/>
            <a:ext cx="3048000" cy="830997"/>
          </a:xfrm>
          <a:prstGeom prst="rect">
            <a:avLst/>
          </a:prstGeom>
        </p:spPr>
        <p:txBody>
          <a:bodyPr wrap="square">
            <a:spAutoFit/>
          </a:bodyPr>
          <a:lstStyle/>
          <a:p>
            <a:pPr algn="r" rtl="1"/>
            <a:r>
              <a:rPr lang="ar-EG" sz="4800" b="1" dirty="0" smtClean="0">
                <a:solidFill>
                  <a:srgbClr val="FFFFFF"/>
                </a:solidFill>
                <a:latin typeface="Arabic Typesetting" pitchFamily="66" charset="-78"/>
                <a:ea typeface="Times New Roman" pitchFamily="18" charset="0"/>
                <a:cs typeface="Arabic Typesetting" pitchFamily="66" charset="-78"/>
              </a:rPr>
              <a:t>مسرح صبراتة</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5122" name="Picture 2" descr="http://xjubier.free.fr/site_images/libya/Sabratha_Thea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57" y="1600200"/>
            <a:ext cx="760694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80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047657" y="533400"/>
            <a:ext cx="3512468" cy="5257800"/>
          </a:xfrm>
        </p:spPr>
        <p:txBody>
          <a:bodyPr>
            <a:normAutofit fontScale="90000"/>
          </a:bodyPr>
          <a:lstStyle/>
          <a:p>
            <a:pPr algn="ctr">
              <a:defRPr/>
            </a:pPr>
            <a:r>
              <a:rPr lang="ar-EG" sz="5400" b="1" dirty="0" smtClean="0"/>
              <a:t>    </a:t>
            </a:r>
            <a:r>
              <a:rPr lang="ar-SA" sz="5400" b="1" dirty="0" smtClean="0"/>
              <a:t>الإرهاب</a:t>
            </a:r>
            <a:r>
              <a:rPr lang="ar-SA" sz="4900" b="1" dirty="0"/>
              <a:t/>
            </a:r>
            <a:br>
              <a:rPr lang="ar-SA" sz="4900" b="1" dirty="0"/>
            </a:br>
            <a:r>
              <a:rPr lang="ar-EG" sz="5400" b="1" dirty="0"/>
              <a:t> </a:t>
            </a:r>
            <a:r>
              <a:rPr lang="ar-EG" sz="5400" b="1" dirty="0" smtClean="0"/>
              <a:t>و </a:t>
            </a:r>
            <a:r>
              <a:rPr lang="ar-SA" sz="5400" b="1" dirty="0" smtClean="0"/>
              <a:t>التطرف</a:t>
            </a:r>
            <a:r>
              <a:rPr lang="ar-EG" sz="5400" b="1" dirty="0" smtClean="0"/>
              <a:t/>
            </a:r>
            <a:br>
              <a:rPr lang="ar-EG" sz="5400" b="1" dirty="0" smtClean="0"/>
            </a:br>
            <a:r>
              <a:rPr lang="ar-EG" sz="5400" b="1" dirty="0" smtClean="0"/>
              <a:t>   و أثره على              </a:t>
            </a:r>
            <a:br>
              <a:rPr lang="ar-EG" sz="5400" b="1" dirty="0" smtClean="0"/>
            </a:br>
            <a:r>
              <a:rPr lang="ar-EG" sz="5400" b="1" dirty="0"/>
              <a:t> </a:t>
            </a:r>
            <a:r>
              <a:rPr lang="ar-EG" sz="5400" b="1" dirty="0" smtClean="0"/>
              <a:t> </a:t>
            </a:r>
            <a:r>
              <a:rPr lang="ar-SA" sz="5400" b="1" dirty="0" smtClean="0"/>
              <a:t>التراث </a:t>
            </a:r>
            <a:r>
              <a:rPr lang="ar-EG" sz="5400" b="1" dirty="0" smtClean="0"/>
              <a:t/>
            </a:r>
            <a:br>
              <a:rPr lang="ar-EG" sz="5400" b="1" dirty="0" smtClean="0"/>
            </a:br>
            <a:r>
              <a:rPr lang="ar-EG" sz="5400" b="1" dirty="0" smtClean="0"/>
              <a:t>       الثقافي </a:t>
            </a:r>
            <a:r>
              <a:rPr lang="ar-SA" sz="5400" b="1" dirty="0" smtClean="0"/>
              <a:t>في </a:t>
            </a:r>
            <a:r>
              <a:rPr lang="ar-EG" sz="5400" b="1" dirty="0" smtClean="0"/>
              <a:t/>
            </a:r>
            <a:br>
              <a:rPr lang="ar-EG" sz="5400" b="1" dirty="0" smtClean="0"/>
            </a:br>
            <a:r>
              <a:rPr lang="ar-EG" sz="5400" b="1" dirty="0" smtClean="0"/>
              <a:t>    </a:t>
            </a:r>
            <a:endParaRPr sz="4900" b="1" dirty="0"/>
          </a:p>
        </p:txBody>
      </p:sp>
      <p:sp>
        <p:nvSpPr>
          <p:cNvPr id="16386" name="Rectangle 4"/>
          <p:cNvSpPr>
            <a:spLocks noGrp="1" noChangeArrowheads="1"/>
          </p:cNvSpPr>
          <p:nvPr>
            <p:ph type="subTitle" idx="1"/>
          </p:nvPr>
        </p:nvSpPr>
        <p:spPr>
          <a:xfrm>
            <a:off x="179512" y="3505200"/>
            <a:ext cx="4392488" cy="2438400"/>
          </a:xfrm>
          <a:noFill/>
        </p:spPr>
        <p:txBody>
          <a:bodyPr>
            <a:normAutofit fontScale="92500" lnSpcReduction="10000"/>
          </a:bodyPr>
          <a:lstStyle/>
          <a:p>
            <a:pPr marL="342900" indent="-342900" algn="ctr">
              <a:spcBef>
                <a:spcPct val="0"/>
              </a:spcBef>
              <a:buClrTx/>
              <a:buSzTx/>
            </a:pPr>
            <a:r>
              <a:rPr lang="ar-EG" sz="5800" b="1" dirty="0" smtClean="0">
                <a:solidFill>
                  <a:srgbClr val="C00000"/>
                </a:solidFill>
                <a:latin typeface="Arabic Typesetting" pitchFamily="66" charset="-78"/>
                <a:cs typeface="Arabic Typesetting" pitchFamily="66" charset="-78"/>
              </a:rPr>
              <a:t>يلقيه</a:t>
            </a:r>
            <a:endParaRPr lang="en-US" sz="6600" b="1" dirty="0" smtClean="0">
              <a:solidFill>
                <a:srgbClr val="C00000"/>
              </a:solidFill>
              <a:latin typeface="Arabic Typesetting" pitchFamily="66" charset="-78"/>
              <a:cs typeface="Arabic Typesetting" pitchFamily="66" charset="-78"/>
            </a:endParaRPr>
          </a:p>
          <a:p>
            <a:pPr marL="342900" indent="-342900" algn="ctr">
              <a:spcBef>
                <a:spcPct val="0"/>
              </a:spcBef>
              <a:buClrTx/>
              <a:buSzTx/>
            </a:pPr>
            <a:r>
              <a:rPr lang="ar-EG" sz="6600" b="1" dirty="0" smtClean="0">
                <a:solidFill>
                  <a:schemeClr val="tx1"/>
                </a:solidFill>
                <a:latin typeface="Arabic Typesetting" pitchFamily="66" charset="-78"/>
                <a:cs typeface="Arabic Typesetting" pitchFamily="66" charset="-78"/>
              </a:rPr>
              <a:t>د</a:t>
            </a:r>
            <a:r>
              <a:rPr lang="ar-EG" sz="6600" b="1" dirty="0" smtClean="0">
                <a:solidFill>
                  <a:schemeClr val="tx1"/>
                </a:solidFill>
                <a:latin typeface="Arabic Typesetting" pitchFamily="66" charset="-78"/>
                <a:cs typeface="Arabic Typesetting" pitchFamily="66" charset="-78"/>
              </a:rPr>
              <a:t>. أحمد أمين</a:t>
            </a:r>
          </a:p>
          <a:p>
            <a:pPr marL="342900" indent="-342900" algn="ctr">
              <a:spcBef>
                <a:spcPct val="0"/>
              </a:spcBef>
              <a:buClrTx/>
              <a:buSzTx/>
            </a:pPr>
            <a:r>
              <a:rPr lang="ar-EG" sz="2400" b="1" dirty="0" smtClean="0">
                <a:solidFill>
                  <a:schemeClr val="tx1"/>
                </a:solidFill>
                <a:latin typeface="Arabic Typesetting" pitchFamily="66" charset="-78"/>
                <a:cs typeface="Arabic Typesetting" pitchFamily="66" charset="-78"/>
              </a:rPr>
              <a:t>أستاذ </a:t>
            </a:r>
            <a:r>
              <a:rPr lang="ar-EG" sz="2400" b="1" dirty="0" err="1" smtClean="0">
                <a:solidFill>
                  <a:schemeClr val="tx1"/>
                </a:solidFill>
                <a:latin typeface="Arabic Typesetting" pitchFamily="66" charset="-78"/>
                <a:cs typeface="Arabic Typesetting" pitchFamily="66" charset="-78"/>
              </a:rPr>
              <a:t>مساعد </a:t>
            </a:r>
            <a:r>
              <a:rPr lang="ar-EG" sz="2400" b="1" dirty="0" smtClean="0">
                <a:solidFill>
                  <a:schemeClr val="tx1"/>
                </a:solidFill>
                <a:latin typeface="Arabic Typesetting" pitchFamily="66" charset="-78"/>
                <a:cs typeface="Arabic Typesetting" pitchFamily="66" charset="-78"/>
              </a:rPr>
              <a:t>– كلية الآثار– جامعة الفيوم</a:t>
            </a:r>
          </a:p>
          <a:p>
            <a:pPr marL="342900" indent="-342900" algn="ctr" rtl="0">
              <a:spcBef>
                <a:spcPct val="20000"/>
              </a:spcBef>
              <a:buClrTx/>
              <a:buSzTx/>
            </a:pPr>
            <a:r>
              <a:rPr lang="en-US" sz="2000" b="1" dirty="0" smtClean="0">
                <a:solidFill>
                  <a:schemeClr val="tx1"/>
                </a:solidFill>
                <a:cs typeface="Times New Roman" pitchFamily="18" charset="0"/>
              </a:rPr>
              <a:t>Ahmed.Ameen@fayoum.edu.eg</a:t>
            </a:r>
            <a:endParaRPr lang="ar-EG" sz="2000" b="1" dirty="0" smtClean="0">
              <a:solidFill>
                <a:schemeClr val="tx1"/>
              </a:solidFill>
            </a:endParaRPr>
          </a:p>
        </p:txBody>
      </p:sp>
      <p:sp>
        <p:nvSpPr>
          <p:cNvPr id="8" name="عنصر نائب للتاريخ 7"/>
          <p:cNvSpPr>
            <a:spLocks noGrp="1"/>
          </p:cNvSpPr>
          <p:nvPr>
            <p:ph type="dt" sz="half" idx="10"/>
          </p:nvPr>
        </p:nvSpPr>
        <p:spPr/>
        <p:txBody>
          <a:bodyPr/>
          <a:lstStyle/>
          <a:p>
            <a:pPr>
              <a:defRPr/>
            </a:pPr>
            <a:fld id="{EA80757D-B040-40D4-9389-0F47A6DA14E5}" type="datetime9">
              <a:rPr lang="en-US" smtClean="0"/>
              <a:t>3/11/2018 10:07:16 PM</a:t>
            </a:fld>
            <a:endParaRPr lang="ar-EG" dirty="0"/>
          </a:p>
        </p:txBody>
      </p:sp>
      <p:sp>
        <p:nvSpPr>
          <p:cNvPr id="9" name="Rectangle 2"/>
          <p:cNvSpPr txBox="1">
            <a:spLocks noChangeArrowheads="1"/>
          </p:cNvSpPr>
          <p:nvPr/>
        </p:nvSpPr>
        <p:spPr>
          <a:xfrm>
            <a:off x="2362200" y="6019800"/>
            <a:ext cx="6538664" cy="609600"/>
          </a:xfrm>
          <a:prstGeom prst="rect">
            <a:avLst/>
          </a:prstGeom>
        </p:spPr>
        <p:txBody>
          <a:bodyPr vert="horz" anchor="b">
            <a:noAutofit/>
          </a:bodyPr>
          <a:lstStyle>
            <a:lvl1pPr algn="l" rtl="1" eaLnBrk="1" latinLnBrk="0" hangingPunct="1">
              <a:spcBef>
                <a:spcPct val="0"/>
              </a:spcBef>
              <a:buNone/>
              <a:defRPr kumimoji="0" sz="4400" kern="1200" cap="all" baseline="0">
                <a:solidFill>
                  <a:schemeClr val="tx2"/>
                </a:solidFill>
                <a:latin typeface="+mj-lt"/>
                <a:ea typeface="+mj-ea"/>
                <a:cs typeface="+mj-cs"/>
              </a:defRPr>
            </a:lvl1pPr>
          </a:lstStyle>
          <a:p>
            <a:pPr algn="r">
              <a:defRPr/>
            </a:pPr>
            <a:r>
              <a:rPr lang="ar-EG" sz="2400" dirty="0">
                <a:solidFill>
                  <a:schemeClr val="bg1">
                    <a:lumMod val="75000"/>
                    <a:lumOff val="25000"/>
                  </a:schemeClr>
                </a:solidFill>
              </a:rPr>
              <a:t> </a:t>
            </a:r>
            <a:r>
              <a:rPr lang="ar-EG" sz="2400" dirty="0" smtClean="0">
                <a:solidFill>
                  <a:schemeClr val="bg1">
                    <a:lumMod val="75000"/>
                    <a:lumOff val="25000"/>
                  </a:schemeClr>
                </a:solidFill>
              </a:rPr>
              <a:t>برنامج «</a:t>
            </a:r>
            <a:r>
              <a:rPr lang="ar-EG" sz="2400" dirty="0" smtClean="0">
                <a:solidFill>
                  <a:schemeClr val="bg1">
                    <a:lumMod val="75000"/>
                    <a:lumOff val="25000"/>
                  </a:schemeClr>
                </a:solidFill>
              </a:rPr>
              <a:t>الاحتفال </a:t>
            </a:r>
            <a:r>
              <a:rPr lang="ar-EG" sz="2400" dirty="0">
                <a:solidFill>
                  <a:schemeClr val="bg1">
                    <a:lumMod val="75000"/>
                    <a:lumOff val="25000"/>
                  </a:schemeClr>
                </a:solidFill>
              </a:rPr>
              <a:t>بيوم التراث الثقافي </a:t>
            </a:r>
            <a:r>
              <a:rPr lang="ar-EG" sz="2400" dirty="0" smtClean="0">
                <a:solidFill>
                  <a:schemeClr val="bg1">
                    <a:lumMod val="75000"/>
                    <a:lumOff val="25000"/>
                  </a:schemeClr>
                </a:solidFill>
              </a:rPr>
              <a:t>العربي</a:t>
            </a:r>
            <a:r>
              <a:rPr lang="ar-EG" sz="2400" dirty="0" smtClean="0">
                <a:solidFill>
                  <a:schemeClr val="bg1">
                    <a:lumMod val="75000"/>
                    <a:lumOff val="25000"/>
                  </a:schemeClr>
                </a:solidFill>
              </a:rPr>
              <a:t>»  </a:t>
            </a:r>
            <a:r>
              <a:rPr lang="ar-EG" sz="2000" dirty="0">
                <a:solidFill>
                  <a:schemeClr val="bg1">
                    <a:lumMod val="75000"/>
                    <a:lumOff val="25000"/>
                  </a:schemeClr>
                </a:solidFill>
              </a:rPr>
              <a:t>12 مارس 2018</a:t>
            </a:r>
            <a:endParaRPr lang="ar-EG" sz="2000" dirty="0">
              <a:solidFill>
                <a:schemeClr val="bg1">
                  <a:lumMod val="75000"/>
                  <a:lumOff val="25000"/>
                </a:schemeClr>
              </a:solidFill>
            </a:endParaRPr>
          </a:p>
        </p:txBody>
      </p:sp>
      <p:sp>
        <p:nvSpPr>
          <p:cNvPr id="3" name="TextBox 2"/>
          <p:cNvSpPr txBox="1"/>
          <p:nvPr/>
        </p:nvSpPr>
        <p:spPr>
          <a:xfrm>
            <a:off x="0" y="-152400"/>
            <a:ext cx="9144000" cy="1200329"/>
          </a:xfrm>
          <a:prstGeom prst="rect">
            <a:avLst/>
          </a:prstGeom>
          <a:solidFill>
            <a:schemeClr val="tx1"/>
          </a:solidFill>
        </p:spPr>
        <p:txBody>
          <a:bodyPr wrap="square" rtlCol="0">
            <a:spAutoFit/>
          </a:bodyPr>
          <a:lstStyle/>
          <a:p>
            <a:endParaRPr lang="en-US" dirty="0" smtClean="0"/>
          </a:p>
          <a:p>
            <a:endParaRPr lang="en-US" dirty="0"/>
          </a:p>
          <a:p>
            <a:endParaRPr lang="en-US" dirty="0" smtClean="0"/>
          </a:p>
          <a:p>
            <a:pPr algn="ctr"/>
            <a:endParaRPr lang="en-US" dirty="0"/>
          </a:p>
        </p:txBody>
      </p:sp>
      <p:sp>
        <p:nvSpPr>
          <p:cNvPr id="11" name="Rectangle 4"/>
          <p:cNvSpPr txBox="1">
            <a:spLocks noChangeArrowheads="1"/>
          </p:cNvSpPr>
          <p:nvPr/>
        </p:nvSpPr>
        <p:spPr>
          <a:xfrm>
            <a:off x="0" y="1219200"/>
            <a:ext cx="4392488" cy="2438400"/>
          </a:xfrm>
          <a:prstGeom prst="rect">
            <a:avLst/>
          </a:prstGeom>
          <a:noFill/>
        </p:spPr>
        <p:txBody>
          <a:bodyPr vert="horz" anchor="ctr">
            <a:normAutofit fontScale="92500" lnSpcReduction="20000"/>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marL="342900" indent="-342900" algn="ctr">
              <a:spcBef>
                <a:spcPct val="0"/>
              </a:spcBef>
              <a:buClrTx/>
              <a:buSzTx/>
            </a:pPr>
            <a:r>
              <a:rPr lang="ar-EG" sz="7200" b="1" dirty="0" smtClean="0">
                <a:solidFill>
                  <a:schemeClr val="tx1"/>
                </a:solidFill>
                <a:latin typeface="Arabic Typesetting" pitchFamily="66" charset="-78"/>
                <a:cs typeface="Arabic Typesetting" pitchFamily="66" charset="-78"/>
              </a:rPr>
              <a:t>أ.د. عاطف منصور</a:t>
            </a:r>
          </a:p>
          <a:p>
            <a:pPr algn="ctr"/>
            <a:r>
              <a:rPr lang="ar-EG" sz="3900" b="1" dirty="0">
                <a:solidFill>
                  <a:schemeClr val="tx1"/>
                </a:solidFill>
                <a:latin typeface="Arabic Typesetting" pitchFamily="66" charset="-78"/>
                <a:cs typeface="Arabic Typesetting" pitchFamily="66" charset="-78"/>
              </a:rPr>
              <a:t>أستاذ </a:t>
            </a:r>
            <a:r>
              <a:rPr lang="ar-EG" sz="3900" b="1" dirty="0">
                <a:solidFill>
                  <a:schemeClr val="tx1"/>
                </a:solidFill>
                <a:latin typeface="Arabic Typesetting" pitchFamily="66" charset="-78"/>
                <a:cs typeface="Arabic Typesetting" pitchFamily="66" charset="-78"/>
              </a:rPr>
              <a:t>الآثار والحضارة الإسلامية</a:t>
            </a:r>
            <a:endParaRPr lang="en-US" sz="3900" b="1" dirty="0">
              <a:solidFill>
                <a:schemeClr val="tx1"/>
              </a:solidFill>
              <a:latin typeface="Arabic Typesetting" pitchFamily="66" charset="-78"/>
              <a:cs typeface="Arabic Typesetting" pitchFamily="66" charset="-78"/>
            </a:endParaRPr>
          </a:p>
          <a:p>
            <a:pPr algn="ctr"/>
            <a:r>
              <a:rPr lang="ar-EG" sz="3900" b="1" dirty="0">
                <a:solidFill>
                  <a:schemeClr val="tx1"/>
                </a:solidFill>
                <a:latin typeface="Arabic Typesetting" pitchFamily="66" charset="-78"/>
                <a:cs typeface="Arabic Typesetting" pitchFamily="66" charset="-78"/>
              </a:rPr>
              <a:t>عميد كلية الآثار – جامعة الفيوم </a:t>
            </a:r>
            <a:r>
              <a:rPr lang="ar-EG" sz="3900" b="1" dirty="0">
                <a:solidFill>
                  <a:schemeClr val="tx1"/>
                </a:solidFill>
                <a:latin typeface="Arabic Typesetting" pitchFamily="66" charset="-78"/>
                <a:cs typeface="Arabic Typesetting" pitchFamily="66" charset="-78"/>
              </a:rPr>
              <a:t>–</a:t>
            </a:r>
            <a:r>
              <a:rPr lang="ar-EG" sz="3900" b="1" dirty="0" smtClean="0">
                <a:solidFill>
                  <a:schemeClr val="tx1"/>
                </a:solidFill>
                <a:latin typeface="Arabic Typesetting" pitchFamily="66" charset="-78"/>
                <a:cs typeface="Arabic Typesetting" pitchFamily="66" charset="-78"/>
              </a:rPr>
              <a:t> </a:t>
            </a:r>
            <a:r>
              <a:rPr lang="ar-EG" sz="3900" b="1" dirty="0">
                <a:solidFill>
                  <a:schemeClr val="tx1"/>
                </a:solidFill>
                <a:latin typeface="Arabic Typesetting" pitchFamily="66" charset="-78"/>
                <a:cs typeface="Arabic Typesetting" pitchFamily="66" charset="-78"/>
              </a:rPr>
              <a:t>مصر</a:t>
            </a:r>
            <a:endParaRPr lang="ar-EG" sz="3900" b="1" dirty="0">
              <a:solidFill>
                <a:schemeClr val="tx1"/>
              </a:solidFill>
              <a:latin typeface="Arabic Typesetting" pitchFamily="66" charset="-78"/>
              <a:cs typeface="Arabic Typesetting" pitchFamily="66" charset="-78"/>
            </a:endParaRPr>
          </a:p>
          <a:p>
            <a:pPr marL="342900" indent="-342900" algn="ctr" rtl="0">
              <a:spcBef>
                <a:spcPct val="20000"/>
              </a:spcBef>
              <a:buClrTx/>
              <a:buSzTx/>
            </a:pPr>
            <a:r>
              <a:rPr lang="en-US" sz="2400" b="1" dirty="0" smtClean="0">
                <a:solidFill>
                  <a:schemeClr val="tx1"/>
                </a:solidFill>
                <a:cs typeface="Times New Roman" pitchFamily="18" charset="0"/>
              </a:rPr>
              <a:t>amm06@fayoum.edu.eg</a:t>
            </a:r>
            <a:endParaRPr lang="ar-EG" sz="2400" b="1" dirty="0" smtClean="0">
              <a:solidFill>
                <a:schemeClr val="tx1"/>
              </a:solidFill>
            </a:endParaRPr>
          </a:p>
        </p:txBody>
      </p:sp>
      <p:sp>
        <p:nvSpPr>
          <p:cNvPr id="2" name="Rectangle 1"/>
          <p:cNvSpPr/>
          <p:nvPr/>
        </p:nvSpPr>
        <p:spPr>
          <a:xfrm>
            <a:off x="5562600" y="4876800"/>
            <a:ext cx="2778325" cy="846386"/>
          </a:xfrm>
          <a:prstGeom prst="rect">
            <a:avLst/>
          </a:prstGeom>
        </p:spPr>
        <p:txBody>
          <a:bodyPr wrap="none">
            <a:spAutoFit/>
          </a:bodyPr>
          <a:lstStyle/>
          <a:p>
            <a:r>
              <a:rPr lang="ar-SA" sz="4900" b="1" cap="all" dirty="0">
                <a:solidFill>
                  <a:schemeClr val="tx2"/>
                </a:solidFill>
                <a:latin typeface="+mj-lt"/>
                <a:ea typeface="+mj-ea"/>
                <a:cs typeface="+mj-cs"/>
              </a:rPr>
              <a:t>العالم العربي</a:t>
            </a:r>
            <a:r>
              <a:rPr lang="ar-SA" b="1" dirty="0"/>
              <a:t> </a:t>
            </a:r>
            <a:endParaRPr lang="en-US" dirty="0"/>
          </a:p>
        </p:txBody>
      </p:sp>
      <p:pic>
        <p:nvPicPr>
          <p:cNvPr id="1026" name="Picture 2" descr="جامعة الدول العرب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21" y="-124092"/>
            <a:ext cx="1040379" cy="111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261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1:27:07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algn="r"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وسرقة 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a:t>
            </a:r>
            <a:r>
              <a:rPr lang="ar-EG" sz="6600" b="1" dirty="0" smtClean="0">
                <a:solidFill>
                  <a:srgbClr val="FFFFFF"/>
                </a:solidFill>
                <a:latin typeface="Arabic Typesetting" pitchFamily="66" charset="-78"/>
                <a:ea typeface="Times New Roman" pitchFamily="18" charset="0"/>
                <a:cs typeface="Arabic Typesetting" pitchFamily="66" charset="-78"/>
              </a:rPr>
              <a:t>ليبيا</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rot="10800000" flipV="1">
            <a:off x="1524000" y="1032127"/>
            <a:ext cx="7032812" cy="830997"/>
          </a:xfrm>
          <a:prstGeom prst="rect">
            <a:avLst/>
          </a:prstGeom>
        </p:spPr>
        <p:txBody>
          <a:bodyPr wrap="square">
            <a:spAutoFit/>
          </a:bodyPr>
          <a:lstStyle/>
          <a:p>
            <a:pPr algn="r" rtl="1"/>
            <a:r>
              <a:rPr lang="ar-SA" sz="4800" b="1" dirty="0" smtClean="0">
                <a:solidFill>
                  <a:srgbClr val="FFFFFF"/>
                </a:solidFill>
                <a:latin typeface="Arabic Typesetting" pitchFamily="66" charset="-78"/>
                <a:ea typeface="Times New Roman" pitchFamily="18" charset="0"/>
                <a:cs typeface="Arabic Typesetting" pitchFamily="66" charset="-78"/>
              </a:rPr>
              <a:t>كتابه </a:t>
            </a:r>
            <a:r>
              <a:rPr lang="ar-SA" sz="4800" b="1" dirty="0">
                <a:solidFill>
                  <a:srgbClr val="FFFFFF"/>
                </a:solidFill>
                <a:latin typeface="Arabic Typesetting" pitchFamily="66" charset="-78"/>
                <a:ea typeface="Times New Roman" pitchFamily="18" charset="0"/>
                <a:cs typeface="Arabic Typesetting" pitchFamily="66" charset="-78"/>
              </a:rPr>
              <a:t>بالطلاء على رسوم صخرية في الصحراء</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8" name="Picture 7" descr="https://scontent-mxp1-1.xx.fbcdn.net/v/t34.0-12/13552729_1204748342877126_1454612228_n.jpg?oh=83e459a9ad841017c58337570eae6437&amp;oe=57AEFA45"/>
          <p:cNvPicPr/>
          <p:nvPr/>
        </p:nvPicPr>
        <p:blipFill rotWithShape="1">
          <a:blip r:embed="rId2">
            <a:extLst>
              <a:ext uri="{28A0092B-C50C-407E-A947-70E740481C1C}">
                <a14:useLocalDpi xmlns:a14="http://schemas.microsoft.com/office/drawing/2010/main" val="0"/>
              </a:ext>
            </a:extLst>
          </a:blip>
          <a:srcRect l="2726" t="4414" r="1744" b="3956"/>
          <a:stretch/>
        </p:blipFill>
        <p:spPr bwMode="auto">
          <a:xfrm>
            <a:off x="1143000" y="1981200"/>
            <a:ext cx="6911788" cy="4360405"/>
          </a:xfrm>
          <a:prstGeom prst="rect">
            <a:avLst/>
          </a:prstGeom>
          <a:noFill/>
          <a:ln>
            <a:noFill/>
          </a:ln>
        </p:spPr>
      </p:pic>
    </p:spTree>
    <p:extLst>
      <p:ext uri="{BB962C8B-B14F-4D97-AF65-F5344CB8AC3E}">
        <p14:creationId xmlns:p14="http://schemas.microsoft.com/office/powerpoint/2010/main" val="3872180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3/12/2018 1:29:49 AM</a:t>
            </a:fld>
            <a:endParaRPr lang="en-US" dirty="0">
              <a:solidFill>
                <a:srgbClr val="000000"/>
              </a:solidFill>
            </a:endParaRPr>
          </a:p>
        </p:txBody>
      </p:sp>
      <p:sp>
        <p:nvSpPr>
          <p:cNvPr id="5" name="مستطيل 1"/>
          <p:cNvSpPr/>
          <p:nvPr/>
        </p:nvSpPr>
        <p:spPr>
          <a:xfrm>
            <a:off x="2057400" y="0"/>
            <a:ext cx="6705600" cy="1107996"/>
          </a:xfrm>
          <a:prstGeom prst="rect">
            <a:avLst/>
          </a:prstGeom>
        </p:spPr>
        <p:txBody>
          <a:bodyPr wrap="square">
            <a:spAutoFit/>
          </a:bodyPr>
          <a:lstStyle/>
          <a:p>
            <a:pPr marL="857250" indent="-857250" algn="r"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وسرقة 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a:t>
            </a:r>
            <a:r>
              <a:rPr lang="ar-EG" sz="6600" b="1" dirty="0" smtClean="0">
                <a:solidFill>
                  <a:srgbClr val="FFFFFF"/>
                </a:solidFill>
                <a:latin typeface="Arabic Typesetting" pitchFamily="66" charset="-78"/>
                <a:ea typeface="Times New Roman" pitchFamily="18" charset="0"/>
                <a:cs typeface="Arabic Typesetting" pitchFamily="66" charset="-78"/>
              </a:rPr>
              <a:t>ليبيا</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rot="10800000" flipV="1">
            <a:off x="152400" y="914401"/>
            <a:ext cx="8458200" cy="830997"/>
          </a:xfrm>
          <a:prstGeom prst="rect">
            <a:avLst/>
          </a:prstGeom>
        </p:spPr>
        <p:txBody>
          <a:bodyPr wrap="square">
            <a:spAutoFit/>
          </a:bodyPr>
          <a:lstStyle/>
          <a:p>
            <a:pPr lvl="0" algn="r" rtl="1"/>
            <a:r>
              <a:rPr lang="ar-SA" sz="4800" b="1" dirty="0" smtClean="0">
                <a:solidFill>
                  <a:srgbClr val="FFFFFF"/>
                </a:solidFill>
                <a:latin typeface="Arabic Typesetting" pitchFamily="66" charset="-78"/>
                <a:ea typeface="Times New Roman" pitchFamily="18" charset="0"/>
                <a:cs typeface="Arabic Typesetting" pitchFamily="66" charset="-78"/>
              </a:rPr>
              <a:t>سرقة </a:t>
            </a:r>
            <a:r>
              <a:rPr lang="ar-SA" sz="4800" b="1" dirty="0">
                <a:solidFill>
                  <a:srgbClr val="FFFFFF"/>
                </a:solidFill>
                <a:latin typeface="Arabic Typesetting" pitchFamily="66" charset="-78"/>
                <a:ea typeface="Times New Roman" pitchFamily="18" charset="0"/>
                <a:cs typeface="Arabic Typesetting" pitchFamily="66" charset="-78"/>
              </a:rPr>
              <a:t>كنز بنغازي الأثري وحرق المصرف التجاري الذي به الكنز</a:t>
            </a:r>
            <a:endParaRPr lang="en-US" sz="4800" b="1" dirty="0">
              <a:solidFill>
                <a:srgbClr val="FFFFFF"/>
              </a:solidFill>
              <a:latin typeface="Arabic Typesetting" pitchFamily="66" charset="-78"/>
              <a:ea typeface="Times New Roman" pitchFamily="18" charset="0"/>
              <a:cs typeface="Arabic Typesetting" pitchFamily="66" charset="-78"/>
            </a:endParaRPr>
          </a:p>
        </p:txBody>
      </p:sp>
      <p:pic>
        <p:nvPicPr>
          <p:cNvPr id="9" name="Picture 8" descr="https://scontent-mxp1-1.xx.fbcdn.net/v/t34.0-12/13552781_1204751946210099_1428287724_n.jpg?oh=17f33965e100e76c71dfa2c1c0f17990&amp;oe=57AE02B4"/>
          <p:cNvPicPr/>
          <p:nvPr/>
        </p:nvPicPr>
        <p:blipFill rotWithShape="1">
          <a:blip r:embed="rId2">
            <a:extLst>
              <a:ext uri="{28A0092B-C50C-407E-A947-70E740481C1C}">
                <a14:useLocalDpi xmlns:a14="http://schemas.microsoft.com/office/drawing/2010/main" val="0"/>
              </a:ext>
            </a:extLst>
          </a:blip>
          <a:srcRect l="7882" t="3373" r="4240" b="3373"/>
          <a:stretch/>
        </p:blipFill>
        <p:spPr bwMode="auto">
          <a:xfrm>
            <a:off x="4495800" y="3810000"/>
            <a:ext cx="4545107" cy="2904566"/>
          </a:xfrm>
          <a:prstGeom prst="rect">
            <a:avLst/>
          </a:prstGeom>
          <a:noFill/>
          <a:ln>
            <a:noFill/>
          </a:ln>
        </p:spPr>
      </p:pic>
      <p:pic>
        <p:nvPicPr>
          <p:cNvPr id="8" name="Picture 7" descr="https://scontent-mxp1-1.xx.fbcdn.net/v/t34.0-12/13553235_1204751316210162_47836988_n.jpg?oh=23a88920b45ad9c789b66697b84bf258&amp;oe=57ADEBD7"/>
          <p:cNvPicPr/>
          <p:nvPr/>
        </p:nvPicPr>
        <p:blipFill rotWithShape="1">
          <a:blip r:embed="rId3">
            <a:extLst>
              <a:ext uri="{28A0092B-C50C-407E-A947-70E740481C1C}">
                <a14:useLocalDpi xmlns:a14="http://schemas.microsoft.com/office/drawing/2010/main" val="0"/>
              </a:ext>
            </a:extLst>
          </a:blip>
          <a:srcRect l="1380" t="3373" r="2421" b="3373"/>
          <a:stretch/>
        </p:blipFill>
        <p:spPr bwMode="auto">
          <a:xfrm>
            <a:off x="304800" y="1676400"/>
            <a:ext cx="4975413" cy="2904565"/>
          </a:xfrm>
          <a:prstGeom prst="rect">
            <a:avLst/>
          </a:prstGeom>
          <a:noFill/>
          <a:ln>
            <a:noFill/>
          </a:ln>
        </p:spPr>
      </p:pic>
    </p:spTree>
    <p:extLst>
      <p:ext uri="{BB962C8B-B14F-4D97-AF65-F5344CB8AC3E}">
        <p14:creationId xmlns:p14="http://schemas.microsoft.com/office/powerpoint/2010/main" val="3872180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720804"/>
            <a:ext cx="7315200" cy="1107996"/>
          </a:xfrm>
          <a:prstGeom prst="rect">
            <a:avLst/>
          </a:prstGeom>
        </p:spPr>
        <p:txBody>
          <a:bodyPr wrap="square">
            <a:spAutoFit/>
          </a:bodyPr>
          <a:lstStyle/>
          <a:p>
            <a:pPr marL="857250" indent="-857250" algn="r" rtl="1">
              <a:buFont typeface="Wingdings" pitchFamily="2" charset="2"/>
              <a:buChar char="q"/>
            </a:pPr>
            <a:r>
              <a:rPr lang="ar-SA" sz="6600" b="1" dirty="0" smtClean="0">
                <a:solidFill>
                  <a:prstClr val="black"/>
                </a:solidFill>
                <a:latin typeface="Arabic Typesetting" pitchFamily="66" charset="-78"/>
                <a:ea typeface="Times New Roman" pitchFamily="18" charset="0"/>
                <a:cs typeface="Arabic Typesetting" pitchFamily="66" charset="-78"/>
              </a:rPr>
              <a:t>موقف </a:t>
            </a:r>
            <a:r>
              <a:rPr lang="ar-SA" sz="6600" b="1" dirty="0">
                <a:solidFill>
                  <a:prstClr val="black"/>
                </a:solidFill>
                <a:latin typeface="Arabic Typesetting" pitchFamily="66" charset="-78"/>
                <a:ea typeface="Times New Roman" pitchFamily="18" charset="0"/>
                <a:cs typeface="Arabic Typesetting" pitchFamily="66" charset="-78"/>
              </a:rPr>
              <a:t>المنظمات والمؤسسات الدولية</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11:51:06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9" name="مستطيل 2"/>
          <p:cNvSpPr/>
          <p:nvPr/>
        </p:nvSpPr>
        <p:spPr>
          <a:xfrm>
            <a:off x="228600" y="2209800"/>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Arabic Typesetting" pitchFamily="66" charset="-78"/>
                <a:ea typeface="Times New Roman" pitchFamily="18" charset="0"/>
                <a:cs typeface="Arabic Typesetting" pitchFamily="66" charset="-78"/>
              </a:rPr>
              <a:t>اليونسكو</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11" name="مستطيل 2"/>
          <p:cNvSpPr/>
          <p:nvPr/>
        </p:nvSpPr>
        <p:spPr>
          <a:xfrm>
            <a:off x="228600" y="3360003"/>
            <a:ext cx="7467600" cy="830997"/>
          </a:xfrm>
          <a:prstGeom prst="rect">
            <a:avLst/>
          </a:prstGeom>
        </p:spPr>
        <p:txBody>
          <a:bodyPr wrap="square">
            <a:spAutoFit/>
          </a:bodyPr>
          <a:lstStyle/>
          <a:p>
            <a:pPr marL="685800" indent="-685800" algn="r" rtl="1" fontAlgn="base">
              <a:buFont typeface="Arial" pitchFamily="34" charset="0"/>
              <a:buChar char="•"/>
            </a:pPr>
            <a:r>
              <a:rPr lang="ar-EG" sz="4800" b="1" dirty="0" smtClean="0">
                <a:solidFill>
                  <a:srgbClr val="0070C0"/>
                </a:solidFill>
                <a:latin typeface="Arabic Typesetting" pitchFamily="66" charset="-78"/>
                <a:ea typeface="Times New Roman" pitchFamily="18" charset="0"/>
                <a:cs typeface="Arabic Typesetting" pitchFamily="66" charset="-78"/>
              </a:rPr>
              <a:t>الأزهر الشريف</a:t>
            </a:r>
            <a:endParaRPr lang="ar-EG" sz="4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268881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0"/>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التوصيات</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11:56:49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3" name="Rectangle 2"/>
          <p:cNvSpPr/>
          <p:nvPr/>
        </p:nvSpPr>
        <p:spPr>
          <a:xfrm>
            <a:off x="381000" y="990600"/>
            <a:ext cx="7467600" cy="5262979"/>
          </a:xfrm>
          <a:prstGeom prst="rect">
            <a:avLst/>
          </a:prstGeom>
        </p:spPr>
        <p:txBody>
          <a:bodyPr wrap="square">
            <a:spAutoFit/>
          </a:bodyPr>
          <a:lstStyle/>
          <a:p>
            <a:pPr marL="914400" lvl="0" indent="-914400" algn="r" rtl="1" fontAlgn="base">
              <a:buFont typeface="+mj-lt"/>
              <a:buAutoNum type="arabicParenR"/>
            </a:pPr>
            <a:r>
              <a:rPr lang="ar-EG" sz="2800" b="1" dirty="0" smtClean="0">
                <a:solidFill>
                  <a:srgbClr val="0070C0"/>
                </a:solidFill>
                <a:latin typeface="Arabic Typesetting" pitchFamily="66" charset="-78"/>
                <a:ea typeface="Times New Roman" pitchFamily="18" charset="0"/>
                <a:cs typeface="Arabic Typesetting" pitchFamily="66" charset="-78"/>
              </a:rPr>
              <a:t>التصدي للفتاوى الضالة والمنحرفة عن أصول الدين الإسلامي الصحيح، والتي تهدف إلي هدم الآثار وتدميرها ،على أن يقوم علماء الدين والمؤسسات الدينية المعتدلة على التصدي بكل قوة لمثل هذه الفتاوى الضالة والأفكار الهدامة، والتي راح ضحيتها المئات من المواقع الأثرية الفريدة، والآلاف من القطع الأثرية النادرة.</a:t>
            </a:r>
            <a:endParaRPr lang="en-US" sz="2800" b="1" dirty="0" smtClean="0">
              <a:solidFill>
                <a:srgbClr val="0070C0"/>
              </a:solidFill>
              <a:latin typeface="Arabic Typesetting" pitchFamily="66" charset="-78"/>
              <a:ea typeface="Times New Roman" pitchFamily="18" charset="0"/>
              <a:cs typeface="Arabic Typesetting" pitchFamily="66" charset="-78"/>
            </a:endParaRPr>
          </a:p>
          <a:p>
            <a:pPr marL="914400" lvl="0" indent="-914400" algn="r" rtl="1" fontAlgn="base">
              <a:buFont typeface="+mj-lt"/>
              <a:buAutoNum type="arabicParenR"/>
            </a:pPr>
            <a:r>
              <a:rPr lang="ar-EG" sz="2800" b="1" dirty="0" smtClean="0">
                <a:solidFill>
                  <a:srgbClr val="0070C0"/>
                </a:solidFill>
                <a:latin typeface="Arabic Typesetting" pitchFamily="66" charset="-78"/>
                <a:ea typeface="Times New Roman" pitchFamily="18" charset="0"/>
                <a:cs typeface="Arabic Typesetting" pitchFamily="66" charset="-78"/>
              </a:rPr>
              <a:t>توحيد التشريعات الخاصة بالتراث العربى وذلك من خلال البرلمان العربى.</a:t>
            </a:r>
            <a:endParaRPr lang="en-US" sz="2800" b="1" dirty="0" smtClean="0">
              <a:solidFill>
                <a:srgbClr val="0070C0"/>
              </a:solidFill>
              <a:latin typeface="Arabic Typesetting" pitchFamily="66" charset="-78"/>
              <a:ea typeface="Times New Roman" pitchFamily="18" charset="0"/>
              <a:cs typeface="Arabic Typesetting" pitchFamily="66" charset="-78"/>
            </a:endParaRPr>
          </a:p>
          <a:p>
            <a:pPr marL="914400" lvl="0" indent="-914400" algn="r" rtl="1" fontAlgn="base">
              <a:buFont typeface="+mj-lt"/>
              <a:buAutoNum type="arabicParenR"/>
            </a:pPr>
            <a:r>
              <a:rPr lang="ar-EG" sz="2800" b="1" dirty="0" smtClean="0">
                <a:solidFill>
                  <a:srgbClr val="0070C0"/>
                </a:solidFill>
                <a:latin typeface="Arabic Typesetting" pitchFamily="66" charset="-78"/>
                <a:ea typeface="Times New Roman" pitchFamily="18" charset="0"/>
                <a:cs typeface="Arabic Typesetting" pitchFamily="66" charset="-78"/>
              </a:rPr>
              <a:t>السعى مع المنظمات الدولية المعنية لتشديد القوانين التى تجرم حيازة الآثار المسروقة والزام تلك الدول والجهات برد هذه الآثار إلى المالك الأصلى لها، مطالبة الحكومات المحلية بتشكيل وحدات امنية مشتركة من الجيش والشرطة تتخصص فى حماية وتأمين المتاحف والمخازن والمواقع الآثرية فى حالة الطوارئ خاصة الحروب الاهلية والنزاعات المسلحة، إنشاء وحدة أمنية عربية متخصصة لأسترجاع الآثار المسروقة، ) ، مع عمل خطة مدروسة علمياً وقانونياً تدعمها الحلول العربية ممثلة فى جامعة الدول العربية لاستعادة الآثار المنهوبة، وتحمي الآثار الثابتة من مخاطر الحروب والصراعات.</a:t>
            </a:r>
            <a:endParaRPr lang="en-US" sz="2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268881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87404"/>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التوصيات</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11:57:00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3" name="Rectangle 2"/>
          <p:cNvSpPr/>
          <p:nvPr/>
        </p:nvSpPr>
        <p:spPr>
          <a:xfrm>
            <a:off x="381000" y="1237595"/>
            <a:ext cx="7467600" cy="4401205"/>
          </a:xfrm>
          <a:prstGeom prst="rect">
            <a:avLst/>
          </a:prstGeom>
        </p:spPr>
        <p:txBody>
          <a:bodyPr wrap="square">
            <a:spAutoFit/>
          </a:bodyPr>
          <a:lstStyle/>
          <a:p>
            <a:pPr marL="514350" lvl="0" indent="-514350" algn="r" rtl="1">
              <a:buFont typeface="+mj-lt"/>
              <a:buAutoNum type="arabicPeriod" startAt="4"/>
            </a:pPr>
            <a:r>
              <a:rPr lang="ar-EG" sz="2800" b="1" dirty="0" smtClean="0">
                <a:solidFill>
                  <a:srgbClr val="0070C0"/>
                </a:solidFill>
                <a:latin typeface="Arabic Typesetting" pitchFamily="66" charset="-78"/>
                <a:ea typeface="Times New Roman" pitchFamily="18" charset="0"/>
                <a:cs typeface="Arabic Typesetting" pitchFamily="66" charset="-78"/>
              </a:rPr>
              <a:t>تبنى </a:t>
            </a:r>
            <a:r>
              <a:rPr lang="ar-EG" sz="2800" b="1" dirty="0">
                <a:solidFill>
                  <a:srgbClr val="0070C0"/>
                </a:solidFill>
                <a:latin typeface="Arabic Typesetting" pitchFamily="66" charset="-78"/>
                <a:ea typeface="Times New Roman" pitchFamily="18" charset="0"/>
                <a:cs typeface="Arabic Typesetting" pitchFamily="66" charset="-78"/>
              </a:rPr>
              <a:t>سياسات واضحة وبرامج قابلة للتحقيق للحفاظ على آثار فلسطين بصفة عامة والقدس بوجه خاص –تشمل الأبعاد العلمية الأثرية- وحماية التراث فى الأرض المحتلة، والتصدى لممارسات الكيان الصهيونى لتدمير وتهويد وتزييف اثار فلسطين وطمس الهوية الثقافية والتاريخية لها.</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4"/>
            </a:pPr>
            <a:r>
              <a:rPr lang="ar-EG" sz="2800" b="1" dirty="0">
                <a:solidFill>
                  <a:srgbClr val="0070C0"/>
                </a:solidFill>
                <a:latin typeface="Arabic Typesetting" pitchFamily="66" charset="-78"/>
                <a:ea typeface="Times New Roman" pitchFamily="18" charset="0"/>
                <a:cs typeface="Arabic Typesetting" pitchFamily="66" charset="-78"/>
              </a:rPr>
              <a:t>تأكيد التعاون مع المؤسسات الدولية المهتمة بالتراث الأثري، والمشاركة الفعالة للمؤسسات العريقة فى هذا المجال فى اطار منظومة أكثر تطوراً مما هو قائم الآن.</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4"/>
            </a:pPr>
            <a:r>
              <a:rPr lang="ar-EG" sz="2800" b="1" dirty="0">
                <a:solidFill>
                  <a:srgbClr val="0070C0"/>
                </a:solidFill>
                <a:latin typeface="Arabic Typesetting" pitchFamily="66" charset="-78"/>
                <a:ea typeface="Times New Roman" pitchFamily="18" charset="0"/>
                <a:cs typeface="Arabic Typesetting" pitchFamily="66" charset="-78"/>
              </a:rPr>
              <a:t>تسجيل المزيد من المواقع الاثرية والاثار الثابتة بقائمة اليونسكو للتراث حتى تساهم منظمة اليونسكو فى حماية وحفظ وصيانة تلك المواقع.</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4"/>
            </a:pPr>
            <a:r>
              <a:rPr lang="ar-EG" sz="2800" b="1" dirty="0">
                <a:solidFill>
                  <a:srgbClr val="0070C0"/>
                </a:solidFill>
                <a:latin typeface="Arabic Typesetting" pitchFamily="66" charset="-78"/>
                <a:ea typeface="Times New Roman" pitchFamily="18" charset="0"/>
                <a:cs typeface="Arabic Typesetting" pitchFamily="66" charset="-78"/>
              </a:rPr>
              <a:t>تحديد رؤى واضحة لدفع المخاطر البيئية التى تدمر المواقع الأثرية؛ ومنها مخاطر التوسع العمراني، وتأثير تغير المناخ، والتلوث البيئي .... الخ.</a:t>
            </a:r>
            <a:endParaRPr lang="en-US" sz="2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835691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63604"/>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التوصيات</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11:58:46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3" name="Rectangle 2"/>
          <p:cNvSpPr/>
          <p:nvPr/>
        </p:nvSpPr>
        <p:spPr>
          <a:xfrm>
            <a:off x="381000" y="1466195"/>
            <a:ext cx="7467600" cy="4401205"/>
          </a:xfrm>
          <a:prstGeom prst="rect">
            <a:avLst/>
          </a:prstGeom>
        </p:spPr>
        <p:txBody>
          <a:bodyPr wrap="square">
            <a:spAutoFit/>
          </a:bodyPr>
          <a:lstStyle/>
          <a:p>
            <a:pPr marL="514350" lvl="0" indent="-514350" algn="r" rtl="1">
              <a:buFont typeface="+mj-lt"/>
              <a:buAutoNum type="arabicPeriod" startAt="8"/>
            </a:pPr>
            <a:r>
              <a:rPr lang="ar-EG" sz="2800" b="1" dirty="0" smtClean="0">
                <a:solidFill>
                  <a:srgbClr val="0070C0"/>
                </a:solidFill>
                <a:latin typeface="Arabic Typesetting" pitchFamily="66" charset="-78"/>
                <a:ea typeface="Times New Roman" pitchFamily="18" charset="0"/>
                <a:cs typeface="Arabic Typesetting" pitchFamily="66" charset="-78"/>
              </a:rPr>
              <a:t>ضرورة </a:t>
            </a:r>
            <a:r>
              <a:rPr lang="ar-EG" sz="2800" b="1" dirty="0">
                <a:solidFill>
                  <a:srgbClr val="0070C0"/>
                </a:solidFill>
                <a:latin typeface="Arabic Typesetting" pitchFamily="66" charset="-78"/>
                <a:ea typeface="Times New Roman" pitchFamily="18" charset="0"/>
                <a:cs typeface="Arabic Typesetting" pitchFamily="66" charset="-78"/>
              </a:rPr>
              <a:t>تسجيل وتوثيق جميع الآثار المنقولة بالمخازن والمواقع الأثرية توثيقاً علمياً حديثاً يحفظ حمايتها من السرقة والاتجار غير المشروع...وتغليظ العقوبات بشأن الحفر غير الشرعي.</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8"/>
            </a:pPr>
            <a:r>
              <a:rPr lang="ar-EG" sz="2800" b="1" dirty="0">
                <a:solidFill>
                  <a:srgbClr val="0070C0"/>
                </a:solidFill>
                <a:latin typeface="Arabic Typesetting" pitchFamily="66" charset="-78"/>
                <a:ea typeface="Times New Roman" pitchFamily="18" charset="0"/>
                <a:cs typeface="Arabic Typesetting" pitchFamily="66" charset="-78"/>
              </a:rPr>
              <a:t>الاهتمام بتأمين المواقع الأثرية والمتاحف واستخدام أحدث التقنيات فى هذا المجال وتدريب العاملين على استخدامها.</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8"/>
            </a:pPr>
            <a:r>
              <a:rPr lang="ar-EG" sz="2800" b="1" dirty="0">
                <a:solidFill>
                  <a:srgbClr val="0070C0"/>
                </a:solidFill>
                <a:latin typeface="Arabic Typesetting" pitchFamily="66" charset="-78"/>
                <a:ea typeface="Times New Roman" pitchFamily="18" charset="0"/>
                <a:cs typeface="Arabic Typesetting" pitchFamily="66" charset="-78"/>
              </a:rPr>
              <a:t>مراعاة شروط التأمين والتخزين الآمن فيما يُنشأ من متاحف جديدة للآثار بحيث تتضمن فى تصميمها المعماري والإنشائي والتخطيط العمراني ما يحقق هذا الهدف فى اطار الاستفادة مما حدث فى السنوات الخمس الماضية نتيجة ثورات الربيع العربي وما حدث من حروب.</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indent="-514350" algn="r" rtl="1">
              <a:buFont typeface="+mj-lt"/>
              <a:buAutoNum type="arabicPeriod" startAt="8"/>
            </a:pPr>
            <a:r>
              <a:rPr lang="ar-EG" sz="2800" b="1" dirty="0">
                <a:solidFill>
                  <a:srgbClr val="0070C0"/>
                </a:solidFill>
                <a:latin typeface="Arabic Typesetting" pitchFamily="66" charset="-78"/>
                <a:ea typeface="Times New Roman" pitchFamily="18" charset="0"/>
                <a:cs typeface="Arabic Typesetting" pitchFamily="66" charset="-78"/>
              </a:rPr>
              <a:t>التأكيد على تقديم الدعم المادى والفكرى والمعنوى لوزارات وهيئات ومؤسسات الآثار والمنظمات المحلية والاقليمية من القيادات السياسية والحكومات المحلية بالدول العربية حتى تستطيع القيام بدورها فى توثيق وحفظ وحماية وصيانة التراث.</a:t>
            </a:r>
            <a:endParaRPr lang="en-US" sz="2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835691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575370"/>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التوصيات</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3/12/2018 12:00:43 AM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3" name="Rectangle 2"/>
          <p:cNvSpPr/>
          <p:nvPr/>
        </p:nvSpPr>
        <p:spPr>
          <a:xfrm>
            <a:off x="381000" y="1565970"/>
            <a:ext cx="7467600" cy="3539430"/>
          </a:xfrm>
          <a:prstGeom prst="rect">
            <a:avLst/>
          </a:prstGeom>
        </p:spPr>
        <p:txBody>
          <a:bodyPr wrap="square">
            <a:spAutoFit/>
          </a:bodyPr>
          <a:lstStyle/>
          <a:p>
            <a:pPr marL="514350" lvl="0" indent="-514350" algn="r" rtl="1">
              <a:buFont typeface="+mj-lt"/>
              <a:buAutoNum type="arabicPeriod" startAt="12"/>
            </a:pPr>
            <a:r>
              <a:rPr lang="ar-EG" sz="2800" b="1" dirty="0" smtClean="0">
                <a:solidFill>
                  <a:srgbClr val="0070C0"/>
                </a:solidFill>
                <a:latin typeface="Arabic Typesetting" pitchFamily="66" charset="-78"/>
                <a:ea typeface="Times New Roman" pitchFamily="18" charset="0"/>
                <a:cs typeface="Arabic Typesetting" pitchFamily="66" charset="-78"/>
              </a:rPr>
              <a:t>وضع </a:t>
            </a:r>
            <a:r>
              <a:rPr lang="ar-EG" sz="2800" b="1" dirty="0">
                <a:solidFill>
                  <a:srgbClr val="0070C0"/>
                </a:solidFill>
                <a:latin typeface="Arabic Typesetting" pitchFamily="66" charset="-78"/>
                <a:ea typeface="Times New Roman" pitchFamily="18" charset="0"/>
                <a:cs typeface="Arabic Typesetting" pitchFamily="66" charset="-78"/>
              </a:rPr>
              <a:t>السياسات الاعلامية الواعية التى تساعد على نشر الوعى الأثري وتوظيفه لتدعيم قيمة الانتماء العربي، وطرح القضية أمام وزراء الاعلام العرب من خلال جامعة الدول العربية.</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12"/>
            </a:pPr>
            <a:r>
              <a:rPr lang="ar-EG" sz="2800" b="1" dirty="0">
                <a:solidFill>
                  <a:srgbClr val="0070C0"/>
                </a:solidFill>
                <a:latin typeface="Arabic Typesetting" pitchFamily="66" charset="-78"/>
                <a:ea typeface="Times New Roman" pitchFamily="18" charset="0"/>
                <a:cs typeface="Arabic Typesetting" pitchFamily="66" charset="-78"/>
              </a:rPr>
              <a:t>إنشاء مركز لتوثيق التراث الأثري العربي تحت اشراف جامعة الدول العربية ووزراء الآثار والتراث والثقافة العرب، يستخدم أحدث التقنيات لتسجيل وتوثيق التراث العربى بكل اشكاله ( المادى واللامادى).</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lvl="0" indent="-514350" algn="r" rtl="1">
              <a:buFont typeface="+mj-lt"/>
              <a:buAutoNum type="arabicPeriod" startAt="12"/>
            </a:pPr>
            <a:r>
              <a:rPr lang="ar-EG" sz="2800" b="1" dirty="0">
                <a:solidFill>
                  <a:srgbClr val="0070C0"/>
                </a:solidFill>
                <a:latin typeface="Arabic Typesetting" pitchFamily="66" charset="-78"/>
                <a:ea typeface="Times New Roman" pitchFamily="18" charset="0"/>
                <a:cs typeface="Arabic Typesetting" pitchFamily="66" charset="-78"/>
              </a:rPr>
              <a:t>تدعيم المراكز البحثية والعلمية فى مجال الأثار فى الدول العربية للمساهمة فى الحفاظ على التراث الأثري العربي وحمايته وصيانته، وتوظيفه وتفسيره تفسيراً علمياً بعيداً عن الأغراض الموجه من المدارس العلمية ذات التوجهات السياسية والدينية</a:t>
            </a:r>
            <a:r>
              <a:rPr lang="ar-EG" sz="2800" b="1" dirty="0" smtClean="0">
                <a:solidFill>
                  <a:srgbClr val="0070C0"/>
                </a:solidFill>
                <a:latin typeface="Arabic Typesetting" pitchFamily="66" charset="-78"/>
                <a:ea typeface="Times New Roman" pitchFamily="18" charset="0"/>
                <a:cs typeface="Arabic Typesetting" pitchFamily="66" charset="-78"/>
              </a:rPr>
              <a:t>.</a:t>
            </a:r>
            <a:endParaRPr lang="en-US" sz="2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835691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575370"/>
            <a:ext cx="6705600" cy="1107996"/>
          </a:xfrm>
          <a:prstGeom prst="rect">
            <a:avLst/>
          </a:prstGeom>
        </p:spPr>
        <p:txBody>
          <a:bodyPr wrap="square">
            <a:spAutoFit/>
          </a:bodyPr>
          <a:lstStyle/>
          <a:p>
            <a:pPr marL="857250" indent="-857250" algn="r" rtl="1">
              <a:buFont typeface="Wingdings" pitchFamily="2" charset="2"/>
              <a:buChar char="q"/>
            </a:pPr>
            <a:r>
              <a:rPr lang="ar-EG" sz="6600" b="1" dirty="0" smtClean="0">
                <a:solidFill>
                  <a:prstClr val="black"/>
                </a:solidFill>
                <a:latin typeface="Arabic Typesetting" pitchFamily="66" charset="-78"/>
                <a:ea typeface="Times New Roman" pitchFamily="18" charset="0"/>
                <a:cs typeface="Arabic Typesetting" pitchFamily="66" charset="-78"/>
              </a:rPr>
              <a:t>التوصيات</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3/12/2018 12:02:17 AM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3" name="Rectangle 2"/>
          <p:cNvSpPr/>
          <p:nvPr/>
        </p:nvSpPr>
        <p:spPr>
          <a:xfrm>
            <a:off x="381000" y="1565970"/>
            <a:ext cx="7467600" cy="3539430"/>
          </a:xfrm>
          <a:prstGeom prst="rect">
            <a:avLst/>
          </a:prstGeom>
        </p:spPr>
        <p:txBody>
          <a:bodyPr wrap="square">
            <a:spAutoFit/>
          </a:bodyPr>
          <a:lstStyle/>
          <a:p>
            <a:pPr marL="514350" indent="-514350" algn="r" rtl="1">
              <a:buFont typeface="+mj-lt"/>
              <a:buAutoNum type="arabicPeriod" startAt="15"/>
            </a:pPr>
            <a:r>
              <a:rPr lang="ar-EG" sz="2800" b="1" dirty="0" smtClean="0">
                <a:solidFill>
                  <a:srgbClr val="0070C0"/>
                </a:solidFill>
                <a:latin typeface="Arabic Typesetting" pitchFamily="66" charset="-78"/>
                <a:ea typeface="Times New Roman" pitchFamily="18" charset="0"/>
                <a:cs typeface="Arabic Typesetting" pitchFamily="66" charset="-78"/>
              </a:rPr>
              <a:t>تطوير </a:t>
            </a:r>
            <a:r>
              <a:rPr lang="ar-EG" sz="2800" b="1" dirty="0">
                <a:solidFill>
                  <a:srgbClr val="0070C0"/>
                </a:solidFill>
                <a:latin typeface="Arabic Typesetting" pitchFamily="66" charset="-78"/>
                <a:ea typeface="Times New Roman" pitchFamily="18" charset="0"/>
                <a:cs typeface="Arabic Typesetting" pitchFamily="66" charset="-78"/>
              </a:rPr>
              <a:t>وتدعيم التخصصات العلمية المرتبطة بترميم الآثار والاستفادة من المدارس العالمية فى هذا المجال سواء أكان ذلك فى إطار البحث العلمي أو التطبيق الميداني فى مشروعات الترميم، وضع منظومة علمية حاكمة لمعايير ترميم الآثار وتأكيد الالتزام بها فى تنفيذ مشروعات الترميم وتطوير هذه المنظومة فى سياق ما يحدث من تطوير.</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indent="-514350" algn="r" rtl="1">
              <a:buFont typeface="+mj-lt"/>
              <a:buAutoNum type="arabicPeriod" startAt="15"/>
            </a:pPr>
            <a:r>
              <a:rPr lang="ar-EG" sz="2800" b="1" dirty="0">
                <a:solidFill>
                  <a:srgbClr val="0070C0"/>
                </a:solidFill>
                <a:latin typeface="Arabic Typesetting" pitchFamily="66" charset="-78"/>
                <a:ea typeface="Times New Roman" pitchFamily="18" charset="0"/>
                <a:cs typeface="Arabic Typesetting" pitchFamily="66" charset="-78"/>
              </a:rPr>
              <a:t>تطوير إدارة مشروعات ترميم الآثار والمؤسسات التى تنفذها تطويراً يلتزم بالأبعاد العلمية والمواثيق الدولية لحماية التراث الأثري.</a:t>
            </a:r>
            <a:endParaRPr lang="en-US" sz="2800" b="1" dirty="0">
              <a:solidFill>
                <a:srgbClr val="0070C0"/>
              </a:solidFill>
              <a:latin typeface="Arabic Typesetting" pitchFamily="66" charset="-78"/>
              <a:ea typeface="Times New Roman" pitchFamily="18" charset="0"/>
              <a:cs typeface="Arabic Typesetting" pitchFamily="66" charset="-78"/>
            </a:endParaRPr>
          </a:p>
          <a:p>
            <a:pPr marL="514350" indent="-514350" algn="r" rtl="1">
              <a:buFont typeface="+mj-lt"/>
              <a:buAutoNum type="arabicPeriod" startAt="15"/>
            </a:pPr>
            <a:r>
              <a:rPr lang="ar-EG" sz="2800" b="1" dirty="0">
                <a:solidFill>
                  <a:srgbClr val="0070C0"/>
                </a:solidFill>
                <a:latin typeface="Arabic Typesetting" pitchFamily="66" charset="-78"/>
                <a:ea typeface="Times New Roman" pitchFamily="18" charset="0"/>
                <a:cs typeface="Arabic Typesetting" pitchFamily="66" charset="-78"/>
              </a:rPr>
              <a:t>مراجعة مشروعات ترميم الآثار التى حدثت للآثار فى المنطقة العربية وتقويمها والتخطيط لمعالجة ما حدث بها من أخطاء فى مشروعات الصيانة والحفاظ المستمر.</a:t>
            </a:r>
            <a:endParaRPr lang="en-US" sz="2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99697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16675"/>
            <a:ext cx="2667000" cy="365125"/>
          </a:xfrm>
        </p:spPr>
        <p:txBody>
          <a:bodyPr/>
          <a:lstStyle/>
          <a:p>
            <a:fld id="{087D436A-EC46-4B2E-865C-31D6612C4D0D}" type="datetime9">
              <a:rPr lang="en-US" smtClean="0"/>
              <a:t>3/12/2018 12:06:08 AM</a:t>
            </a:fld>
            <a:endParaRPr lang="en-US" dirty="0"/>
          </a:p>
        </p:txBody>
      </p:sp>
      <p:sp>
        <p:nvSpPr>
          <p:cNvPr id="4" name="Rectangle 6"/>
          <p:cNvSpPr txBox="1">
            <a:spLocks noChangeArrowheads="1"/>
          </p:cNvSpPr>
          <p:nvPr/>
        </p:nvSpPr>
        <p:spPr>
          <a:xfrm>
            <a:off x="6172200" y="1711325"/>
            <a:ext cx="2438400" cy="3622675"/>
          </a:xfrm>
          <a:prstGeom prst="rect">
            <a:avLst/>
          </a:prstGeom>
        </p:spPr>
        <p:txBody>
          <a:bodyPr>
            <a:noAutofit/>
          </a:bodyPr>
          <a:lstStyle>
            <a:lvl1pPr algn="l" rtl="1" eaLnBrk="1" latinLnBrk="0" hangingPunct="1">
              <a:spcBef>
                <a:spcPct val="0"/>
              </a:spcBef>
              <a:buNone/>
              <a:defRPr kumimoji="0" sz="4400" kern="1200">
                <a:solidFill>
                  <a:schemeClr val="tx2"/>
                </a:solidFill>
                <a:latin typeface="+mj-lt"/>
                <a:ea typeface="+mj-ea"/>
                <a:cs typeface="+mj-cs"/>
              </a:defRPr>
            </a:lvl1pPr>
          </a:lstStyle>
          <a:p>
            <a:pPr algn="r">
              <a:defRPr/>
            </a:pPr>
            <a:r>
              <a:rPr lang="ar-SA" sz="5400" b="1" dirty="0" smtClean="0">
                <a:solidFill>
                  <a:schemeClr val="tx1"/>
                </a:solidFill>
              </a:rPr>
              <a:t>شكرًا</a:t>
            </a:r>
            <a:br>
              <a:rPr lang="ar-SA" sz="5400" b="1" dirty="0" smtClean="0">
                <a:solidFill>
                  <a:schemeClr val="tx1"/>
                </a:solidFill>
              </a:rPr>
            </a:br>
            <a:r>
              <a:rPr lang="ar-SA" b="1" dirty="0" smtClean="0">
                <a:solidFill>
                  <a:schemeClr val="tx1"/>
                </a:solidFill>
              </a:rPr>
              <a:t>لتعاونكم</a:t>
            </a:r>
            <a:br>
              <a:rPr lang="ar-SA" b="1" dirty="0" smtClean="0">
                <a:solidFill>
                  <a:schemeClr val="tx1"/>
                </a:solidFill>
              </a:rPr>
            </a:br>
            <a:r>
              <a:rPr lang="ar-SA" b="1" dirty="0" smtClean="0">
                <a:solidFill>
                  <a:schemeClr val="tx1"/>
                </a:solidFill>
              </a:rPr>
              <a:t>وإبداعكم</a:t>
            </a:r>
            <a:br>
              <a:rPr lang="ar-SA" b="1" dirty="0" smtClean="0">
                <a:solidFill>
                  <a:schemeClr val="tx1"/>
                </a:solidFill>
              </a:rPr>
            </a:br>
            <a:r>
              <a:rPr lang="ar-SA" b="1" dirty="0" smtClean="0">
                <a:solidFill>
                  <a:schemeClr val="tx1"/>
                </a:solidFill>
              </a:rPr>
              <a:t>وابتسامتكم</a:t>
            </a:r>
            <a:endParaRPr lang="en-US" b="1" dirty="0" smtClean="0">
              <a:solidFill>
                <a:schemeClr val="tx1"/>
              </a:solidFill>
            </a:endParaRPr>
          </a:p>
        </p:txBody>
      </p:sp>
      <p:pic>
        <p:nvPicPr>
          <p:cNvPr id="8" name="Picture 2" descr="جامعة الدول العرب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401" y="183776"/>
            <a:ext cx="1677596" cy="17974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789857" y="1371600"/>
            <a:ext cx="3512468" cy="5257800"/>
          </a:xfrm>
          <a:prstGeom prst="rect">
            <a:avLst/>
          </a:prstGeom>
        </p:spPr>
        <p:txBody>
          <a:bodyPr>
            <a:normAutofit fontScale="97500"/>
          </a:bodyPr>
          <a:lstStyle>
            <a:lvl1pPr algn="l" rtl="1" eaLnBrk="1" latinLnBrk="0" hangingPunct="1">
              <a:spcBef>
                <a:spcPct val="0"/>
              </a:spcBef>
              <a:buNone/>
              <a:defRPr kumimoji="0" sz="4400" kern="1200">
                <a:solidFill>
                  <a:schemeClr val="tx2"/>
                </a:solidFill>
                <a:latin typeface="+mj-lt"/>
                <a:ea typeface="+mj-ea"/>
                <a:cs typeface="+mj-cs"/>
              </a:defRPr>
            </a:lvl1pPr>
          </a:lstStyle>
          <a:p>
            <a:pPr algn="ctr">
              <a:defRPr/>
            </a:pPr>
            <a:r>
              <a:rPr lang="ar-EG" sz="4800" b="1" smtClean="0"/>
              <a:t>    الإرهاب</a:t>
            </a:r>
            <a:r>
              <a:rPr lang="ar-EG" b="1" smtClean="0"/>
              <a:t/>
            </a:r>
            <a:br>
              <a:rPr lang="ar-EG" b="1" smtClean="0"/>
            </a:br>
            <a:r>
              <a:rPr lang="ar-EG" sz="4800" b="1" smtClean="0"/>
              <a:t> و التطرف</a:t>
            </a:r>
            <a:br>
              <a:rPr lang="ar-EG" sz="4800" b="1" smtClean="0"/>
            </a:br>
            <a:r>
              <a:rPr lang="ar-EG" sz="4800" b="1" smtClean="0"/>
              <a:t>   و أثره على              </a:t>
            </a:r>
            <a:br>
              <a:rPr lang="ar-EG" sz="4800" b="1" smtClean="0"/>
            </a:br>
            <a:r>
              <a:rPr lang="ar-EG" sz="4800" b="1" smtClean="0"/>
              <a:t>  التراث </a:t>
            </a:r>
            <a:br>
              <a:rPr lang="ar-EG" sz="4800" b="1" smtClean="0"/>
            </a:br>
            <a:r>
              <a:rPr lang="ar-EG" sz="4800" b="1" smtClean="0"/>
              <a:t>       الثقافي في </a:t>
            </a:r>
            <a:br>
              <a:rPr lang="ar-EG" sz="4800" b="1" smtClean="0"/>
            </a:br>
            <a:r>
              <a:rPr lang="ar-EG" sz="4800" b="1" smtClean="0"/>
              <a:t>    </a:t>
            </a:r>
            <a:endParaRPr lang="ar-EG" b="1" dirty="0"/>
          </a:p>
        </p:txBody>
      </p:sp>
      <p:sp>
        <p:nvSpPr>
          <p:cNvPr id="10" name="Rectangle 9"/>
          <p:cNvSpPr/>
          <p:nvPr/>
        </p:nvSpPr>
        <p:spPr>
          <a:xfrm>
            <a:off x="422075" y="5029200"/>
            <a:ext cx="2778325" cy="846386"/>
          </a:xfrm>
          <a:prstGeom prst="rect">
            <a:avLst/>
          </a:prstGeom>
        </p:spPr>
        <p:txBody>
          <a:bodyPr wrap="none">
            <a:spAutoFit/>
          </a:bodyPr>
          <a:lstStyle/>
          <a:p>
            <a:r>
              <a:rPr lang="ar-SA" sz="4800" b="1" cap="all" dirty="0">
                <a:solidFill>
                  <a:schemeClr val="tx2"/>
                </a:solidFill>
                <a:latin typeface="+mj-lt"/>
                <a:ea typeface="+mj-ea"/>
                <a:cs typeface="+mj-cs"/>
              </a:rPr>
              <a:t>العالم العربي</a:t>
            </a:r>
            <a:r>
              <a:rPr lang="ar-SA" sz="1600" b="1" dirty="0"/>
              <a:t> </a:t>
            </a:r>
            <a:endParaRPr lang="en-US" sz="1600" dirty="0"/>
          </a:p>
        </p:txBody>
      </p:sp>
      <p:sp>
        <p:nvSpPr>
          <p:cNvPr id="11" name="Rectangle 4"/>
          <p:cNvSpPr txBox="1">
            <a:spLocks noChangeArrowheads="1"/>
          </p:cNvSpPr>
          <p:nvPr/>
        </p:nvSpPr>
        <p:spPr>
          <a:xfrm>
            <a:off x="3429000" y="5105400"/>
            <a:ext cx="3530599" cy="1405607"/>
          </a:xfrm>
          <a:prstGeom prst="rect">
            <a:avLst/>
          </a:prstGeom>
          <a:noFill/>
        </p:spPr>
        <p:txBody>
          <a:bodyPr vert="horz" anchor="ctr">
            <a:noAutofit/>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marL="342900" indent="-342900" algn="ctr">
              <a:spcBef>
                <a:spcPct val="0"/>
              </a:spcBef>
              <a:buClrTx/>
              <a:buSzTx/>
            </a:pPr>
            <a:r>
              <a:rPr lang="ar-EG" sz="4000" b="1" dirty="0" smtClean="0">
                <a:solidFill>
                  <a:schemeClr val="tx1"/>
                </a:solidFill>
                <a:latin typeface="Arabic Typesetting" pitchFamily="66" charset="-78"/>
                <a:cs typeface="Arabic Typesetting" pitchFamily="66" charset="-78"/>
              </a:rPr>
              <a:t>أ.د. عاطف منصور</a:t>
            </a:r>
          </a:p>
          <a:p>
            <a:pPr algn="ctr"/>
            <a:r>
              <a:rPr lang="ar-EG" sz="2400" b="1" dirty="0">
                <a:solidFill>
                  <a:schemeClr val="tx1"/>
                </a:solidFill>
                <a:latin typeface="Arabic Typesetting" pitchFamily="66" charset="-78"/>
                <a:cs typeface="Arabic Typesetting" pitchFamily="66" charset="-78"/>
              </a:rPr>
              <a:t>أستاذ </a:t>
            </a:r>
            <a:r>
              <a:rPr lang="ar-EG" sz="2400" b="1" dirty="0">
                <a:solidFill>
                  <a:schemeClr val="tx1"/>
                </a:solidFill>
                <a:latin typeface="Arabic Typesetting" pitchFamily="66" charset="-78"/>
                <a:cs typeface="Arabic Typesetting" pitchFamily="66" charset="-78"/>
              </a:rPr>
              <a:t>الآثار والحضارة الإسلامية</a:t>
            </a:r>
            <a:endParaRPr lang="en-US" sz="2400" b="1" dirty="0">
              <a:solidFill>
                <a:schemeClr val="tx1"/>
              </a:solidFill>
              <a:latin typeface="Arabic Typesetting" pitchFamily="66" charset="-78"/>
              <a:cs typeface="Arabic Typesetting" pitchFamily="66" charset="-78"/>
            </a:endParaRPr>
          </a:p>
          <a:p>
            <a:pPr algn="ctr"/>
            <a:r>
              <a:rPr lang="ar-EG" sz="2400" b="1" dirty="0">
                <a:solidFill>
                  <a:schemeClr val="tx1"/>
                </a:solidFill>
                <a:latin typeface="Arabic Typesetting" pitchFamily="66" charset="-78"/>
                <a:cs typeface="Arabic Typesetting" pitchFamily="66" charset="-78"/>
              </a:rPr>
              <a:t>عميد كلية الآثار – جامعة الفيوم </a:t>
            </a:r>
            <a:r>
              <a:rPr lang="ar-EG" sz="2400" b="1" dirty="0">
                <a:solidFill>
                  <a:schemeClr val="tx1"/>
                </a:solidFill>
                <a:latin typeface="Arabic Typesetting" pitchFamily="66" charset="-78"/>
                <a:cs typeface="Arabic Typesetting" pitchFamily="66" charset="-78"/>
              </a:rPr>
              <a:t>–</a:t>
            </a:r>
            <a:r>
              <a:rPr lang="ar-EG" sz="2400" b="1" dirty="0" smtClean="0">
                <a:solidFill>
                  <a:schemeClr val="tx1"/>
                </a:solidFill>
                <a:latin typeface="Arabic Typesetting" pitchFamily="66" charset="-78"/>
                <a:cs typeface="Arabic Typesetting" pitchFamily="66" charset="-78"/>
              </a:rPr>
              <a:t> </a:t>
            </a:r>
            <a:r>
              <a:rPr lang="ar-EG" sz="2400" b="1" dirty="0">
                <a:solidFill>
                  <a:schemeClr val="tx1"/>
                </a:solidFill>
                <a:latin typeface="Arabic Typesetting" pitchFamily="66" charset="-78"/>
                <a:cs typeface="Arabic Typesetting" pitchFamily="66" charset="-78"/>
              </a:rPr>
              <a:t>مصر</a:t>
            </a:r>
            <a:endParaRPr lang="ar-EG" sz="2400" b="1" dirty="0">
              <a:solidFill>
                <a:schemeClr val="tx1"/>
              </a:solidFill>
              <a:latin typeface="Arabic Typesetting" pitchFamily="66" charset="-78"/>
              <a:cs typeface="Arabic Typesetting" pitchFamily="66" charset="-78"/>
            </a:endParaRPr>
          </a:p>
          <a:p>
            <a:pPr marL="342900" indent="-342900" algn="ctr" rtl="0">
              <a:spcBef>
                <a:spcPct val="20000"/>
              </a:spcBef>
              <a:buClrTx/>
              <a:buSzTx/>
            </a:pPr>
            <a:r>
              <a:rPr lang="en-US" sz="1400" b="1" dirty="0" smtClean="0">
                <a:solidFill>
                  <a:schemeClr val="tx1"/>
                </a:solidFill>
                <a:cs typeface="Times New Roman" pitchFamily="18" charset="0"/>
              </a:rPr>
              <a:t>amm06@fayoum.edu.eg</a:t>
            </a:r>
            <a:endParaRPr lang="ar-EG" sz="1400" b="1" dirty="0" smtClean="0">
              <a:solidFill>
                <a:schemeClr val="tx1"/>
              </a:solidFill>
            </a:endParaRPr>
          </a:p>
        </p:txBody>
      </p:sp>
    </p:spTree>
    <p:extLst>
      <p:ext uri="{BB962C8B-B14F-4D97-AF65-F5344CB8AC3E}">
        <p14:creationId xmlns:p14="http://schemas.microsoft.com/office/powerpoint/2010/main" val="14211606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p:txBody>
          <a:bodyPr/>
          <a:lstStyle/>
          <a:p>
            <a:pPr>
              <a:defRPr/>
            </a:pPr>
            <a:fld id="{C800F10C-3EBF-480B-B434-E22CEA2C03E7}" type="datetime9">
              <a:rPr lang="en-US" smtClean="0">
                <a:solidFill>
                  <a:srgbClr val="000000"/>
                </a:solidFill>
              </a:rPr>
              <a:t>3/11/2018 9:12:45 PM</a:t>
            </a:fld>
            <a:endParaRPr lang="ar-EG">
              <a:solidFill>
                <a:srgbClr val="000000"/>
              </a:solidFill>
            </a:endParaRPr>
          </a:p>
        </p:txBody>
      </p:sp>
      <p:grpSp>
        <p:nvGrpSpPr>
          <p:cNvPr id="2" name="Group 1"/>
          <p:cNvGrpSpPr/>
          <p:nvPr/>
        </p:nvGrpSpPr>
        <p:grpSpPr>
          <a:xfrm>
            <a:off x="467544" y="1140264"/>
            <a:ext cx="8143875" cy="4520984"/>
            <a:chOff x="771525" y="780224"/>
            <a:chExt cx="8143875" cy="4520984"/>
          </a:xfrm>
        </p:grpSpPr>
        <p:pic>
          <p:nvPicPr>
            <p:cNvPr id="8" name="Picture 5" descr="get22007quzw3gn0py9"/>
            <p:cNvPicPr>
              <a:picLocks noChangeAspect="1" noChangeArrowheads="1"/>
            </p:cNvPicPr>
            <p:nvPr/>
          </p:nvPicPr>
          <p:blipFill>
            <a:blip r:embed="rId2" cstate="print"/>
            <a:srcRect/>
            <a:stretch>
              <a:fillRect/>
            </a:stretch>
          </p:blipFill>
          <p:spPr bwMode="auto">
            <a:xfrm>
              <a:off x="771525" y="1342212"/>
              <a:ext cx="8143875" cy="3929062"/>
            </a:xfrm>
            <a:prstGeom prst="rect">
              <a:avLst/>
            </a:prstGeom>
            <a:noFill/>
            <a:ln w="9525">
              <a:noFill/>
              <a:miter lim="800000"/>
              <a:headEnd/>
              <a:tailEnd/>
            </a:ln>
          </p:spPr>
        </p:pic>
        <p:pic>
          <p:nvPicPr>
            <p:cNvPr id="9" name="Picture 4" descr="C:\Users\mona\Desktop\Animations\موسوعة الصور المتحركة\شموع\TELEPORT.GIF"/>
            <p:cNvPicPr>
              <a:picLocks noChangeAspect="1" noChangeArrowheads="1" noCrop="1"/>
            </p:cNvPicPr>
            <p:nvPr/>
          </p:nvPicPr>
          <p:blipFill>
            <a:blip r:embed="rId3" cstate="print">
              <a:duotone>
                <a:prstClr val="black"/>
                <a:schemeClr val="accent4">
                  <a:tint val="45000"/>
                  <a:satMod val="400000"/>
                </a:schemeClr>
              </a:duotone>
            </a:blip>
            <a:srcRect/>
            <a:stretch>
              <a:fillRect/>
            </a:stretch>
          </p:blipFill>
          <p:spPr bwMode="auto">
            <a:xfrm>
              <a:off x="3233725" y="780224"/>
              <a:ext cx="3571900" cy="3092224"/>
            </a:xfrm>
            <a:prstGeom prst="rect">
              <a:avLst/>
            </a:prstGeom>
            <a:noFill/>
            <a:ln w="9525">
              <a:noFill/>
              <a:miter lim="800000"/>
              <a:headEnd/>
              <a:tailEnd/>
            </a:ln>
          </p:spPr>
        </p:pic>
        <p:pic>
          <p:nvPicPr>
            <p:cNvPr id="10" name="Picture 4" descr="C:\Users\mona\Desktop\Animations\موسوعة الصور المتحركة\شموع\TELEPORT.GIF"/>
            <p:cNvPicPr>
              <a:picLocks noChangeAspect="1" noChangeArrowheads="1" noCrop="1"/>
            </p:cNvPicPr>
            <p:nvPr/>
          </p:nvPicPr>
          <p:blipFill>
            <a:blip r:embed="rId3" cstate="print">
              <a:duotone>
                <a:prstClr val="black"/>
                <a:schemeClr val="accent4">
                  <a:tint val="45000"/>
                  <a:satMod val="400000"/>
                </a:schemeClr>
              </a:duotone>
            </a:blip>
            <a:srcRect/>
            <a:stretch>
              <a:fillRect/>
            </a:stretch>
          </p:blipFill>
          <p:spPr bwMode="auto">
            <a:xfrm>
              <a:off x="1304899" y="1402776"/>
              <a:ext cx="3571900" cy="3092224"/>
            </a:xfrm>
            <a:prstGeom prst="rect">
              <a:avLst/>
            </a:prstGeom>
            <a:noFill/>
            <a:ln w="9525">
              <a:noFill/>
              <a:miter lim="800000"/>
              <a:headEnd/>
              <a:tailEnd/>
            </a:ln>
          </p:spPr>
        </p:pic>
        <p:pic>
          <p:nvPicPr>
            <p:cNvPr id="11" name="Picture 4" descr="C:\Users\mona\Desktop\Animations\موسوعة الصور المتحركة\شموع\TELEPORT.GIF"/>
            <p:cNvPicPr>
              <a:picLocks noChangeAspect="1" noChangeArrowheads="1" noCrop="1"/>
            </p:cNvPicPr>
            <p:nvPr/>
          </p:nvPicPr>
          <p:blipFill>
            <a:blip r:embed="rId3" cstate="print">
              <a:duotone>
                <a:prstClr val="black"/>
                <a:schemeClr val="accent4">
                  <a:tint val="45000"/>
                  <a:satMod val="400000"/>
                </a:schemeClr>
              </a:duotone>
            </a:blip>
            <a:srcRect/>
            <a:stretch>
              <a:fillRect/>
            </a:stretch>
          </p:blipFill>
          <p:spPr bwMode="auto">
            <a:xfrm>
              <a:off x="5233989" y="2208984"/>
              <a:ext cx="3571900" cy="3092224"/>
            </a:xfrm>
            <a:prstGeom prst="rect">
              <a:avLst/>
            </a:prstGeom>
            <a:noFill/>
            <a:ln w="9525">
              <a:noFill/>
              <a:miter lim="800000"/>
              <a:headEnd/>
              <a:tailEnd/>
            </a:ln>
          </p:spPr>
        </p:pic>
      </p:grpSp>
    </p:spTree>
    <p:extLst>
      <p:ext uri="{BB962C8B-B14F-4D97-AF65-F5344CB8AC3E}">
        <p14:creationId xmlns:p14="http://schemas.microsoft.com/office/powerpoint/2010/main" val="2429541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1455003"/>
            <a:ext cx="8077200" cy="1107996"/>
          </a:xfrm>
          <a:prstGeom prst="rect">
            <a:avLst/>
          </a:prstGeom>
        </p:spPr>
        <p:txBody>
          <a:bodyPr wrap="square">
            <a:spAutoFit/>
          </a:bodyPr>
          <a:lstStyle/>
          <a:p>
            <a:pPr marL="857250" indent="-857250" algn="l" rtl="1">
              <a:buFont typeface="Wingdings" pitchFamily="2" charset="2"/>
              <a:buChar char="q"/>
            </a:pPr>
            <a:r>
              <a:rPr lang="ar-EG" sz="6600" b="1" dirty="0" smtClean="0">
                <a:latin typeface="Arabic Typesetting" pitchFamily="66" charset="-78"/>
                <a:ea typeface="Times New Roman" pitchFamily="18" charset="0"/>
                <a:cs typeface="Arabic Typesetting" pitchFamily="66" charset="-78"/>
              </a:rPr>
              <a:t>أمة عريقة وتراث عظيم وتحديات جمة</a:t>
            </a:r>
            <a:endParaRPr lang="ar-EG" sz="6600" b="1" dirty="0">
              <a:latin typeface="Arabic Typesetting" pitchFamily="66" charset="-78"/>
              <a:ea typeface="Times New Roman" pitchFamily="18" charset="0"/>
              <a:cs typeface="Arabic Typesetting" pitchFamily="66" charset="-78"/>
            </a:endParaRPr>
          </a:p>
        </p:txBody>
      </p:sp>
      <p:sp>
        <p:nvSpPr>
          <p:cNvPr id="3" name="مستطيل 2"/>
          <p:cNvSpPr/>
          <p:nvPr/>
        </p:nvSpPr>
        <p:spPr>
          <a:xfrm>
            <a:off x="990600" y="2773740"/>
            <a:ext cx="5943600" cy="1569660"/>
          </a:xfrm>
          <a:prstGeom prst="rect">
            <a:avLst/>
          </a:prstGeom>
        </p:spPr>
        <p:txBody>
          <a:bodyPr wrap="square">
            <a:spAutoFit/>
          </a:bodyPr>
          <a:lstStyle/>
          <a:p>
            <a:pPr marL="685800" indent="-685800" algn="r" rtl="1" fontAlgn="base">
              <a:buFont typeface="Arial" pitchFamily="34" charset="0"/>
              <a:buChar char="•"/>
            </a:pPr>
            <a:r>
              <a:rPr lang="ar-EG" sz="4800" b="1" dirty="0">
                <a:latin typeface="Arabic Typesetting" pitchFamily="66" charset="-78"/>
                <a:ea typeface="Times New Roman" pitchFamily="18" charset="0"/>
                <a:cs typeface="Arabic Typesetting" pitchFamily="66" charset="-78"/>
              </a:rPr>
              <a:t>تحديات </a:t>
            </a:r>
            <a:r>
              <a:rPr lang="ar-EG" sz="4800" b="1" dirty="0">
                <a:latin typeface="Arabic Typesetting" pitchFamily="66" charset="-78"/>
                <a:ea typeface="Times New Roman" pitchFamily="18" charset="0"/>
                <a:cs typeface="Arabic Typesetting" pitchFamily="66" charset="-78"/>
              </a:rPr>
              <a:t>تدمير الإرث الأثري والثقافي </a:t>
            </a:r>
            <a:endParaRPr lang="ar-EG" sz="4800" b="1" dirty="0" smtClean="0">
              <a:latin typeface="Arabic Typesetting" pitchFamily="66" charset="-78"/>
              <a:ea typeface="Times New Roman" pitchFamily="18" charset="0"/>
              <a:cs typeface="Arabic Typesetting" pitchFamily="66" charset="-78"/>
            </a:endParaRPr>
          </a:p>
          <a:p>
            <a:pPr algn="r" rtl="1" fontAlgn="base"/>
            <a:r>
              <a:rPr lang="ar-EG" sz="4800" b="1" dirty="0">
                <a:latin typeface="Arabic Typesetting" pitchFamily="66" charset="-78"/>
                <a:ea typeface="Times New Roman" pitchFamily="18" charset="0"/>
                <a:cs typeface="Arabic Typesetting" pitchFamily="66" charset="-78"/>
              </a:rPr>
              <a:t> </a:t>
            </a:r>
            <a:r>
              <a:rPr lang="ar-EG" sz="4800" b="1" dirty="0" smtClean="0">
                <a:latin typeface="Arabic Typesetting" pitchFamily="66" charset="-78"/>
                <a:ea typeface="Times New Roman" pitchFamily="18" charset="0"/>
                <a:cs typeface="Arabic Typesetting" pitchFamily="66" charset="-78"/>
              </a:rPr>
              <a:t>     والحضاري </a:t>
            </a:r>
            <a:r>
              <a:rPr lang="ar-EG" sz="4800" b="1" dirty="0">
                <a:latin typeface="Arabic Typesetting" pitchFamily="66" charset="-78"/>
                <a:ea typeface="Times New Roman" pitchFamily="18" charset="0"/>
                <a:cs typeface="Arabic Typesetting" pitchFamily="66" charset="-78"/>
              </a:rPr>
              <a:t>للعالم العربي</a:t>
            </a:r>
          </a:p>
        </p:txBody>
      </p:sp>
      <p:sp>
        <p:nvSpPr>
          <p:cNvPr id="4" name="Date Placeholder 3"/>
          <p:cNvSpPr>
            <a:spLocks noGrp="1"/>
          </p:cNvSpPr>
          <p:nvPr>
            <p:ph type="dt" sz="half" idx="10"/>
          </p:nvPr>
        </p:nvSpPr>
        <p:spPr/>
        <p:txBody>
          <a:bodyPr/>
          <a:lstStyle/>
          <a:p>
            <a:fld id="{902F1DF9-E788-450B-BAC5-D5BE367AA37E}" type="datetime9">
              <a:rPr lang="en-US" smtClean="0"/>
              <a:t>3/11/2018 10:19:23 PM</a:t>
            </a:fld>
            <a:endParaRPr lang="en-US"/>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22860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prstClr val="black"/>
                </a:solidFill>
                <a:latin typeface="Arabic Typesetting" pitchFamily="66" charset="-78"/>
                <a:ea typeface="Times New Roman" pitchFamily="18" charset="0"/>
                <a:cs typeface="Arabic Typesetting" pitchFamily="66" charset="-78"/>
              </a:rPr>
              <a:t>داعش </a:t>
            </a:r>
            <a:r>
              <a:rPr lang="ar-EG" sz="6600" b="1" dirty="0" smtClean="0">
                <a:solidFill>
                  <a:prstClr val="black"/>
                </a:solidFill>
                <a:latin typeface="Arabic Typesetting" pitchFamily="66" charset="-78"/>
                <a:ea typeface="Times New Roman" pitchFamily="18" charset="0"/>
                <a:cs typeface="Arabic Typesetting" pitchFamily="66" charset="-78"/>
              </a:rPr>
              <a:t>و</a:t>
            </a:r>
            <a:r>
              <a:rPr lang="ar-SA" sz="6600" b="1" dirty="0" smtClean="0">
                <a:solidFill>
                  <a:prstClr val="black"/>
                </a:solidFill>
                <a:latin typeface="Arabic Typesetting" pitchFamily="66" charset="-78"/>
                <a:ea typeface="Times New Roman" pitchFamily="18" charset="0"/>
                <a:cs typeface="Arabic Typesetting" pitchFamily="66" charset="-78"/>
              </a:rPr>
              <a:t> </a:t>
            </a:r>
            <a:r>
              <a:rPr lang="ar-SA" sz="6600" b="1" dirty="0">
                <a:solidFill>
                  <a:prstClr val="black"/>
                </a:solidFill>
                <a:latin typeface="Arabic Typesetting" pitchFamily="66" charset="-78"/>
                <a:ea typeface="Times New Roman" pitchFamily="18" charset="0"/>
                <a:cs typeface="Arabic Typesetting" pitchFamily="66" charset="-78"/>
              </a:rPr>
              <a:t>تدمير </a:t>
            </a:r>
            <a:r>
              <a:rPr lang="ar-EG" sz="6600" b="1" dirty="0" smtClean="0">
                <a:solidFill>
                  <a:prstClr val="black"/>
                </a:solidFill>
                <a:latin typeface="Arabic Typesetting" pitchFamily="66" charset="-78"/>
                <a:ea typeface="Times New Roman" pitchFamily="18" charset="0"/>
                <a:cs typeface="Arabic Typesetting" pitchFamily="66" charset="-78"/>
              </a:rPr>
              <a:t>ال</a:t>
            </a:r>
            <a:r>
              <a:rPr lang="ar-SA" sz="6600" b="1" dirty="0" smtClean="0">
                <a:solidFill>
                  <a:prstClr val="black"/>
                </a:solidFill>
                <a:latin typeface="Arabic Typesetting" pitchFamily="66" charset="-78"/>
                <a:ea typeface="Times New Roman" pitchFamily="18" charset="0"/>
                <a:cs typeface="Arabic Typesetting" pitchFamily="66" charset="-78"/>
              </a:rPr>
              <a:t>آثار</a:t>
            </a:r>
            <a:r>
              <a:rPr lang="ar-EG" sz="6600" b="1" dirty="0" smtClean="0">
                <a:solidFill>
                  <a:prstClr val="black"/>
                </a:solidFill>
                <a:latin typeface="Arabic Typesetting" pitchFamily="66" charset="-78"/>
                <a:ea typeface="Times New Roman" pitchFamily="18" charset="0"/>
                <a:cs typeface="Arabic Typesetting" pitchFamily="66" charset="-78"/>
              </a:rPr>
              <a:t> / سورية</a:t>
            </a:r>
            <a:r>
              <a:rPr lang="ar-SA" sz="6600" b="1" dirty="0" smtClean="0">
                <a:solidFill>
                  <a:prstClr val="black"/>
                </a:solidFill>
                <a:latin typeface="Arabic Typesetting" pitchFamily="66" charset="-78"/>
                <a:ea typeface="Times New Roman" pitchFamily="18" charset="0"/>
                <a:cs typeface="Arabic Typesetting" pitchFamily="66" charset="-78"/>
              </a:rPr>
              <a:t> </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3" name="مستطيل 2"/>
          <p:cNvSpPr/>
          <p:nvPr/>
        </p:nvSpPr>
        <p:spPr>
          <a:xfrm>
            <a:off x="990600" y="14478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تمثال </a:t>
            </a:r>
            <a:r>
              <a:rPr lang="ar-SA" sz="4800" b="1" dirty="0">
                <a:solidFill>
                  <a:srgbClr val="0070C0"/>
                </a:solidFill>
                <a:latin typeface="Arabic Typesetting" pitchFamily="66" charset="-78"/>
                <a:ea typeface="Times New Roman" pitchFamily="18" charset="0"/>
                <a:cs typeface="Arabic Typesetting" pitchFamily="66" charset="-78"/>
              </a:rPr>
              <a:t>أسد اللات</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10:38:47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2351177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3/11/2018 10:50:16 PM</a:t>
            </a:fld>
            <a:endParaRPr lang="en-US" dirty="0">
              <a:solidFill>
                <a:srgbClr val="000000"/>
              </a:solidFill>
            </a:endParaRPr>
          </a:p>
        </p:txBody>
      </p:sp>
      <p:pic>
        <p:nvPicPr>
          <p:cNvPr id="2050" name="Picture 2" descr="المعبد في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69" y="1219200"/>
            <a:ext cx="7935131"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chemeClr val="bg1"/>
                </a:solidFill>
                <a:latin typeface="Arabic Typesetting" pitchFamily="66" charset="-78"/>
                <a:ea typeface="Times New Roman" pitchFamily="18" charset="0"/>
                <a:cs typeface="Arabic Typesetting" pitchFamily="66" charset="-78"/>
              </a:rPr>
              <a:t>داعش </a:t>
            </a:r>
            <a:r>
              <a:rPr lang="ar-EG" sz="6600" b="1" dirty="0" smtClean="0">
                <a:solidFill>
                  <a:schemeClr val="bg1"/>
                </a:solidFill>
                <a:latin typeface="Arabic Typesetting" pitchFamily="66" charset="-78"/>
                <a:ea typeface="Times New Roman" pitchFamily="18" charset="0"/>
                <a:cs typeface="Arabic Typesetting" pitchFamily="66" charset="-78"/>
              </a:rPr>
              <a:t>و</a:t>
            </a:r>
            <a:r>
              <a:rPr lang="ar-SA" sz="6600" b="1" dirty="0" smtClean="0">
                <a:solidFill>
                  <a:schemeClr val="bg1"/>
                </a:solidFill>
                <a:latin typeface="Arabic Typesetting" pitchFamily="66" charset="-78"/>
                <a:ea typeface="Times New Roman" pitchFamily="18" charset="0"/>
                <a:cs typeface="Arabic Typesetting" pitchFamily="66" charset="-78"/>
              </a:rPr>
              <a:t> </a:t>
            </a:r>
            <a:r>
              <a:rPr lang="ar-SA" sz="6600" b="1" dirty="0">
                <a:solidFill>
                  <a:schemeClr val="bg1"/>
                </a:solidFill>
                <a:latin typeface="Arabic Typesetting" pitchFamily="66" charset="-78"/>
                <a:ea typeface="Times New Roman" pitchFamily="18" charset="0"/>
                <a:cs typeface="Arabic Typesetting" pitchFamily="66" charset="-78"/>
              </a:rPr>
              <a:t>تدمير </a:t>
            </a:r>
            <a:r>
              <a:rPr lang="ar-EG" sz="6600" b="1" dirty="0" smtClean="0">
                <a:solidFill>
                  <a:schemeClr val="bg1"/>
                </a:solidFill>
                <a:latin typeface="Arabic Typesetting" pitchFamily="66" charset="-78"/>
                <a:ea typeface="Times New Roman" pitchFamily="18" charset="0"/>
                <a:cs typeface="Arabic Typesetting" pitchFamily="66" charset="-78"/>
              </a:rPr>
              <a:t>ال</a:t>
            </a:r>
            <a:r>
              <a:rPr lang="ar-SA" sz="6600" b="1" dirty="0" smtClean="0">
                <a:solidFill>
                  <a:schemeClr val="bg1"/>
                </a:solidFill>
                <a:latin typeface="Arabic Typesetting" pitchFamily="66" charset="-78"/>
                <a:ea typeface="Times New Roman" pitchFamily="18" charset="0"/>
                <a:cs typeface="Arabic Typesetting" pitchFamily="66" charset="-78"/>
              </a:rPr>
              <a:t>آثار</a:t>
            </a:r>
            <a:r>
              <a:rPr lang="ar-EG" sz="6600" b="1" dirty="0" smtClean="0">
                <a:solidFill>
                  <a:schemeClr val="bg1"/>
                </a:solidFill>
                <a:latin typeface="Arabic Typesetting" pitchFamily="66" charset="-78"/>
                <a:ea typeface="Times New Roman" pitchFamily="18" charset="0"/>
                <a:cs typeface="Arabic Typesetting" pitchFamily="66" charset="-78"/>
              </a:rPr>
              <a:t> / سورية</a:t>
            </a:r>
            <a:r>
              <a:rPr lang="ar-SA" sz="6600" b="1" dirty="0" smtClean="0">
                <a:solidFill>
                  <a:schemeClr val="bg1"/>
                </a:solidFill>
                <a:latin typeface="Arabic Typesetting" pitchFamily="66" charset="-78"/>
                <a:ea typeface="Times New Roman" pitchFamily="18" charset="0"/>
                <a:cs typeface="Arabic Typesetting" pitchFamily="66" charset="-78"/>
              </a:rPr>
              <a:t> </a:t>
            </a:r>
            <a:endParaRPr lang="ar-EG" sz="6600" b="1" dirty="0">
              <a:solidFill>
                <a:schemeClr val="bg1"/>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514600" y="9144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a:solidFill>
                  <a:schemeClr val="bg1"/>
                </a:solidFill>
                <a:latin typeface="Arabic Typesetting" pitchFamily="66" charset="-78"/>
                <a:ea typeface="Times New Roman" pitchFamily="18" charset="0"/>
                <a:cs typeface="Arabic Typesetting" pitchFamily="66" charset="-78"/>
              </a:rPr>
              <a:t>معبد بعل شمين (سمين</a:t>
            </a:r>
            <a:r>
              <a:rPr lang="ar-SA" sz="4800" b="1" dirty="0">
                <a:solidFill>
                  <a:schemeClr val="bg1"/>
                </a:solidFill>
                <a:latin typeface="Arabic Typesetting" pitchFamily="66" charset="-78"/>
                <a:ea typeface="Times New Roman" pitchFamily="18" charset="0"/>
                <a:cs typeface="Arabic Typesetting" pitchFamily="66" charset="-78"/>
              </a:rPr>
              <a:t>)</a:t>
            </a:r>
            <a:endParaRPr lang="ar-EG" sz="4800" b="1" dirty="0">
              <a:solidFill>
                <a:schemeClr val="bg1"/>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152096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667000" cy="365125"/>
          </a:xfrm>
        </p:spPr>
        <p:txBody>
          <a:bodyPr/>
          <a:lstStyle/>
          <a:p>
            <a:fld id="{467CA20D-9C86-4CCC-B625-CAAA05FDAE42}" type="datetime9">
              <a:rPr lang="en-US" smtClean="0">
                <a:solidFill>
                  <a:srgbClr val="000000"/>
                </a:solidFill>
              </a:rPr>
              <a:pPr/>
              <a:t>3/11/2018 10:57:37 PM</a:t>
            </a:fld>
            <a:endParaRPr lang="en-US" dirty="0">
              <a:solidFill>
                <a:srgbClr val="000000"/>
              </a:solidFill>
            </a:endParaRPr>
          </a:p>
        </p:txBody>
      </p:sp>
      <p:pic>
        <p:nvPicPr>
          <p:cNvPr id="2050" name="Picture 2" descr="المعبد في 2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3747145"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1"/>
          <p:cNvSpPr/>
          <p:nvPr/>
        </p:nvSpPr>
        <p:spPr>
          <a:xfrm>
            <a:off x="2057400" y="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srgbClr val="FFFFFF"/>
                </a:solidFill>
                <a:latin typeface="Arabic Typesetting" pitchFamily="66" charset="-78"/>
                <a:ea typeface="Times New Roman" pitchFamily="18" charset="0"/>
                <a:cs typeface="Arabic Typesetting" pitchFamily="66" charset="-78"/>
              </a:rPr>
              <a:t>داعش </a:t>
            </a:r>
            <a:r>
              <a:rPr lang="ar-EG" sz="6600" b="1" dirty="0" smtClean="0">
                <a:solidFill>
                  <a:srgbClr val="FFFFFF"/>
                </a:solidFill>
                <a:latin typeface="Arabic Typesetting" pitchFamily="66" charset="-78"/>
                <a:ea typeface="Times New Roman" pitchFamily="18" charset="0"/>
                <a:cs typeface="Arabic Typesetting" pitchFamily="66" charset="-78"/>
              </a:rPr>
              <a:t>و</a:t>
            </a:r>
            <a:r>
              <a:rPr lang="ar-SA" sz="6600" b="1" dirty="0" smtClean="0">
                <a:solidFill>
                  <a:srgbClr val="FFFFFF"/>
                </a:solidFill>
                <a:latin typeface="Arabic Typesetting" pitchFamily="66" charset="-78"/>
                <a:ea typeface="Times New Roman" pitchFamily="18" charset="0"/>
                <a:cs typeface="Arabic Typesetting" pitchFamily="66" charset="-78"/>
              </a:rPr>
              <a:t> </a:t>
            </a:r>
            <a:r>
              <a:rPr lang="ar-SA" sz="6600" b="1" dirty="0">
                <a:solidFill>
                  <a:srgbClr val="FFFFFF"/>
                </a:solidFill>
                <a:latin typeface="Arabic Typesetting" pitchFamily="66" charset="-78"/>
                <a:ea typeface="Times New Roman" pitchFamily="18" charset="0"/>
                <a:cs typeface="Arabic Typesetting" pitchFamily="66" charset="-78"/>
              </a:rPr>
              <a:t>تدمير </a:t>
            </a:r>
            <a:r>
              <a:rPr lang="ar-EG" sz="6600" b="1" dirty="0" smtClean="0">
                <a:solidFill>
                  <a:srgbClr val="FFFFFF"/>
                </a:solidFill>
                <a:latin typeface="Arabic Typesetting" pitchFamily="66" charset="-78"/>
                <a:ea typeface="Times New Roman" pitchFamily="18" charset="0"/>
                <a:cs typeface="Arabic Typesetting" pitchFamily="66" charset="-78"/>
              </a:rPr>
              <a:t>ال</a:t>
            </a:r>
            <a:r>
              <a:rPr lang="ar-SA" sz="6600" b="1" dirty="0" smtClean="0">
                <a:solidFill>
                  <a:srgbClr val="FFFFFF"/>
                </a:solidFill>
                <a:latin typeface="Arabic Typesetting" pitchFamily="66" charset="-78"/>
                <a:ea typeface="Times New Roman" pitchFamily="18" charset="0"/>
                <a:cs typeface="Arabic Typesetting" pitchFamily="66" charset="-78"/>
              </a:rPr>
              <a:t>آثار</a:t>
            </a:r>
            <a:r>
              <a:rPr lang="ar-EG" sz="6600" b="1" dirty="0" smtClean="0">
                <a:solidFill>
                  <a:srgbClr val="FFFFFF"/>
                </a:solidFill>
                <a:latin typeface="Arabic Typesetting" pitchFamily="66" charset="-78"/>
                <a:ea typeface="Times New Roman" pitchFamily="18" charset="0"/>
                <a:cs typeface="Arabic Typesetting" pitchFamily="66" charset="-78"/>
              </a:rPr>
              <a:t> / سورية</a:t>
            </a:r>
            <a:r>
              <a:rPr lang="ar-SA" sz="6600" b="1" dirty="0" smtClean="0">
                <a:solidFill>
                  <a:srgbClr val="FFFFFF"/>
                </a:solidFill>
                <a:latin typeface="Arabic Typesetting" pitchFamily="66" charset="-78"/>
                <a:ea typeface="Times New Roman" pitchFamily="18" charset="0"/>
                <a:cs typeface="Arabic Typesetting" pitchFamily="66" charset="-78"/>
              </a:rPr>
              <a:t> </a:t>
            </a:r>
            <a:endParaRPr lang="ar-EG" sz="6600" b="1" dirty="0">
              <a:solidFill>
                <a:srgbClr val="FFFFFF"/>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2514600" y="9144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a:solidFill>
                  <a:srgbClr val="FFFFFF"/>
                </a:solidFill>
                <a:latin typeface="Arabic Typesetting" pitchFamily="66" charset="-78"/>
                <a:ea typeface="Times New Roman" pitchFamily="18" charset="0"/>
                <a:cs typeface="Arabic Typesetting" pitchFamily="66" charset="-78"/>
              </a:rPr>
              <a:t>معبد بعل شمين (سمين)</a:t>
            </a:r>
            <a:endParaRPr lang="ar-EG" sz="4800" b="1" dirty="0">
              <a:solidFill>
                <a:srgbClr val="FFFFFF"/>
              </a:solidFill>
              <a:latin typeface="Arabic Typesetting" pitchFamily="66" charset="-78"/>
              <a:ea typeface="Times New Roman" pitchFamily="18" charset="0"/>
              <a:cs typeface="Arabic Typesetting" pitchFamily="66" charset="-78"/>
            </a:endParaRPr>
          </a:p>
        </p:txBody>
      </p:sp>
      <p:pic>
        <p:nvPicPr>
          <p:cNvPr id="4098" name="Picture 2" descr="بالصور؛ الامم المتحدة تؤكد تدمير معبد بعل شمين في تدمر السورية"/>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9400" y="3124200"/>
            <a:ext cx="619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56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22860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prstClr val="black"/>
                </a:solidFill>
                <a:latin typeface="Arabic Typesetting" pitchFamily="66" charset="-78"/>
                <a:ea typeface="Times New Roman" pitchFamily="18" charset="0"/>
                <a:cs typeface="Arabic Typesetting" pitchFamily="66" charset="-78"/>
              </a:rPr>
              <a:t>داعش </a:t>
            </a:r>
            <a:r>
              <a:rPr lang="ar-EG" sz="6600" b="1" dirty="0" smtClean="0">
                <a:solidFill>
                  <a:prstClr val="black"/>
                </a:solidFill>
                <a:latin typeface="Arabic Typesetting" pitchFamily="66" charset="-78"/>
                <a:ea typeface="Times New Roman" pitchFamily="18" charset="0"/>
                <a:cs typeface="Arabic Typesetting" pitchFamily="66" charset="-78"/>
              </a:rPr>
              <a:t>و</a:t>
            </a:r>
            <a:r>
              <a:rPr lang="ar-SA" sz="6600" b="1" dirty="0" smtClean="0">
                <a:solidFill>
                  <a:prstClr val="black"/>
                </a:solidFill>
                <a:latin typeface="Arabic Typesetting" pitchFamily="66" charset="-78"/>
                <a:ea typeface="Times New Roman" pitchFamily="18" charset="0"/>
                <a:cs typeface="Arabic Typesetting" pitchFamily="66" charset="-78"/>
              </a:rPr>
              <a:t> </a:t>
            </a:r>
            <a:r>
              <a:rPr lang="ar-SA" sz="6600" b="1" dirty="0">
                <a:solidFill>
                  <a:prstClr val="black"/>
                </a:solidFill>
                <a:latin typeface="Arabic Typesetting" pitchFamily="66" charset="-78"/>
                <a:ea typeface="Times New Roman" pitchFamily="18" charset="0"/>
                <a:cs typeface="Arabic Typesetting" pitchFamily="66" charset="-78"/>
              </a:rPr>
              <a:t>تدمير </a:t>
            </a:r>
            <a:r>
              <a:rPr lang="ar-EG" sz="6600" b="1" dirty="0" smtClean="0">
                <a:solidFill>
                  <a:prstClr val="black"/>
                </a:solidFill>
                <a:latin typeface="Arabic Typesetting" pitchFamily="66" charset="-78"/>
                <a:ea typeface="Times New Roman" pitchFamily="18" charset="0"/>
                <a:cs typeface="Arabic Typesetting" pitchFamily="66" charset="-78"/>
              </a:rPr>
              <a:t>ال</a:t>
            </a:r>
            <a:r>
              <a:rPr lang="ar-SA" sz="6600" b="1" dirty="0" smtClean="0">
                <a:solidFill>
                  <a:prstClr val="black"/>
                </a:solidFill>
                <a:latin typeface="Arabic Typesetting" pitchFamily="66" charset="-78"/>
                <a:ea typeface="Times New Roman" pitchFamily="18" charset="0"/>
                <a:cs typeface="Arabic Typesetting" pitchFamily="66" charset="-78"/>
              </a:rPr>
              <a:t>آثار</a:t>
            </a:r>
            <a:r>
              <a:rPr lang="ar-EG" sz="6600" b="1" dirty="0" smtClean="0">
                <a:solidFill>
                  <a:prstClr val="black"/>
                </a:solidFill>
                <a:latin typeface="Arabic Typesetting" pitchFamily="66" charset="-78"/>
                <a:ea typeface="Times New Roman" pitchFamily="18" charset="0"/>
                <a:cs typeface="Arabic Typesetting" pitchFamily="66" charset="-78"/>
              </a:rPr>
              <a:t> / سورية</a:t>
            </a:r>
            <a:r>
              <a:rPr lang="ar-SA" sz="6600" b="1" dirty="0" smtClean="0">
                <a:solidFill>
                  <a:prstClr val="black"/>
                </a:solidFill>
                <a:latin typeface="Arabic Typesetting" pitchFamily="66" charset="-78"/>
                <a:ea typeface="Times New Roman" pitchFamily="18" charset="0"/>
                <a:cs typeface="Arabic Typesetting" pitchFamily="66" charset="-78"/>
              </a:rPr>
              <a:t> </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3" name="مستطيل 2"/>
          <p:cNvSpPr/>
          <p:nvPr/>
        </p:nvSpPr>
        <p:spPr>
          <a:xfrm>
            <a:off x="990600" y="14478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تمثال </a:t>
            </a:r>
            <a:r>
              <a:rPr lang="ar-SA" sz="4800" b="1" dirty="0">
                <a:solidFill>
                  <a:srgbClr val="0070C0"/>
                </a:solidFill>
                <a:latin typeface="Arabic Typesetting" pitchFamily="66" charset="-78"/>
                <a:ea typeface="Times New Roman" pitchFamily="18" charset="0"/>
                <a:cs typeface="Arabic Typesetting" pitchFamily="66" charset="-78"/>
              </a:rPr>
              <a:t>أسد اللات</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11:01:58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6" name="مستطيل 2"/>
          <p:cNvSpPr/>
          <p:nvPr/>
        </p:nvSpPr>
        <p:spPr>
          <a:xfrm>
            <a:off x="990600" y="2217003"/>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a:solidFill>
                  <a:srgbClr val="0070C0"/>
                </a:solidFill>
                <a:latin typeface="Arabic Typesetting" pitchFamily="66" charset="-78"/>
                <a:ea typeface="Times New Roman" pitchFamily="18" charset="0"/>
                <a:cs typeface="Arabic Typesetting" pitchFamily="66" charset="-78"/>
              </a:rPr>
              <a:t>معبد بعل شمين (سمين)</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7" name="مستطيل 2"/>
          <p:cNvSpPr/>
          <p:nvPr/>
        </p:nvSpPr>
        <p:spPr>
          <a:xfrm>
            <a:off x="990600" y="30480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المدافن </a:t>
            </a:r>
            <a:r>
              <a:rPr lang="ar-SA" sz="4800" b="1" dirty="0">
                <a:solidFill>
                  <a:srgbClr val="0070C0"/>
                </a:solidFill>
                <a:latin typeface="Arabic Typesetting" pitchFamily="66" charset="-78"/>
                <a:ea typeface="Times New Roman" pitchFamily="18" charset="0"/>
                <a:cs typeface="Arabic Typesetting" pitchFamily="66" charset="-78"/>
              </a:rPr>
              <a:t>البرجية</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8" name="مستطيل 2"/>
          <p:cNvSpPr/>
          <p:nvPr/>
        </p:nvSpPr>
        <p:spPr>
          <a:xfrm>
            <a:off x="990600" y="3969603"/>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قوس </a:t>
            </a:r>
            <a:r>
              <a:rPr lang="ar-SA" sz="4800" b="1" dirty="0">
                <a:solidFill>
                  <a:srgbClr val="0070C0"/>
                </a:solidFill>
                <a:latin typeface="Arabic Typesetting" pitchFamily="66" charset="-78"/>
                <a:ea typeface="Times New Roman" pitchFamily="18" charset="0"/>
                <a:cs typeface="Arabic Typesetting" pitchFamily="66" charset="-78"/>
              </a:rPr>
              <a:t>النصر</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9" name="مستطيل 2"/>
          <p:cNvSpPr/>
          <p:nvPr/>
        </p:nvSpPr>
        <p:spPr>
          <a:xfrm>
            <a:off x="990600" y="4884003"/>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متحف </a:t>
            </a:r>
            <a:r>
              <a:rPr lang="ar-SA" sz="4800" b="1" dirty="0">
                <a:solidFill>
                  <a:srgbClr val="0070C0"/>
                </a:solidFill>
                <a:latin typeface="Arabic Typesetting" pitchFamily="66" charset="-78"/>
                <a:ea typeface="Times New Roman" pitchFamily="18" charset="0"/>
                <a:cs typeface="Arabic Typesetting" pitchFamily="66" charset="-78"/>
              </a:rPr>
              <a:t>تدمر</a:t>
            </a:r>
            <a:endParaRPr lang="ar-EG" sz="4800" b="1" dirty="0">
              <a:solidFill>
                <a:srgbClr val="0070C0"/>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405320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228600"/>
            <a:ext cx="6705600" cy="1107996"/>
          </a:xfrm>
          <a:prstGeom prst="rect">
            <a:avLst/>
          </a:prstGeom>
        </p:spPr>
        <p:txBody>
          <a:bodyPr wrap="square">
            <a:spAutoFit/>
          </a:bodyPr>
          <a:lstStyle/>
          <a:p>
            <a:pPr marL="857250" indent="-857250" rtl="1">
              <a:buFont typeface="Wingdings" pitchFamily="2" charset="2"/>
              <a:buChar char="q"/>
            </a:pPr>
            <a:r>
              <a:rPr lang="ar-SA" sz="6600" b="1" dirty="0" smtClean="0">
                <a:solidFill>
                  <a:prstClr val="black"/>
                </a:solidFill>
                <a:latin typeface="Arabic Typesetting" pitchFamily="66" charset="-78"/>
                <a:ea typeface="Times New Roman" pitchFamily="18" charset="0"/>
                <a:cs typeface="Arabic Typesetting" pitchFamily="66" charset="-78"/>
              </a:rPr>
              <a:t>داعش </a:t>
            </a:r>
            <a:r>
              <a:rPr lang="ar-EG" sz="6600" b="1" dirty="0" smtClean="0">
                <a:solidFill>
                  <a:prstClr val="black"/>
                </a:solidFill>
                <a:latin typeface="Arabic Typesetting" pitchFamily="66" charset="-78"/>
                <a:ea typeface="Times New Roman" pitchFamily="18" charset="0"/>
                <a:cs typeface="Arabic Typesetting" pitchFamily="66" charset="-78"/>
              </a:rPr>
              <a:t>و</a:t>
            </a:r>
            <a:r>
              <a:rPr lang="ar-SA" sz="6600" b="1" dirty="0" smtClean="0">
                <a:solidFill>
                  <a:prstClr val="black"/>
                </a:solidFill>
                <a:latin typeface="Arabic Typesetting" pitchFamily="66" charset="-78"/>
                <a:ea typeface="Times New Roman" pitchFamily="18" charset="0"/>
                <a:cs typeface="Arabic Typesetting" pitchFamily="66" charset="-78"/>
              </a:rPr>
              <a:t> </a:t>
            </a:r>
            <a:r>
              <a:rPr lang="ar-SA" sz="6600" b="1" dirty="0">
                <a:solidFill>
                  <a:prstClr val="black"/>
                </a:solidFill>
                <a:latin typeface="Arabic Typesetting" pitchFamily="66" charset="-78"/>
                <a:ea typeface="Times New Roman" pitchFamily="18" charset="0"/>
                <a:cs typeface="Arabic Typesetting" pitchFamily="66" charset="-78"/>
              </a:rPr>
              <a:t>تدمير </a:t>
            </a:r>
            <a:r>
              <a:rPr lang="ar-EG" sz="6600" b="1" dirty="0" smtClean="0">
                <a:solidFill>
                  <a:prstClr val="black"/>
                </a:solidFill>
                <a:latin typeface="Arabic Typesetting" pitchFamily="66" charset="-78"/>
                <a:ea typeface="Times New Roman" pitchFamily="18" charset="0"/>
                <a:cs typeface="Arabic Typesetting" pitchFamily="66" charset="-78"/>
              </a:rPr>
              <a:t>ال</a:t>
            </a:r>
            <a:r>
              <a:rPr lang="ar-SA" sz="6600" b="1" dirty="0" smtClean="0">
                <a:solidFill>
                  <a:prstClr val="black"/>
                </a:solidFill>
                <a:latin typeface="Arabic Typesetting" pitchFamily="66" charset="-78"/>
                <a:ea typeface="Times New Roman" pitchFamily="18" charset="0"/>
                <a:cs typeface="Arabic Typesetting" pitchFamily="66" charset="-78"/>
              </a:rPr>
              <a:t>آثار</a:t>
            </a:r>
            <a:r>
              <a:rPr lang="ar-EG" sz="6600" b="1" dirty="0" smtClean="0">
                <a:solidFill>
                  <a:prstClr val="black"/>
                </a:solidFill>
                <a:latin typeface="Arabic Typesetting" pitchFamily="66" charset="-78"/>
                <a:ea typeface="Times New Roman" pitchFamily="18" charset="0"/>
                <a:cs typeface="Arabic Typesetting" pitchFamily="66" charset="-78"/>
              </a:rPr>
              <a:t> / سورية</a:t>
            </a:r>
            <a:r>
              <a:rPr lang="ar-SA" sz="6600" b="1" dirty="0" smtClean="0">
                <a:solidFill>
                  <a:prstClr val="black"/>
                </a:solidFill>
                <a:latin typeface="Arabic Typesetting" pitchFamily="66" charset="-78"/>
                <a:ea typeface="Times New Roman" pitchFamily="18" charset="0"/>
                <a:cs typeface="Arabic Typesetting" pitchFamily="66" charset="-78"/>
              </a:rPr>
              <a:t> </a:t>
            </a:r>
            <a:endParaRPr lang="ar-EG" sz="6600" b="1" dirty="0">
              <a:solidFill>
                <a:prstClr val="black"/>
              </a:solidFill>
              <a:latin typeface="Arabic Typesetting" pitchFamily="66" charset="-78"/>
              <a:ea typeface="Times New Roman" pitchFamily="18" charset="0"/>
              <a:cs typeface="Arabic Typesetting" pitchFamily="66" charset="-78"/>
            </a:endParaRPr>
          </a:p>
        </p:txBody>
      </p:sp>
      <p:sp>
        <p:nvSpPr>
          <p:cNvPr id="4" name="Date Placeholder 3"/>
          <p:cNvSpPr>
            <a:spLocks noGrp="1"/>
          </p:cNvSpPr>
          <p:nvPr>
            <p:ph type="dt" sz="half" idx="10"/>
          </p:nvPr>
        </p:nvSpPr>
        <p:spPr/>
        <p:txBody>
          <a:bodyPr/>
          <a:lstStyle/>
          <a:p>
            <a:fld id="{902F1DF9-E788-450B-BAC5-D5BE367AA37E}" type="datetime9">
              <a:rPr lang="en-US" smtClean="0">
                <a:solidFill>
                  <a:srgbClr val="B13F9A"/>
                </a:solidFill>
              </a:rPr>
              <a:pPr/>
              <a:t>3/11/2018 11:10:25 PM</a:t>
            </a:fld>
            <a:endParaRPr lang="en-US">
              <a:solidFill>
                <a:srgbClr val="B13F9A"/>
              </a:solidFill>
            </a:endParaRPr>
          </a:p>
        </p:txBody>
      </p:sp>
      <p:sp>
        <p:nvSpPr>
          <p:cNvPr id="5" name="مستطيل 1"/>
          <p:cNvSpPr/>
          <p:nvPr/>
        </p:nvSpPr>
        <p:spPr>
          <a:xfrm>
            <a:off x="8128337" y="0"/>
            <a:ext cx="1015663" cy="6858000"/>
          </a:xfrm>
          <a:prstGeom prst="rect">
            <a:avLst/>
          </a:prstGeom>
        </p:spPr>
        <p:txBody>
          <a:bodyPr vert="vert" wrap="square">
            <a:spAutoFit/>
          </a:bodyPr>
          <a:lstStyle/>
          <a:p>
            <a:pPr algn="ctr" rtl="1"/>
            <a:r>
              <a:rPr lang="ar-SA" sz="5400" b="1" dirty="0" smtClean="0">
                <a:solidFill>
                  <a:srgbClr val="FF0000"/>
                </a:solidFill>
                <a:latin typeface="Arabic Typesetting" pitchFamily="66" charset="-78"/>
                <a:ea typeface="Times New Roman" pitchFamily="18" charset="0"/>
                <a:cs typeface="Arabic Typesetting" pitchFamily="66" charset="-78"/>
              </a:rPr>
              <a:t>الإرهاب</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SA" sz="5400" b="1" dirty="0" smtClean="0">
                <a:solidFill>
                  <a:srgbClr val="FF0000"/>
                </a:solidFill>
                <a:latin typeface="Arabic Typesetting" pitchFamily="66" charset="-78"/>
                <a:ea typeface="Times New Roman" pitchFamily="18" charset="0"/>
                <a:cs typeface="Arabic Typesetting" pitchFamily="66" charset="-78"/>
              </a:rPr>
              <a:t>التطرف</a:t>
            </a:r>
            <a:r>
              <a:rPr lang="ar-EG" sz="5400" b="1" dirty="0" smtClean="0">
                <a:solidFill>
                  <a:srgbClr val="FF0000"/>
                </a:solidFill>
                <a:latin typeface="Arabic Typesetting" pitchFamily="66" charset="-78"/>
                <a:ea typeface="Times New Roman" pitchFamily="18" charset="0"/>
                <a:cs typeface="Arabic Typesetting" pitchFamily="66" charset="-78"/>
              </a:rPr>
              <a:t> و </a:t>
            </a:r>
            <a:r>
              <a:rPr lang="ar-EG" sz="5400" b="1" dirty="0">
                <a:solidFill>
                  <a:srgbClr val="FF0000"/>
                </a:solidFill>
                <a:latin typeface="Arabic Typesetting" pitchFamily="66" charset="-78"/>
                <a:ea typeface="Times New Roman" pitchFamily="18" charset="0"/>
                <a:cs typeface="Arabic Typesetting" pitchFamily="66" charset="-78"/>
              </a:rPr>
              <a:t>أثره على </a:t>
            </a:r>
            <a:r>
              <a:rPr lang="ar-SA" sz="5400" b="1" dirty="0" smtClean="0">
                <a:solidFill>
                  <a:srgbClr val="FF0000"/>
                </a:solidFill>
                <a:latin typeface="Arabic Typesetting" pitchFamily="66" charset="-78"/>
                <a:ea typeface="Times New Roman" pitchFamily="18" charset="0"/>
                <a:cs typeface="Arabic Typesetting" pitchFamily="66" charset="-78"/>
              </a:rPr>
              <a:t>التراث </a:t>
            </a:r>
            <a:r>
              <a:rPr lang="ar-EG" sz="5400" b="1" dirty="0" smtClean="0">
                <a:solidFill>
                  <a:srgbClr val="FF0000"/>
                </a:solidFill>
                <a:latin typeface="Arabic Typesetting" pitchFamily="66" charset="-78"/>
                <a:ea typeface="Times New Roman" pitchFamily="18" charset="0"/>
                <a:cs typeface="Arabic Typesetting" pitchFamily="66" charset="-78"/>
              </a:rPr>
              <a:t>الثقافي</a:t>
            </a:r>
            <a:endParaRPr lang="ar-EG" sz="5400" b="1" dirty="0">
              <a:solidFill>
                <a:srgbClr val="FF0000"/>
              </a:solidFill>
              <a:latin typeface="Arabic Typesetting" pitchFamily="66" charset="-78"/>
              <a:ea typeface="Times New Roman" pitchFamily="18" charset="0"/>
              <a:cs typeface="Arabic Typesetting" pitchFamily="66" charset="-78"/>
            </a:endParaRPr>
          </a:p>
        </p:txBody>
      </p:sp>
      <p:sp>
        <p:nvSpPr>
          <p:cNvPr id="8" name="مستطيل 2"/>
          <p:cNvSpPr/>
          <p:nvPr/>
        </p:nvSpPr>
        <p:spPr>
          <a:xfrm>
            <a:off x="990600" y="2293203"/>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استشهاد </a:t>
            </a:r>
            <a:r>
              <a:rPr lang="ar-SA" sz="4800" b="1" dirty="0">
                <a:solidFill>
                  <a:srgbClr val="0070C0"/>
                </a:solidFill>
                <a:latin typeface="Arabic Typesetting" pitchFamily="66" charset="-78"/>
                <a:ea typeface="Times New Roman" pitchFamily="18" charset="0"/>
                <a:cs typeface="Arabic Typesetting" pitchFamily="66" charset="-78"/>
              </a:rPr>
              <a:t>خالد الأسعد</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9" name="مستطيل 2"/>
          <p:cNvSpPr/>
          <p:nvPr/>
        </p:nvSpPr>
        <p:spPr>
          <a:xfrm>
            <a:off x="990600" y="1447800"/>
            <a:ext cx="5943600" cy="830997"/>
          </a:xfrm>
          <a:prstGeom prst="rect">
            <a:avLst/>
          </a:prstGeom>
        </p:spPr>
        <p:txBody>
          <a:bodyPr wrap="square">
            <a:spAutoFit/>
          </a:bodyPr>
          <a:lstStyle/>
          <a:p>
            <a:pPr marL="685800" indent="-685800" algn="r" rtl="1" fontAlgn="base">
              <a:buFont typeface="Arial" pitchFamily="34" charset="0"/>
              <a:buChar char="•"/>
            </a:pPr>
            <a:r>
              <a:rPr lang="ar-SA" sz="4800" b="1" dirty="0" smtClean="0">
                <a:solidFill>
                  <a:srgbClr val="0070C0"/>
                </a:solidFill>
                <a:latin typeface="Arabic Typesetting" pitchFamily="66" charset="-78"/>
                <a:ea typeface="Times New Roman" pitchFamily="18" charset="0"/>
                <a:cs typeface="Arabic Typesetting" pitchFamily="66" charset="-78"/>
              </a:rPr>
              <a:t>متحف </a:t>
            </a:r>
            <a:r>
              <a:rPr lang="ar-SA" sz="4800" b="1" dirty="0">
                <a:solidFill>
                  <a:srgbClr val="0070C0"/>
                </a:solidFill>
                <a:latin typeface="Arabic Typesetting" pitchFamily="66" charset="-78"/>
                <a:ea typeface="Times New Roman" pitchFamily="18" charset="0"/>
                <a:cs typeface="Arabic Typesetting" pitchFamily="66" charset="-78"/>
              </a:rPr>
              <a:t>تدمر</a:t>
            </a:r>
            <a:endParaRPr lang="ar-EG" sz="4800" b="1" dirty="0">
              <a:solidFill>
                <a:srgbClr val="0070C0"/>
              </a:solidFill>
              <a:latin typeface="Arabic Typesetting" pitchFamily="66" charset="-78"/>
              <a:ea typeface="Times New Roman" pitchFamily="18" charset="0"/>
              <a:cs typeface="Arabic Typesetting" pitchFamily="66" charset="-78"/>
            </a:endParaRPr>
          </a:p>
        </p:txBody>
      </p:sp>
      <p:sp>
        <p:nvSpPr>
          <p:cNvPr id="10" name="مستطيل 1"/>
          <p:cNvSpPr/>
          <p:nvPr/>
        </p:nvSpPr>
        <p:spPr>
          <a:xfrm>
            <a:off x="533400" y="3692604"/>
            <a:ext cx="6705600" cy="769441"/>
          </a:xfrm>
          <a:prstGeom prst="rect">
            <a:avLst/>
          </a:prstGeom>
        </p:spPr>
        <p:txBody>
          <a:bodyPr wrap="square">
            <a:spAutoFit/>
          </a:bodyPr>
          <a:lstStyle/>
          <a:p>
            <a:pPr marL="857250" indent="-857250" algn="r" rtl="1">
              <a:buFont typeface="Wingdings" pitchFamily="2" charset="2"/>
              <a:buChar char="q"/>
            </a:pPr>
            <a:r>
              <a:rPr lang="ar-EG" sz="4400" b="1" dirty="0" smtClean="0">
                <a:solidFill>
                  <a:prstClr val="black"/>
                </a:solidFill>
                <a:latin typeface="Arabic Typesetting" pitchFamily="66" charset="-78"/>
                <a:ea typeface="Times New Roman" pitchFamily="18" charset="0"/>
                <a:cs typeface="Arabic Typesetting" pitchFamily="66" charset="-78"/>
              </a:rPr>
              <a:t>ليست </a:t>
            </a:r>
            <a:r>
              <a:rPr lang="ar-SA" sz="4400" b="1" dirty="0" smtClean="0">
                <a:solidFill>
                  <a:prstClr val="black"/>
                </a:solidFill>
                <a:latin typeface="Arabic Typesetting" pitchFamily="66" charset="-78"/>
                <a:ea typeface="Times New Roman" pitchFamily="18" charset="0"/>
                <a:cs typeface="Arabic Typesetting" pitchFamily="66" charset="-78"/>
              </a:rPr>
              <a:t>داعش </a:t>
            </a:r>
            <a:r>
              <a:rPr lang="ar-EG" sz="4400" b="1" dirty="0" smtClean="0">
                <a:solidFill>
                  <a:prstClr val="black"/>
                </a:solidFill>
                <a:latin typeface="Arabic Typesetting" pitchFamily="66" charset="-78"/>
                <a:ea typeface="Times New Roman" pitchFamily="18" charset="0"/>
                <a:cs typeface="Arabic Typesetting" pitchFamily="66" charset="-78"/>
              </a:rPr>
              <a:t>وحدها من</a:t>
            </a:r>
            <a:r>
              <a:rPr lang="ar-SA" sz="4400" b="1" dirty="0" smtClean="0">
                <a:solidFill>
                  <a:prstClr val="black"/>
                </a:solidFill>
                <a:latin typeface="Arabic Typesetting" pitchFamily="66" charset="-78"/>
                <a:ea typeface="Times New Roman" pitchFamily="18" charset="0"/>
                <a:cs typeface="Arabic Typesetting" pitchFamily="66" charset="-78"/>
              </a:rPr>
              <a:t> تدمر </a:t>
            </a:r>
            <a:r>
              <a:rPr lang="ar-EG" sz="4400" b="1" dirty="0" smtClean="0">
                <a:solidFill>
                  <a:prstClr val="black"/>
                </a:solidFill>
                <a:latin typeface="Arabic Typesetting" pitchFamily="66" charset="-78"/>
                <a:ea typeface="Times New Roman" pitchFamily="18" charset="0"/>
                <a:cs typeface="Arabic Typesetting" pitchFamily="66" charset="-78"/>
              </a:rPr>
              <a:t>ال</a:t>
            </a:r>
            <a:r>
              <a:rPr lang="ar-SA" sz="4400" b="1" dirty="0" smtClean="0">
                <a:solidFill>
                  <a:prstClr val="black"/>
                </a:solidFill>
                <a:latin typeface="Arabic Typesetting" pitchFamily="66" charset="-78"/>
                <a:ea typeface="Times New Roman" pitchFamily="18" charset="0"/>
                <a:cs typeface="Arabic Typesetting" pitchFamily="66" charset="-78"/>
              </a:rPr>
              <a:t>آثار</a:t>
            </a:r>
            <a:r>
              <a:rPr lang="ar-EG" sz="4400" b="1" dirty="0" smtClean="0">
                <a:solidFill>
                  <a:prstClr val="black"/>
                </a:solidFill>
                <a:latin typeface="Arabic Typesetting" pitchFamily="66" charset="-78"/>
                <a:ea typeface="Times New Roman" pitchFamily="18" charset="0"/>
                <a:cs typeface="Arabic Typesetting" pitchFamily="66" charset="-78"/>
              </a:rPr>
              <a:t> </a:t>
            </a:r>
            <a:r>
              <a:rPr lang="ar-EG" sz="4400" b="1" dirty="0" smtClean="0">
                <a:solidFill>
                  <a:prstClr val="black"/>
                </a:solidFill>
                <a:latin typeface="Arabic Typesetting" pitchFamily="66" charset="-78"/>
                <a:ea typeface="Times New Roman" pitchFamily="18" charset="0"/>
                <a:cs typeface="Arabic Typesetting" pitchFamily="66" charset="-78"/>
              </a:rPr>
              <a:t>في </a:t>
            </a:r>
            <a:r>
              <a:rPr lang="ar-EG" sz="4400" b="1" dirty="0" smtClean="0">
                <a:solidFill>
                  <a:prstClr val="black"/>
                </a:solidFill>
                <a:latin typeface="Arabic Typesetting" pitchFamily="66" charset="-78"/>
                <a:ea typeface="Times New Roman" pitchFamily="18" charset="0"/>
                <a:cs typeface="Arabic Typesetting" pitchFamily="66" charset="-78"/>
              </a:rPr>
              <a:t>سورية</a:t>
            </a:r>
            <a:r>
              <a:rPr lang="ar-SA" sz="4400" b="1" dirty="0" smtClean="0">
                <a:solidFill>
                  <a:prstClr val="black"/>
                </a:solidFill>
                <a:latin typeface="Arabic Typesetting" pitchFamily="66" charset="-78"/>
                <a:ea typeface="Times New Roman" pitchFamily="18" charset="0"/>
                <a:cs typeface="Arabic Typesetting" pitchFamily="66" charset="-78"/>
              </a:rPr>
              <a:t> </a:t>
            </a:r>
            <a:endParaRPr lang="ar-EG" sz="4400" b="1" dirty="0">
              <a:solidFill>
                <a:prstClr val="black"/>
              </a:solidFill>
              <a:latin typeface="Arabic Typesetting" pitchFamily="66" charset="-78"/>
              <a:ea typeface="Times New Roman" pitchFamily="18" charset="0"/>
              <a:cs typeface="Arabic Typesetting" pitchFamily="66" charset="-78"/>
            </a:endParaRPr>
          </a:p>
        </p:txBody>
      </p:sp>
    </p:spTree>
    <p:extLst>
      <p:ext uri="{BB962C8B-B14F-4D97-AF65-F5344CB8AC3E}">
        <p14:creationId xmlns:p14="http://schemas.microsoft.com/office/powerpoint/2010/main" val="1936750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ألوان متوسطة">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سمة Office">
  <a:themeElements>
    <a:clrScheme name="سمة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سمة Office">
      <a:majorFont>
        <a:latin typeface="Calibri"/>
        <a:ea typeface=""/>
        <a:cs typeface="Times New Roman"/>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سمة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212F064E5A703E439E850289ECA01790" ma:contentTypeVersion="5" ma:contentTypeDescription="إنشاء مستند جديد." ma:contentTypeScope="" ma:versionID="e13929a33005e34b7a415abece2d61cc">
  <xsd:schema xmlns:xsd="http://www.w3.org/2001/XMLSchema" xmlns:xs="http://www.w3.org/2001/XMLSchema" xmlns:p="http://schemas.microsoft.com/office/2006/metadata/properties" targetNamespace="http://schemas.microsoft.com/office/2006/metadata/properties" ma:root="true" ma:fieldsID="34a741e069f3ad2e25841ff3da80f09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5C23F5-7558-41D0-BCAD-34913E82EB06}"/>
</file>

<file path=customXml/itemProps2.xml><?xml version="1.0" encoding="utf-8"?>
<ds:datastoreItem xmlns:ds="http://schemas.openxmlformats.org/officeDocument/2006/customXml" ds:itemID="{F8B6C742-DD3E-46B0-97BA-42DF493F54B4}"/>
</file>

<file path=customXml/itemProps3.xml><?xml version="1.0" encoding="utf-8"?>
<ds:datastoreItem xmlns:ds="http://schemas.openxmlformats.org/officeDocument/2006/customXml" ds:itemID="{DE46CDF9-7C89-439E-A315-A6FC8FCA8D25}"/>
</file>

<file path=docProps/app.xml><?xml version="1.0" encoding="utf-8"?>
<Properties xmlns="http://schemas.openxmlformats.org/officeDocument/2006/extended-properties" xmlns:vt="http://schemas.openxmlformats.org/officeDocument/2006/docPropsVTypes">
  <Template/>
  <TotalTime>20573</TotalTime>
  <Words>1109</Words>
  <Application>Microsoft Office PowerPoint</Application>
  <PresentationFormat>On-screen Show (4:3)</PresentationFormat>
  <Paragraphs>145</Paragraphs>
  <Slides>28</Slides>
  <Notes>3</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وافر</vt:lpstr>
      <vt:lpstr>ألوان متوسطة</vt:lpstr>
      <vt:lpstr>1_سمة Office</vt:lpstr>
      <vt:lpstr>1_وافر</vt:lpstr>
      <vt:lpstr>    الإرهاب  و التطرف    و أثره على                 التراث         الثقافي في      </vt:lpstr>
      <vt:lpstr>    الإرهاب  و التطرف    و أثره على                 التراث         الثقافي في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Ahmed.Ameen</cp:lastModifiedBy>
  <cp:revision>243</cp:revision>
  <dcterms:created xsi:type="dcterms:W3CDTF">2006-08-16T00:00:00Z</dcterms:created>
  <dcterms:modified xsi:type="dcterms:W3CDTF">2018-03-11T23:32:03Z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0x010100212F064E5A703E439E850289ECA01790</vt:lpwstr>
  </property>
</Properties>
</file>