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6"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3C3D0-80F9-428F-BAB9-9725732BE51A}" type="datetimeFigureOut">
              <a:rPr lang="fr-FR" smtClean="0"/>
              <a:t>10/10/2023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BE139-65AF-4F15-BDB5-C9A4136275A0}" type="slidenum">
              <a:rPr lang="fr-FR" smtClean="0"/>
              <a:t>‹N°›</a:t>
            </a:fld>
            <a:endParaRPr lang="fr-FR"/>
          </a:p>
        </p:txBody>
      </p:sp>
    </p:spTree>
    <p:extLst>
      <p:ext uri="{BB962C8B-B14F-4D97-AF65-F5344CB8AC3E}">
        <p14:creationId xmlns:p14="http://schemas.microsoft.com/office/powerpoint/2010/main" val="17461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197DE-808B-48D0-89B7-DAAC9EEA28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0E72FF5-DE3B-41E1-B0A0-908B87B28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6A02D3F-CE1B-4051-BA18-504ECC5A393A}"/>
              </a:ext>
            </a:extLst>
          </p:cNvPr>
          <p:cNvSpPr>
            <a:spLocks noGrp="1"/>
          </p:cNvSpPr>
          <p:nvPr>
            <p:ph type="dt" sz="half" idx="10"/>
          </p:nvPr>
        </p:nvSpPr>
        <p:spPr/>
        <p:txBody>
          <a:bodyPr/>
          <a:lstStyle/>
          <a:p>
            <a:fld id="{42CCB5B9-B4CB-47EB-BA79-F9924B44CCB5}" type="datetime1">
              <a:rPr lang="fr-FR" smtClean="0"/>
              <a:t>10/10/2023</a:t>
            </a:fld>
            <a:endParaRPr lang="fr-FR"/>
          </a:p>
        </p:txBody>
      </p:sp>
      <p:sp>
        <p:nvSpPr>
          <p:cNvPr id="5" name="Espace réservé du pied de page 4">
            <a:extLst>
              <a:ext uri="{FF2B5EF4-FFF2-40B4-BE49-F238E27FC236}">
                <a16:creationId xmlns:a16="http://schemas.microsoft.com/office/drawing/2014/main" id="{3C1158CE-9BFC-42B5-80D1-49BCB144E0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B65092-6F50-489D-B0E7-E9EDED6A8622}"/>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46999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5C7F8-48C6-4DE7-93D2-5570EFC436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DD9AB2A-DE28-4313-93FC-4040A06598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06D5B0-D48C-4490-BA26-290D2604C47E}"/>
              </a:ext>
            </a:extLst>
          </p:cNvPr>
          <p:cNvSpPr>
            <a:spLocks noGrp="1"/>
          </p:cNvSpPr>
          <p:nvPr>
            <p:ph type="dt" sz="half" idx="10"/>
          </p:nvPr>
        </p:nvSpPr>
        <p:spPr/>
        <p:txBody>
          <a:bodyPr/>
          <a:lstStyle/>
          <a:p>
            <a:fld id="{8D38DB88-71B7-45C8-8E1D-1F92963A47F5}" type="datetime1">
              <a:rPr lang="fr-FR" smtClean="0"/>
              <a:t>10/10/2023</a:t>
            </a:fld>
            <a:endParaRPr lang="fr-FR"/>
          </a:p>
        </p:txBody>
      </p:sp>
      <p:sp>
        <p:nvSpPr>
          <p:cNvPr id="5" name="Espace réservé du pied de page 4">
            <a:extLst>
              <a:ext uri="{FF2B5EF4-FFF2-40B4-BE49-F238E27FC236}">
                <a16:creationId xmlns:a16="http://schemas.microsoft.com/office/drawing/2014/main" id="{CF91E1C3-3F77-44F3-9B19-AF4F22763C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16932B-10AA-4F9E-BED4-231ACEDDA9D3}"/>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365697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C17244-3578-4B8B-9F09-AC2833D1AC6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CF6EB30-5DC9-48A1-BDE9-54372B12905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0A49F8-6A7F-4A46-B29E-C744BB9EB87A}"/>
              </a:ext>
            </a:extLst>
          </p:cNvPr>
          <p:cNvSpPr>
            <a:spLocks noGrp="1"/>
          </p:cNvSpPr>
          <p:nvPr>
            <p:ph type="dt" sz="half" idx="10"/>
          </p:nvPr>
        </p:nvSpPr>
        <p:spPr/>
        <p:txBody>
          <a:bodyPr/>
          <a:lstStyle/>
          <a:p>
            <a:fld id="{ABA2EB9C-5622-40E9-A2BF-2FC24BE442A9}" type="datetime1">
              <a:rPr lang="fr-FR" smtClean="0"/>
              <a:t>10/10/2023</a:t>
            </a:fld>
            <a:endParaRPr lang="fr-FR"/>
          </a:p>
        </p:txBody>
      </p:sp>
      <p:sp>
        <p:nvSpPr>
          <p:cNvPr id="5" name="Espace réservé du pied de page 4">
            <a:extLst>
              <a:ext uri="{FF2B5EF4-FFF2-40B4-BE49-F238E27FC236}">
                <a16:creationId xmlns:a16="http://schemas.microsoft.com/office/drawing/2014/main" id="{440D1E25-37C0-4B78-A7AA-EED11DE1AC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0E5F42-92E0-4FC7-B047-0C3C949EC31F}"/>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52035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A220C-0D04-4084-BFD9-3B343D3933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B36AE9-CF61-4B11-A2A8-BFAC4A6A989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84C3E7-83FC-4A73-A230-720B8A3B7F34}"/>
              </a:ext>
            </a:extLst>
          </p:cNvPr>
          <p:cNvSpPr>
            <a:spLocks noGrp="1"/>
          </p:cNvSpPr>
          <p:nvPr>
            <p:ph type="dt" sz="half" idx="10"/>
          </p:nvPr>
        </p:nvSpPr>
        <p:spPr/>
        <p:txBody>
          <a:bodyPr/>
          <a:lstStyle/>
          <a:p>
            <a:fld id="{2BA7BB4F-372A-4E1F-9318-E9F86C88DFC0}" type="datetime1">
              <a:rPr lang="fr-FR" smtClean="0"/>
              <a:t>10/10/2023</a:t>
            </a:fld>
            <a:endParaRPr lang="fr-FR"/>
          </a:p>
        </p:txBody>
      </p:sp>
      <p:sp>
        <p:nvSpPr>
          <p:cNvPr id="5" name="Espace réservé du pied de page 4">
            <a:extLst>
              <a:ext uri="{FF2B5EF4-FFF2-40B4-BE49-F238E27FC236}">
                <a16:creationId xmlns:a16="http://schemas.microsoft.com/office/drawing/2014/main" id="{2CC31A55-4742-43BF-AFCE-3F8FD380A1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7242F4-2B72-46AB-952B-03A27BDC0EE2}"/>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90769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FA1F9-23AB-4026-99C6-D54D6E5A77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398216-4F61-41E3-AA48-EA3A64166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783998-E221-4BD7-97CA-BEE3FE0173BF}"/>
              </a:ext>
            </a:extLst>
          </p:cNvPr>
          <p:cNvSpPr>
            <a:spLocks noGrp="1"/>
          </p:cNvSpPr>
          <p:nvPr>
            <p:ph type="dt" sz="half" idx="10"/>
          </p:nvPr>
        </p:nvSpPr>
        <p:spPr/>
        <p:txBody>
          <a:bodyPr/>
          <a:lstStyle/>
          <a:p>
            <a:fld id="{80EFD2CD-D7F1-4639-BE84-0B4F4752DF47}" type="datetime1">
              <a:rPr lang="fr-FR" smtClean="0"/>
              <a:t>10/10/2023</a:t>
            </a:fld>
            <a:endParaRPr lang="fr-FR"/>
          </a:p>
        </p:txBody>
      </p:sp>
      <p:sp>
        <p:nvSpPr>
          <p:cNvPr id="5" name="Espace réservé du pied de page 4">
            <a:extLst>
              <a:ext uri="{FF2B5EF4-FFF2-40B4-BE49-F238E27FC236}">
                <a16:creationId xmlns:a16="http://schemas.microsoft.com/office/drawing/2014/main" id="{F1CE327F-C654-446E-BD4B-1C801CED81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0D2E6D-3F77-4A06-BAE8-626FF339880C}"/>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87195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ACC2A-9C88-4FED-935B-9A2C3E5C1E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FB50A1-7104-4333-81B6-E544683E5B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0EDC407-CA92-49ED-9613-D690655C9A4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DC119E4-4871-4ED3-9A5C-2839F531D872}"/>
              </a:ext>
            </a:extLst>
          </p:cNvPr>
          <p:cNvSpPr>
            <a:spLocks noGrp="1"/>
          </p:cNvSpPr>
          <p:nvPr>
            <p:ph type="dt" sz="half" idx="10"/>
          </p:nvPr>
        </p:nvSpPr>
        <p:spPr/>
        <p:txBody>
          <a:bodyPr/>
          <a:lstStyle/>
          <a:p>
            <a:fld id="{711B8298-DDEA-4F31-A66B-0C23AA97A848}" type="datetime1">
              <a:rPr lang="fr-FR" smtClean="0"/>
              <a:t>10/10/2023</a:t>
            </a:fld>
            <a:endParaRPr lang="fr-FR"/>
          </a:p>
        </p:txBody>
      </p:sp>
      <p:sp>
        <p:nvSpPr>
          <p:cNvPr id="6" name="Espace réservé du pied de page 5">
            <a:extLst>
              <a:ext uri="{FF2B5EF4-FFF2-40B4-BE49-F238E27FC236}">
                <a16:creationId xmlns:a16="http://schemas.microsoft.com/office/drawing/2014/main" id="{B20E6E4C-8391-4115-86CE-42FA9395DB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383A9F-3479-4915-87F2-D0A5C75F8578}"/>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315802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8355F-756A-45B3-B605-494A1B6E09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110F2CC-C80D-46C6-B2A2-A0F536D5F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B93C2A0-A4C0-4A75-9FCE-3F91DA38776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F0ED7-FC83-4959-BA3A-A271B4A55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FF51CD-A7D9-4B8E-8B03-AE68BA9E53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89542FA-0280-4928-9824-4F8C5813FFC4}"/>
              </a:ext>
            </a:extLst>
          </p:cNvPr>
          <p:cNvSpPr>
            <a:spLocks noGrp="1"/>
          </p:cNvSpPr>
          <p:nvPr>
            <p:ph type="dt" sz="half" idx="10"/>
          </p:nvPr>
        </p:nvSpPr>
        <p:spPr/>
        <p:txBody>
          <a:bodyPr/>
          <a:lstStyle/>
          <a:p>
            <a:fld id="{E1DDEBA2-0FD0-44A2-8A2A-B8C512781529}" type="datetime1">
              <a:rPr lang="fr-FR" smtClean="0"/>
              <a:t>10/10/2023</a:t>
            </a:fld>
            <a:endParaRPr lang="fr-FR"/>
          </a:p>
        </p:txBody>
      </p:sp>
      <p:sp>
        <p:nvSpPr>
          <p:cNvPr id="8" name="Espace réservé du pied de page 7">
            <a:extLst>
              <a:ext uri="{FF2B5EF4-FFF2-40B4-BE49-F238E27FC236}">
                <a16:creationId xmlns:a16="http://schemas.microsoft.com/office/drawing/2014/main" id="{94639A73-52F6-459C-95D5-2E186348BE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926645-6564-4398-A7E2-0563DE8E1AD7}"/>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322865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BDCB7-AF04-4FF1-9084-61E6090651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86DCCBF-8B62-4D81-8B22-D752017C2303}"/>
              </a:ext>
            </a:extLst>
          </p:cNvPr>
          <p:cNvSpPr>
            <a:spLocks noGrp="1"/>
          </p:cNvSpPr>
          <p:nvPr>
            <p:ph type="dt" sz="half" idx="10"/>
          </p:nvPr>
        </p:nvSpPr>
        <p:spPr/>
        <p:txBody>
          <a:bodyPr/>
          <a:lstStyle/>
          <a:p>
            <a:fld id="{1BE285EF-7823-471F-B4EA-4EDADD73BB61}" type="datetime1">
              <a:rPr lang="fr-FR" smtClean="0"/>
              <a:t>10/10/2023</a:t>
            </a:fld>
            <a:endParaRPr lang="fr-FR"/>
          </a:p>
        </p:txBody>
      </p:sp>
      <p:sp>
        <p:nvSpPr>
          <p:cNvPr id="4" name="Espace réservé du pied de page 3">
            <a:extLst>
              <a:ext uri="{FF2B5EF4-FFF2-40B4-BE49-F238E27FC236}">
                <a16:creationId xmlns:a16="http://schemas.microsoft.com/office/drawing/2014/main" id="{E73B4782-75D2-44C8-BE87-22058AC7CE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AE40910-2EC3-4E07-A2A9-4484EDA2FE55}"/>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24291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EC89E7-8473-4583-9023-007AD9915680}"/>
              </a:ext>
            </a:extLst>
          </p:cNvPr>
          <p:cNvSpPr>
            <a:spLocks noGrp="1"/>
          </p:cNvSpPr>
          <p:nvPr>
            <p:ph type="dt" sz="half" idx="10"/>
          </p:nvPr>
        </p:nvSpPr>
        <p:spPr/>
        <p:txBody>
          <a:bodyPr/>
          <a:lstStyle/>
          <a:p>
            <a:fld id="{3F36CD26-A8F8-4036-9428-821C30B63B75}" type="datetime1">
              <a:rPr lang="fr-FR" smtClean="0"/>
              <a:t>10/10/2023</a:t>
            </a:fld>
            <a:endParaRPr lang="fr-FR"/>
          </a:p>
        </p:txBody>
      </p:sp>
      <p:sp>
        <p:nvSpPr>
          <p:cNvPr id="3" name="Espace réservé du pied de page 2">
            <a:extLst>
              <a:ext uri="{FF2B5EF4-FFF2-40B4-BE49-F238E27FC236}">
                <a16:creationId xmlns:a16="http://schemas.microsoft.com/office/drawing/2014/main" id="{CC3521FE-12DA-4B98-A0F6-0262CFF06B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FEE896-EB55-45B9-9485-99323E9304AE}"/>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223879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17D62-BB18-4DFF-B65D-50513DC57F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D585F66-2AB5-4740-AE37-C7545BD15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3956F47-E00E-47B3-8715-F4A77EE54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DDE8F2-8A12-46F4-A1ED-8F73C92C73E5}"/>
              </a:ext>
            </a:extLst>
          </p:cNvPr>
          <p:cNvSpPr>
            <a:spLocks noGrp="1"/>
          </p:cNvSpPr>
          <p:nvPr>
            <p:ph type="dt" sz="half" idx="10"/>
          </p:nvPr>
        </p:nvSpPr>
        <p:spPr/>
        <p:txBody>
          <a:bodyPr/>
          <a:lstStyle/>
          <a:p>
            <a:fld id="{8D6A9FCE-90D8-4BBC-A5EF-2683FCA8878E}" type="datetime1">
              <a:rPr lang="fr-FR" smtClean="0"/>
              <a:t>10/10/2023</a:t>
            </a:fld>
            <a:endParaRPr lang="fr-FR"/>
          </a:p>
        </p:txBody>
      </p:sp>
      <p:sp>
        <p:nvSpPr>
          <p:cNvPr id="6" name="Espace réservé du pied de page 5">
            <a:extLst>
              <a:ext uri="{FF2B5EF4-FFF2-40B4-BE49-F238E27FC236}">
                <a16:creationId xmlns:a16="http://schemas.microsoft.com/office/drawing/2014/main" id="{94A4E16A-11F4-49A6-80AD-6186B2348C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7A083F-25D8-4EFA-BDCB-DE4358F871AC}"/>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158237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7A2B0-C3D9-492C-B81A-2F5BBB0AF0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B83737E-FDE0-478E-8F67-BE3E7D1E2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61A10F-2196-45A6-8366-90E137EF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AAFCBE-9664-43BB-BD53-361AE447FE5D}"/>
              </a:ext>
            </a:extLst>
          </p:cNvPr>
          <p:cNvSpPr>
            <a:spLocks noGrp="1"/>
          </p:cNvSpPr>
          <p:nvPr>
            <p:ph type="dt" sz="half" idx="10"/>
          </p:nvPr>
        </p:nvSpPr>
        <p:spPr/>
        <p:txBody>
          <a:bodyPr/>
          <a:lstStyle/>
          <a:p>
            <a:fld id="{172FF782-5D55-47A7-B776-F504602FFFA8}" type="datetime1">
              <a:rPr lang="fr-FR" smtClean="0"/>
              <a:t>10/10/2023</a:t>
            </a:fld>
            <a:endParaRPr lang="fr-FR"/>
          </a:p>
        </p:txBody>
      </p:sp>
      <p:sp>
        <p:nvSpPr>
          <p:cNvPr id="6" name="Espace réservé du pied de page 5">
            <a:extLst>
              <a:ext uri="{FF2B5EF4-FFF2-40B4-BE49-F238E27FC236}">
                <a16:creationId xmlns:a16="http://schemas.microsoft.com/office/drawing/2014/main" id="{4CA3D791-1BB7-4FBC-A590-39F3E1359E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44AAD9-3FA7-4C86-AF0F-D0EF62E5E004}"/>
              </a:ext>
            </a:extLst>
          </p:cNvPr>
          <p:cNvSpPr>
            <a:spLocks noGrp="1"/>
          </p:cNvSpPr>
          <p:nvPr>
            <p:ph type="sldNum" sz="quarter" idx="12"/>
          </p:nvPr>
        </p:nvSpPr>
        <p:spPr/>
        <p:txBody>
          <a:bodyPr/>
          <a:lstStyle/>
          <a:p>
            <a:fld id="{7B4B726A-AE86-46CA-88E6-E3C1AA4C5B8C}" type="slidenum">
              <a:rPr lang="fr-FR" smtClean="0"/>
              <a:t>‹N°›</a:t>
            </a:fld>
            <a:endParaRPr lang="fr-FR"/>
          </a:p>
        </p:txBody>
      </p:sp>
    </p:spTree>
    <p:extLst>
      <p:ext uri="{BB962C8B-B14F-4D97-AF65-F5344CB8AC3E}">
        <p14:creationId xmlns:p14="http://schemas.microsoft.com/office/powerpoint/2010/main" val="386222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526EBF-F973-41F8-AC00-F462338E0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19EAAE-74F2-4673-9B52-9C6DD418E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472FF0-A639-48EA-94EE-1874995B7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60AB1-703A-4890-B1DD-37707E225410}" type="datetime1">
              <a:rPr lang="fr-FR" smtClean="0"/>
              <a:t>10/10/2023</a:t>
            </a:fld>
            <a:endParaRPr lang="fr-FR"/>
          </a:p>
        </p:txBody>
      </p:sp>
      <p:sp>
        <p:nvSpPr>
          <p:cNvPr id="5" name="Espace réservé du pied de page 4">
            <a:extLst>
              <a:ext uri="{FF2B5EF4-FFF2-40B4-BE49-F238E27FC236}">
                <a16:creationId xmlns:a16="http://schemas.microsoft.com/office/drawing/2014/main" id="{0737D783-6637-4018-8B61-DDB29C01E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BC942C8-4DC8-4F0E-9C2F-86964DED6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B726A-AE86-46CA-88E6-E3C1AA4C5B8C}" type="slidenum">
              <a:rPr lang="fr-FR" smtClean="0"/>
              <a:t>‹N°›</a:t>
            </a:fld>
            <a:endParaRPr lang="fr-FR"/>
          </a:p>
        </p:txBody>
      </p:sp>
    </p:spTree>
    <p:extLst>
      <p:ext uri="{BB962C8B-B14F-4D97-AF65-F5344CB8AC3E}">
        <p14:creationId xmlns:p14="http://schemas.microsoft.com/office/powerpoint/2010/main" val="379702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AADFE-65C2-441D-89A0-6FC9E0A7A164}"/>
              </a:ext>
            </a:extLst>
          </p:cNvPr>
          <p:cNvSpPr>
            <a:spLocks noGrp="1"/>
          </p:cNvSpPr>
          <p:nvPr>
            <p:ph type="ctrTitle"/>
          </p:nvPr>
        </p:nvSpPr>
        <p:spPr>
          <a:xfrm>
            <a:off x="755374" y="443128"/>
            <a:ext cx="10674626" cy="3174716"/>
          </a:xfrm>
          <a:solidFill>
            <a:schemeClr val="accent1">
              <a:lumMod val="20000"/>
              <a:lumOff val="80000"/>
            </a:schemeClr>
          </a:solidFill>
        </p:spPr>
        <p:txBody>
          <a:bodyPr>
            <a:normAutofit/>
          </a:bodyPr>
          <a:lstStyle/>
          <a:p>
            <a:pPr algn="l"/>
            <a:r>
              <a:rPr lang="en-US" sz="3600" b="1" dirty="0">
                <a:latin typeface="+mn-lt"/>
              </a:rPr>
              <a:t>Ending FGM Medicalization in the Arab States(Time to Act)                              11-12 October 2023 </a:t>
            </a:r>
            <a:br>
              <a:rPr lang="fr-FR" sz="3600" dirty="0"/>
            </a:br>
            <a:endParaRPr lang="fr-FR" sz="3600" b="1" dirty="0">
              <a:latin typeface="+mn-lt"/>
            </a:endParaRPr>
          </a:p>
        </p:txBody>
      </p:sp>
      <p:sp>
        <p:nvSpPr>
          <p:cNvPr id="3" name="Sous-titre 2">
            <a:extLst>
              <a:ext uri="{FF2B5EF4-FFF2-40B4-BE49-F238E27FC236}">
                <a16:creationId xmlns:a16="http://schemas.microsoft.com/office/drawing/2014/main" id="{E21A3595-12F4-4289-9D5E-DCABC83A5519}"/>
              </a:ext>
            </a:extLst>
          </p:cNvPr>
          <p:cNvSpPr>
            <a:spLocks noGrp="1"/>
          </p:cNvSpPr>
          <p:nvPr>
            <p:ph type="subTitle" idx="1"/>
          </p:nvPr>
        </p:nvSpPr>
        <p:spPr>
          <a:xfrm>
            <a:off x="834886" y="3771064"/>
            <a:ext cx="10595113" cy="2643807"/>
          </a:xfrm>
          <a:solidFill>
            <a:srgbClr val="00B0F0"/>
          </a:solidFill>
        </p:spPr>
        <p:txBody>
          <a:bodyPr/>
          <a:lstStyle/>
          <a:p>
            <a:endParaRPr lang="fr-FR" dirty="0"/>
          </a:p>
          <a:p>
            <a:r>
              <a:rPr lang="fr-FR" sz="3600" b="1" dirty="0">
                <a:solidFill>
                  <a:schemeClr val="bg1"/>
                </a:solidFill>
              </a:rPr>
              <a:t>FIGHTING FGM MEDICALIZATION IN GUINEA</a:t>
            </a:r>
          </a:p>
          <a:p>
            <a:endParaRPr lang="fr-FR" sz="2800" dirty="0"/>
          </a:p>
          <a:p>
            <a:r>
              <a:rPr lang="fr-FR" sz="3200" b="1" dirty="0">
                <a:solidFill>
                  <a:srgbClr val="FFFF00"/>
                </a:solidFill>
              </a:rPr>
              <a:t>Presented by Pr .</a:t>
            </a:r>
            <a:r>
              <a:rPr lang="fr-FR" sz="3200" b="1" dirty="0" err="1">
                <a:solidFill>
                  <a:srgbClr val="FFFF00"/>
                </a:solidFill>
              </a:rPr>
              <a:t>M.Dioulde</a:t>
            </a:r>
            <a:r>
              <a:rPr lang="fr-FR" sz="3200" b="1" dirty="0">
                <a:solidFill>
                  <a:srgbClr val="FFFF00"/>
                </a:solidFill>
              </a:rPr>
              <a:t> BALDE -CONAKRY </a:t>
            </a:r>
          </a:p>
        </p:txBody>
      </p:sp>
      <p:pic>
        <p:nvPicPr>
          <p:cNvPr id="56" name="Picture 12">
            <a:extLst>
              <a:ext uri="{FF2B5EF4-FFF2-40B4-BE49-F238E27FC236}">
                <a16:creationId xmlns:a16="http://schemas.microsoft.com/office/drawing/2014/main" id="{2940C5BD-AD3A-431A-8A42-8EFFDE06E01E}"/>
              </a:ext>
            </a:extLst>
          </p:cNvPr>
          <p:cNvPicPr/>
          <p:nvPr/>
        </p:nvPicPr>
        <p:blipFill>
          <a:blip r:embed="rId2"/>
          <a:stretch>
            <a:fillRect/>
          </a:stretch>
        </p:blipFill>
        <p:spPr>
          <a:xfrm>
            <a:off x="870883" y="482885"/>
            <a:ext cx="1421295" cy="1003852"/>
          </a:xfrm>
          <a:prstGeom prst="rect">
            <a:avLst/>
          </a:prstGeom>
        </p:spPr>
      </p:pic>
      <p:pic>
        <p:nvPicPr>
          <p:cNvPr id="6" name="Image 5">
            <a:extLst>
              <a:ext uri="{FF2B5EF4-FFF2-40B4-BE49-F238E27FC236}">
                <a16:creationId xmlns:a16="http://schemas.microsoft.com/office/drawing/2014/main" id="{2E5CD98A-BB51-4B2E-8186-8DAD98D13458}"/>
              </a:ext>
            </a:extLst>
          </p:cNvPr>
          <p:cNvPicPr>
            <a:picLocks noChangeAspect="1"/>
          </p:cNvPicPr>
          <p:nvPr/>
        </p:nvPicPr>
        <p:blipFill>
          <a:blip r:embed="rId3"/>
          <a:stretch>
            <a:fillRect/>
          </a:stretch>
        </p:blipFill>
        <p:spPr>
          <a:xfrm>
            <a:off x="9643435" y="851364"/>
            <a:ext cx="1130582" cy="748836"/>
          </a:xfrm>
          <a:prstGeom prst="rect">
            <a:avLst/>
          </a:prstGeom>
        </p:spPr>
      </p:pic>
      <p:pic>
        <p:nvPicPr>
          <p:cNvPr id="7" name="Image 6">
            <a:extLst>
              <a:ext uri="{FF2B5EF4-FFF2-40B4-BE49-F238E27FC236}">
                <a16:creationId xmlns:a16="http://schemas.microsoft.com/office/drawing/2014/main" id="{387BAFF1-C782-487A-BB2F-306E69072389}"/>
              </a:ext>
            </a:extLst>
          </p:cNvPr>
          <p:cNvPicPr>
            <a:picLocks noChangeAspect="1"/>
          </p:cNvPicPr>
          <p:nvPr/>
        </p:nvPicPr>
        <p:blipFill>
          <a:blip r:embed="rId4"/>
          <a:stretch>
            <a:fillRect/>
          </a:stretch>
        </p:blipFill>
        <p:spPr>
          <a:xfrm>
            <a:off x="5532336" y="596348"/>
            <a:ext cx="898281" cy="815897"/>
          </a:xfrm>
          <a:prstGeom prst="rect">
            <a:avLst/>
          </a:prstGeom>
        </p:spPr>
      </p:pic>
      <p:sp>
        <p:nvSpPr>
          <p:cNvPr id="8" name="Espace réservé du numéro de diapositive 7">
            <a:extLst>
              <a:ext uri="{FF2B5EF4-FFF2-40B4-BE49-F238E27FC236}">
                <a16:creationId xmlns:a16="http://schemas.microsoft.com/office/drawing/2014/main" id="{7CFD820E-21AA-45A8-A003-D78A96E0BE67}"/>
              </a:ext>
            </a:extLst>
          </p:cNvPr>
          <p:cNvSpPr>
            <a:spLocks noGrp="1"/>
          </p:cNvSpPr>
          <p:nvPr>
            <p:ph type="sldNum" sz="quarter" idx="12"/>
          </p:nvPr>
        </p:nvSpPr>
        <p:spPr/>
        <p:txBody>
          <a:bodyPr/>
          <a:lstStyle/>
          <a:p>
            <a:fld id="{7B4B726A-AE86-46CA-88E6-E3C1AA4C5B8C}" type="slidenum">
              <a:rPr lang="fr-FR" smtClean="0"/>
              <a:t>1</a:t>
            </a:fld>
            <a:endParaRPr lang="fr-FR"/>
          </a:p>
        </p:txBody>
      </p:sp>
    </p:spTree>
    <p:extLst>
      <p:ext uri="{BB962C8B-B14F-4D97-AF65-F5344CB8AC3E}">
        <p14:creationId xmlns:p14="http://schemas.microsoft.com/office/powerpoint/2010/main" val="93745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AB75F3-BD96-4606-ABF8-F61C3568614B}"/>
              </a:ext>
            </a:extLst>
          </p:cNvPr>
          <p:cNvSpPr>
            <a:spLocks noGrp="1"/>
          </p:cNvSpPr>
          <p:nvPr>
            <p:ph sz="half" idx="1"/>
          </p:nvPr>
        </p:nvSpPr>
        <p:spPr>
          <a:xfrm>
            <a:off x="838200" y="1825625"/>
            <a:ext cx="2392017" cy="1503984"/>
          </a:xfrm>
        </p:spPr>
        <p:txBody>
          <a:bodyPr>
            <a:normAutofit/>
          </a:bodyPr>
          <a:lstStyle/>
          <a:p>
            <a:endParaRPr lang="fr-FR" dirty="0"/>
          </a:p>
          <a:p>
            <a:endParaRPr lang="fr-FR" dirty="0"/>
          </a:p>
        </p:txBody>
      </p:sp>
      <p:sp>
        <p:nvSpPr>
          <p:cNvPr id="4" name="Espace réservé du contenu 3">
            <a:extLst>
              <a:ext uri="{FF2B5EF4-FFF2-40B4-BE49-F238E27FC236}">
                <a16:creationId xmlns:a16="http://schemas.microsoft.com/office/drawing/2014/main" id="{D0DEE043-EE4A-4372-AA39-84B409A97968}"/>
              </a:ext>
            </a:extLst>
          </p:cNvPr>
          <p:cNvSpPr>
            <a:spLocks noGrp="1"/>
          </p:cNvSpPr>
          <p:nvPr>
            <p:ph sz="half" idx="2"/>
          </p:nvPr>
        </p:nvSpPr>
        <p:spPr>
          <a:xfrm>
            <a:off x="487017" y="606287"/>
            <a:ext cx="11380304" cy="6042992"/>
          </a:xfrm>
        </p:spPr>
        <p:txBody>
          <a:bodyPr>
            <a:normAutofit/>
          </a:bodyPr>
          <a:lstStyle/>
          <a:p>
            <a:pPr marL="0" indent="0">
              <a:buNone/>
            </a:pPr>
            <a:r>
              <a:rPr lang="fr-FR" b="1" dirty="0" err="1"/>
              <a:t>Own</a:t>
            </a:r>
            <a:r>
              <a:rPr lang="fr-FR" b="1"/>
              <a:t> References</a:t>
            </a:r>
            <a:r>
              <a:rPr lang="fr-FR" b="1" dirty="0"/>
              <a:t> about FGM </a:t>
            </a:r>
          </a:p>
          <a:p>
            <a:pPr marL="268288" indent="-268288">
              <a:lnSpc>
                <a:spcPct val="100000"/>
              </a:lnSpc>
              <a:buAutoNum type="arabicPeriod"/>
            </a:pPr>
            <a:r>
              <a:rPr lang="fr-FR" sz="2600" dirty="0"/>
              <a:t>Balde MD, O’Neill S, </a:t>
            </a:r>
            <a:r>
              <a:rPr lang="fr-FR" sz="2600" dirty="0" err="1"/>
              <a:t>Sall</a:t>
            </a:r>
            <a:r>
              <a:rPr lang="fr-FR" sz="2600" dirty="0"/>
              <a:t> AO, Soumah AM, Diallo BA, </a:t>
            </a:r>
            <a:r>
              <a:rPr lang="fr-FR" sz="2600" dirty="0" err="1"/>
              <a:t>Pallitto</a:t>
            </a:r>
            <a:r>
              <a:rPr lang="fr-FR" sz="2600" dirty="0"/>
              <a:t> CC. Attitudes of </a:t>
            </a:r>
            <a:r>
              <a:rPr lang="fr-FR" sz="2600" dirty="0" err="1"/>
              <a:t>health</a:t>
            </a:r>
            <a:r>
              <a:rPr lang="fr-FR" sz="2600" dirty="0"/>
              <a:t> care providers </a:t>
            </a:r>
            <a:r>
              <a:rPr lang="fr-FR" sz="2600" dirty="0" err="1"/>
              <a:t>regarding</a:t>
            </a:r>
            <a:r>
              <a:rPr lang="fr-FR" sz="2600" dirty="0"/>
              <a:t> </a:t>
            </a:r>
            <a:r>
              <a:rPr lang="fr-FR" sz="2600" dirty="0" err="1"/>
              <a:t>female</a:t>
            </a:r>
            <a:r>
              <a:rPr lang="fr-FR" sz="2600" dirty="0"/>
              <a:t> </a:t>
            </a:r>
            <a:r>
              <a:rPr lang="fr-FR" sz="2600" dirty="0" err="1"/>
              <a:t>genital</a:t>
            </a:r>
            <a:r>
              <a:rPr lang="fr-FR" sz="2600" dirty="0"/>
              <a:t> mutilation and </a:t>
            </a:r>
            <a:r>
              <a:rPr lang="fr-FR" sz="2600" dirty="0" err="1"/>
              <a:t>its</a:t>
            </a:r>
            <a:r>
              <a:rPr lang="fr-FR" sz="2600" dirty="0"/>
              <a:t> </a:t>
            </a:r>
            <a:r>
              <a:rPr lang="fr-FR" sz="2600" dirty="0" err="1"/>
              <a:t>medicalization</a:t>
            </a:r>
            <a:r>
              <a:rPr lang="fr-FR" sz="2600" dirty="0"/>
              <a:t> in </a:t>
            </a:r>
            <a:r>
              <a:rPr lang="fr-FR" sz="2600" dirty="0" err="1"/>
              <a:t>Guinea</a:t>
            </a:r>
            <a:r>
              <a:rPr lang="fr-FR" sz="2600" dirty="0"/>
              <a:t>. </a:t>
            </a:r>
            <a:r>
              <a:rPr lang="fr-FR" sz="2600" dirty="0" err="1"/>
              <a:t>PLoS</a:t>
            </a:r>
            <a:r>
              <a:rPr lang="fr-FR" sz="2600" dirty="0"/>
              <a:t> One. 2021; 13;16(5):e0249998. 2</a:t>
            </a:r>
          </a:p>
          <a:p>
            <a:pPr marL="268288" indent="-268288">
              <a:lnSpc>
                <a:spcPct val="100000"/>
              </a:lnSpc>
              <a:buAutoNum type="arabicPeriod"/>
            </a:pPr>
            <a:r>
              <a:rPr lang="fr-FR" sz="2600" dirty="0"/>
              <a:t>Balde MD, Soumah AM, Diallo A, </a:t>
            </a:r>
            <a:r>
              <a:rPr lang="fr-FR" sz="2600" dirty="0" err="1"/>
              <a:t>Sall</a:t>
            </a:r>
            <a:r>
              <a:rPr lang="fr-FR" sz="2600" dirty="0"/>
              <a:t> AO, </a:t>
            </a:r>
            <a:r>
              <a:rPr lang="fr-FR" sz="2600" dirty="0" err="1"/>
              <a:t>Mochache</a:t>
            </a:r>
            <a:r>
              <a:rPr lang="fr-FR" sz="2600" dirty="0"/>
              <a:t> V, Ahmed W, Touré AO, Diallo R, Camara S, O’Neill S, </a:t>
            </a:r>
            <a:r>
              <a:rPr lang="fr-FR" sz="2600" dirty="0" err="1"/>
              <a:t>Pallitto</a:t>
            </a:r>
            <a:r>
              <a:rPr lang="fr-FR" sz="2600" dirty="0"/>
              <a:t> C. </a:t>
            </a:r>
            <a:r>
              <a:rPr lang="fr-FR" sz="2600" dirty="0" err="1"/>
              <a:t>Involving</a:t>
            </a:r>
            <a:r>
              <a:rPr lang="fr-FR" sz="2600" dirty="0"/>
              <a:t> the </a:t>
            </a:r>
            <a:r>
              <a:rPr lang="fr-FR" sz="2600" dirty="0" err="1"/>
              <a:t>health</a:t>
            </a:r>
            <a:r>
              <a:rPr lang="fr-FR" sz="2600" dirty="0"/>
              <a:t> </a:t>
            </a:r>
            <a:r>
              <a:rPr lang="fr-FR" sz="2600" dirty="0" err="1"/>
              <a:t>sector</a:t>
            </a:r>
            <a:r>
              <a:rPr lang="fr-FR" sz="2600" dirty="0"/>
              <a:t> in the </a:t>
            </a:r>
            <a:r>
              <a:rPr lang="fr-FR" sz="2600" dirty="0" err="1"/>
              <a:t>prevention</a:t>
            </a:r>
            <a:r>
              <a:rPr lang="fr-FR" sz="2600" dirty="0"/>
              <a:t> and care of </a:t>
            </a:r>
            <a:r>
              <a:rPr lang="fr-FR" sz="2600" dirty="0" err="1"/>
              <a:t>female</a:t>
            </a:r>
            <a:r>
              <a:rPr lang="fr-FR" sz="2600" dirty="0"/>
              <a:t> </a:t>
            </a:r>
            <a:r>
              <a:rPr lang="fr-FR" sz="2600" dirty="0" err="1"/>
              <a:t>genital</a:t>
            </a:r>
            <a:r>
              <a:rPr lang="fr-FR" sz="2600" dirty="0"/>
              <a:t> mutilation: </a:t>
            </a:r>
            <a:r>
              <a:rPr lang="fr-FR" sz="2600" dirty="0" err="1"/>
              <a:t>Results</a:t>
            </a:r>
            <a:r>
              <a:rPr lang="fr-FR" sz="2600" dirty="0"/>
              <a:t> </a:t>
            </a:r>
            <a:r>
              <a:rPr lang="fr-FR" sz="2600" dirty="0" err="1"/>
              <a:t>from</a:t>
            </a:r>
            <a:r>
              <a:rPr lang="fr-FR" sz="2600" dirty="0"/>
              <a:t> formative </a:t>
            </a:r>
            <a:r>
              <a:rPr lang="fr-FR" sz="2600" dirty="0" err="1"/>
              <a:t>research</a:t>
            </a:r>
            <a:r>
              <a:rPr lang="fr-FR" sz="2600" dirty="0"/>
              <a:t> in </a:t>
            </a:r>
            <a:r>
              <a:rPr lang="fr-FR" sz="2600" dirty="0" err="1"/>
              <a:t>Guinea</a:t>
            </a:r>
            <a:r>
              <a:rPr lang="fr-FR" sz="2600" dirty="0"/>
              <a:t>. BMC Reproductive </a:t>
            </a:r>
            <a:r>
              <a:rPr lang="fr-FR" sz="2600" dirty="0" err="1"/>
              <a:t>Health</a:t>
            </a:r>
            <a:r>
              <a:rPr lang="fr-FR" sz="2600" dirty="0"/>
              <a:t> 2022;19(156).</a:t>
            </a:r>
          </a:p>
          <a:p>
            <a:pPr marL="268288" indent="-268288">
              <a:lnSpc>
                <a:spcPct val="100000"/>
              </a:lnSpc>
              <a:buAutoNum type="arabicPeriod"/>
            </a:pPr>
            <a:r>
              <a:rPr lang="fr-FR" sz="2600" dirty="0"/>
              <a:t>Ahmed W, </a:t>
            </a:r>
            <a:r>
              <a:rPr lang="fr-FR" sz="2600" dirty="0" err="1"/>
              <a:t>Mochache</a:t>
            </a:r>
            <a:r>
              <a:rPr lang="fr-FR" sz="2600" dirty="0"/>
              <a:t> V, Stein K, </a:t>
            </a:r>
            <a:r>
              <a:rPr lang="fr-FR" sz="2600" dirty="0" err="1"/>
              <a:t>Ndavi</a:t>
            </a:r>
            <a:r>
              <a:rPr lang="fr-FR" sz="2600" dirty="0"/>
              <a:t> P, </a:t>
            </a:r>
            <a:r>
              <a:rPr lang="fr-FR" sz="2600" dirty="0" err="1"/>
              <a:t>Esho</a:t>
            </a:r>
            <a:r>
              <a:rPr lang="fr-FR" sz="2600" dirty="0"/>
              <a:t> T, Balde MD, Soumah AM, </a:t>
            </a:r>
            <a:r>
              <a:rPr lang="fr-FR" sz="2600" dirty="0" err="1"/>
              <a:t>Diriye</a:t>
            </a:r>
            <a:r>
              <a:rPr lang="fr-FR" sz="2600" dirty="0"/>
              <a:t> A, Ahmed MA, </a:t>
            </a:r>
            <a:r>
              <a:rPr lang="fr-FR" sz="2600" dirty="0" err="1"/>
              <a:t>Petzold</a:t>
            </a:r>
            <a:r>
              <a:rPr lang="fr-FR" sz="2600" dirty="0"/>
              <a:t> M, </a:t>
            </a:r>
            <a:r>
              <a:rPr lang="fr-FR" sz="2600" dirty="0" err="1"/>
              <a:t>Pallitto</a:t>
            </a:r>
            <a:r>
              <a:rPr lang="fr-FR" sz="2600" dirty="0"/>
              <a:t> C. A </a:t>
            </a:r>
            <a:r>
              <a:rPr lang="fr-FR" sz="2600" dirty="0" err="1"/>
              <a:t>hybrid</a:t>
            </a:r>
            <a:r>
              <a:rPr lang="fr-FR" sz="2600" dirty="0"/>
              <a:t>, </a:t>
            </a:r>
            <a:r>
              <a:rPr lang="fr-FR" sz="2600" dirty="0" err="1"/>
              <a:t>effectiveness-implementation</a:t>
            </a:r>
            <a:r>
              <a:rPr lang="fr-FR" sz="2600" dirty="0"/>
              <a:t> </a:t>
            </a:r>
            <a:r>
              <a:rPr lang="fr-FR" sz="2600" dirty="0" err="1"/>
              <a:t>research</a:t>
            </a:r>
            <a:r>
              <a:rPr lang="fr-FR" sz="2600" dirty="0"/>
              <a:t> </a:t>
            </a:r>
            <a:r>
              <a:rPr lang="fr-FR" sz="2600" dirty="0" err="1"/>
              <a:t>study</a:t>
            </a:r>
            <a:r>
              <a:rPr lang="fr-FR" sz="2600" dirty="0"/>
              <a:t> </a:t>
            </a:r>
            <a:r>
              <a:rPr lang="fr-FR" sz="2600" dirty="0" err="1"/>
              <a:t>protocol</a:t>
            </a:r>
            <a:r>
              <a:rPr lang="fr-FR" sz="2600" dirty="0"/>
              <a:t> </a:t>
            </a:r>
            <a:r>
              <a:rPr lang="fr-FR" sz="2600" dirty="0" err="1"/>
              <a:t>targeting</a:t>
            </a:r>
            <a:r>
              <a:rPr lang="fr-FR" sz="2600" dirty="0"/>
              <a:t> </a:t>
            </a:r>
            <a:r>
              <a:rPr lang="fr-FR" sz="2600" dirty="0" err="1"/>
              <a:t>antenatal</a:t>
            </a:r>
            <a:r>
              <a:rPr lang="fr-FR" sz="2600" dirty="0"/>
              <a:t> care providers to </a:t>
            </a:r>
            <a:r>
              <a:rPr lang="fr-FR" sz="2600" dirty="0" err="1"/>
              <a:t>provide</a:t>
            </a:r>
            <a:r>
              <a:rPr lang="fr-FR" sz="2600" dirty="0"/>
              <a:t> </a:t>
            </a:r>
            <a:r>
              <a:rPr lang="fr-FR" sz="2600" dirty="0" err="1"/>
              <a:t>female</a:t>
            </a:r>
            <a:r>
              <a:rPr lang="fr-FR" sz="2600" dirty="0"/>
              <a:t> </a:t>
            </a:r>
            <a:r>
              <a:rPr lang="fr-FR" sz="2600" dirty="0" err="1"/>
              <a:t>genital</a:t>
            </a:r>
            <a:r>
              <a:rPr lang="fr-FR" sz="2600" dirty="0"/>
              <a:t> mutilation </a:t>
            </a:r>
            <a:r>
              <a:rPr lang="fr-FR" sz="2600" dirty="0" err="1"/>
              <a:t>prevention</a:t>
            </a:r>
            <a:r>
              <a:rPr lang="fr-FR" sz="2600" dirty="0"/>
              <a:t> and care services in </a:t>
            </a:r>
            <a:r>
              <a:rPr lang="fr-FR" sz="2600" dirty="0" err="1"/>
              <a:t>Guinea</a:t>
            </a:r>
            <a:r>
              <a:rPr lang="fr-FR" sz="2600" dirty="0"/>
              <a:t>, Kenya, and </a:t>
            </a:r>
            <a:r>
              <a:rPr lang="fr-FR" sz="2600" dirty="0" err="1"/>
              <a:t>Somalia</a:t>
            </a:r>
            <a:r>
              <a:rPr lang="fr-FR" sz="2600" dirty="0"/>
              <a:t>. BMC </a:t>
            </a:r>
            <a:r>
              <a:rPr lang="fr-FR" sz="2600" dirty="0" err="1"/>
              <a:t>Health</a:t>
            </a:r>
            <a:r>
              <a:rPr lang="fr-FR" sz="2600" dirty="0"/>
              <a:t> </a:t>
            </a:r>
            <a:r>
              <a:rPr lang="fr-FR" sz="2600" dirty="0" err="1"/>
              <a:t>Serv</a:t>
            </a:r>
            <a:r>
              <a:rPr lang="fr-FR" sz="2600" dirty="0"/>
              <a:t> </a:t>
            </a:r>
            <a:r>
              <a:rPr lang="fr-FR" sz="2600" dirty="0" err="1"/>
              <a:t>Res</a:t>
            </a:r>
            <a:r>
              <a:rPr lang="fr-FR" sz="2600" dirty="0"/>
              <a:t>. 2021 </a:t>
            </a:r>
            <a:r>
              <a:rPr lang="fr-FR" sz="2600" dirty="0" err="1"/>
              <a:t>Feb</a:t>
            </a:r>
            <a:r>
              <a:rPr lang="fr-FR" sz="2600" dirty="0"/>
              <a:t> 1;21(1):109. </a:t>
            </a:r>
          </a:p>
        </p:txBody>
      </p:sp>
      <p:sp>
        <p:nvSpPr>
          <p:cNvPr id="5" name="Espace réservé du numéro de diapositive 4">
            <a:extLst>
              <a:ext uri="{FF2B5EF4-FFF2-40B4-BE49-F238E27FC236}">
                <a16:creationId xmlns:a16="http://schemas.microsoft.com/office/drawing/2014/main" id="{BF448BAA-6789-4C54-9F02-6F1BE273B3F5}"/>
              </a:ext>
            </a:extLst>
          </p:cNvPr>
          <p:cNvSpPr>
            <a:spLocks noGrp="1"/>
          </p:cNvSpPr>
          <p:nvPr>
            <p:ph type="sldNum" sz="quarter" idx="12"/>
          </p:nvPr>
        </p:nvSpPr>
        <p:spPr/>
        <p:txBody>
          <a:bodyPr/>
          <a:lstStyle/>
          <a:p>
            <a:fld id="{7B4B726A-AE86-46CA-88E6-E3C1AA4C5B8C}" type="slidenum">
              <a:rPr lang="fr-FR" smtClean="0"/>
              <a:t>10</a:t>
            </a:fld>
            <a:endParaRPr lang="fr-FR"/>
          </a:p>
        </p:txBody>
      </p:sp>
    </p:spTree>
    <p:extLst>
      <p:ext uri="{BB962C8B-B14F-4D97-AF65-F5344CB8AC3E}">
        <p14:creationId xmlns:p14="http://schemas.microsoft.com/office/powerpoint/2010/main" val="10602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F6D97D7-95D8-4775-901C-FFEBF16B1FBB}"/>
              </a:ext>
            </a:extLst>
          </p:cNvPr>
          <p:cNvSpPr>
            <a:spLocks noGrp="1"/>
          </p:cNvSpPr>
          <p:nvPr>
            <p:ph type="subTitle" idx="1"/>
          </p:nvPr>
        </p:nvSpPr>
        <p:spPr>
          <a:xfrm>
            <a:off x="626164" y="407504"/>
            <a:ext cx="11191461" cy="6023114"/>
          </a:xfrm>
        </p:spPr>
        <p:txBody>
          <a:bodyPr>
            <a:noAutofit/>
          </a:bodyPr>
          <a:lstStyle/>
          <a:p>
            <a:pPr algn="l">
              <a:lnSpc>
                <a:spcPct val="150000"/>
              </a:lnSpc>
            </a:pPr>
            <a:r>
              <a:rPr lang="fr-FR" dirty="0"/>
              <a:t>4. Balde MD and </a:t>
            </a:r>
            <a:r>
              <a:rPr lang="fr-FR" dirty="0" err="1"/>
              <a:t>Ndavi</a:t>
            </a:r>
            <a:r>
              <a:rPr lang="fr-FR" dirty="0"/>
              <a:t> PM, </a:t>
            </a:r>
            <a:r>
              <a:rPr lang="fr-FR" dirty="0" err="1"/>
              <a:t>Mochache</a:t>
            </a:r>
            <a:r>
              <a:rPr lang="fr-FR" dirty="0"/>
              <a:t> V,  Soumah A-M, </a:t>
            </a:r>
            <a:r>
              <a:rPr lang="fr-FR" dirty="0" err="1"/>
              <a:t>Esho</a:t>
            </a:r>
            <a:r>
              <a:rPr lang="fr-FR" dirty="0"/>
              <a:t> T, </a:t>
            </a:r>
            <a:r>
              <a:rPr lang="fr-FR" dirty="0" err="1"/>
              <a:t>King’oo</a:t>
            </a:r>
            <a:r>
              <a:rPr lang="fr-FR" dirty="0"/>
              <a:t> JM, </a:t>
            </a:r>
            <a:r>
              <a:rPr lang="fr-FR" dirty="0" err="1"/>
              <a:t>Kemboi</a:t>
            </a:r>
            <a:r>
              <a:rPr lang="fr-FR" dirty="0"/>
              <a:t> J, </a:t>
            </a:r>
            <a:r>
              <a:rPr lang="fr-FR" dirty="0" err="1"/>
              <a:t>Sall</a:t>
            </a:r>
            <a:r>
              <a:rPr lang="fr-FR" dirty="0"/>
              <a:t> AO, Diallo A, Ahmed W, Stein K, </a:t>
            </a:r>
            <a:r>
              <a:rPr lang="fr-FR" dirty="0" err="1"/>
              <a:t>Nosirov</a:t>
            </a:r>
            <a:r>
              <a:rPr lang="fr-FR" dirty="0"/>
              <a:t> K, </a:t>
            </a:r>
            <a:r>
              <a:rPr lang="fr-FR" dirty="0" err="1"/>
              <a:t>Thwin</a:t>
            </a:r>
            <a:r>
              <a:rPr lang="fr-FR" dirty="0"/>
              <a:t> SS, </a:t>
            </a:r>
            <a:r>
              <a:rPr lang="fr-FR" dirty="0" err="1"/>
              <a:t>Petzold</a:t>
            </a:r>
            <a:r>
              <a:rPr lang="fr-FR" dirty="0"/>
              <a:t> M, Ahmed MA, </a:t>
            </a:r>
            <a:r>
              <a:rPr lang="fr-FR" dirty="0" err="1"/>
              <a:t>Diriye</a:t>
            </a:r>
            <a:r>
              <a:rPr lang="fr-FR" dirty="0"/>
              <a:t> A, </a:t>
            </a:r>
            <a:r>
              <a:rPr lang="fr-FR" dirty="0" err="1"/>
              <a:t>Pallitto</a:t>
            </a:r>
            <a:r>
              <a:rPr lang="fr-FR" dirty="0"/>
              <a:t> C. A cluster </a:t>
            </a:r>
            <a:r>
              <a:rPr lang="fr-FR" dirty="0" err="1"/>
              <a:t>randomized</a:t>
            </a:r>
            <a:r>
              <a:rPr lang="fr-FR" dirty="0"/>
              <a:t> trial of a </a:t>
            </a:r>
            <a:r>
              <a:rPr lang="fr-FR" dirty="0" err="1"/>
              <a:t>health</a:t>
            </a:r>
            <a:r>
              <a:rPr lang="fr-FR" dirty="0"/>
              <a:t> system </a:t>
            </a:r>
            <a:r>
              <a:rPr lang="fr-FR" dirty="0" err="1"/>
              <a:t>strengthening</a:t>
            </a:r>
            <a:r>
              <a:rPr lang="fr-FR" dirty="0"/>
              <a:t> </a:t>
            </a:r>
            <a:r>
              <a:rPr lang="fr-FR" dirty="0" err="1"/>
              <a:t>approach</a:t>
            </a:r>
            <a:r>
              <a:rPr lang="fr-FR" dirty="0"/>
              <a:t> </a:t>
            </a:r>
            <a:r>
              <a:rPr lang="fr-FR" dirty="0" err="1"/>
              <a:t>applying</a:t>
            </a:r>
            <a:r>
              <a:rPr lang="fr-FR" dirty="0"/>
              <a:t> </a:t>
            </a:r>
            <a:r>
              <a:rPr lang="fr-FR" dirty="0" err="1"/>
              <a:t>person-centered</a:t>
            </a:r>
            <a:r>
              <a:rPr lang="fr-FR" dirty="0"/>
              <a:t> communication for the </a:t>
            </a:r>
            <a:r>
              <a:rPr lang="fr-FR" dirty="0" err="1"/>
              <a:t>prevention</a:t>
            </a:r>
            <a:r>
              <a:rPr lang="fr-FR" dirty="0"/>
              <a:t> of </a:t>
            </a:r>
            <a:r>
              <a:rPr lang="fr-FR" dirty="0" err="1"/>
              <a:t>female</a:t>
            </a:r>
            <a:r>
              <a:rPr lang="fr-FR" dirty="0"/>
              <a:t> </a:t>
            </a:r>
            <a:r>
              <a:rPr lang="fr-FR" dirty="0" err="1"/>
              <a:t>genital</a:t>
            </a:r>
            <a:r>
              <a:rPr lang="fr-FR" dirty="0"/>
              <a:t> mutilation in </a:t>
            </a:r>
            <a:r>
              <a:rPr lang="fr-FR" dirty="0" err="1"/>
              <a:t>Guinea</a:t>
            </a:r>
            <a:r>
              <a:rPr lang="fr-FR" dirty="0"/>
              <a:t>, Kenya, and </a:t>
            </a:r>
            <a:r>
              <a:rPr lang="fr-FR" dirty="0" err="1"/>
              <a:t>Somalia</a:t>
            </a:r>
            <a:r>
              <a:rPr lang="fr-FR" dirty="0"/>
              <a:t> (</a:t>
            </a:r>
            <a:r>
              <a:rPr lang="fr-FR" dirty="0" err="1"/>
              <a:t>manuscript</a:t>
            </a:r>
            <a:r>
              <a:rPr lang="fr-FR" dirty="0"/>
              <a:t> </a:t>
            </a:r>
            <a:r>
              <a:rPr lang="fr-FR" dirty="0" err="1"/>
              <a:t>under</a:t>
            </a:r>
            <a:r>
              <a:rPr lang="fr-FR" dirty="0"/>
              <a:t> </a:t>
            </a:r>
            <a:r>
              <a:rPr lang="fr-FR" dirty="0" err="1"/>
              <a:t>review</a:t>
            </a:r>
            <a:r>
              <a:rPr lang="fr-FR" dirty="0"/>
              <a:t> ).</a:t>
            </a:r>
          </a:p>
          <a:p>
            <a:pPr algn="l">
              <a:lnSpc>
                <a:spcPct val="150000"/>
              </a:lnSpc>
            </a:pPr>
            <a:r>
              <a:rPr lang="fr-FR" dirty="0"/>
              <a:t>5. Soumah A-M, </a:t>
            </a:r>
            <a:r>
              <a:rPr lang="fr-FR" dirty="0" err="1"/>
              <a:t>Esho</a:t>
            </a:r>
            <a:r>
              <a:rPr lang="fr-FR" dirty="0"/>
              <a:t> T, Milford C, </a:t>
            </a:r>
            <a:r>
              <a:rPr lang="fr-FR" dirty="0" err="1"/>
              <a:t>Mochache</a:t>
            </a:r>
            <a:r>
              <a:rPr lang="fr-FR" dirty="0"/>
              <a:t> V, Balde M, </a:t>
            </a:r>
            <a:r>
              <a:rPr lang="fr-FR" dirty="0" err="1"/>
              <a:t>Ndavi</a:t>
            </a:r>
            <a:r>
              <a:rPr lang="fr-FR" dirty="0"/>
              <a:t> PM, </a:t>
            </a:r>
            <a:r>
              <a:rPr lang="fr-FR" dirty="0" err="1"/>
              <a:t>King’oo</a:t>
            </a:r>
            <a:r>
              <a:rPr lang="fr-FR" dirty="0"/>
              <a:t> JM, </a:t>
            </a:r>
            <a:r>
              <a:rPr lang="fr-FR" dirty="0" err="1"/>
              <a:t>Kemboi</a:t>
            </a:r>
            <a:r>
              <a:rPr lang="fr-FR" dirty="0"/>
              <a:t> J, </a:t>
            </a:r>
            <a:r>
              <a:rPr lang="fr-FR" dirty="0" err="1"/>
              <a:t>Sall</a:t>
            </a:r>
            <a:r>
              <a:rPr lang="fr-FR" dirty="0"/>
              <a:t> AO, Diallo A, Ahmed W, Stein K, </a:t>
            </a:r>
            <a:r>
              <a:rPr lang="fr-FR" dirty="0" err="1"/>
              <a:t>Nosirov</a:t>
            </a:r>
            <a:r>
              <a:rPr lang="fr-FR" dirty="0"/>
              <a:t> K, </a:t>
            </a:r>
            <a:r>
              <a:rPr lang="fr-FR" dirty="0" err="1"/>
              <a:t>Thwin</a:t>
            </a:r>
            <a:r>
              <a:rPr lang="fr-FR" dirty="0"/>
              <a:t> SS,  </a:t>
            </a:r>
            <a:r>
              <a:rPr lang="fr-FR" dirty="0" err="1"/>
              <a:t>Petzold</a:t>
            </a:r>
            <a:r>
              <a:rPr lang="fr-FR" dirty="0"/>
              <a:t> M, Ahmed MA, </a:t>
            </a:r>
            <a:r>
              <a:rPr lang="fr-FR" dirty="0" err="1"/>
              <a:t>Diriye</a:t>
            </a:r>
            <a:r>
              <a:rPr lang="fr-FR" dirty="0"/>
              <a:t> A, </a:t>
            </a:r>
            <a:r>
              <a:rPr lang="fr-FR" dirty="0" err="1"/>
              <a:t>Pallitto</a:t>
            </a:r>
            <a:r>
              <a:rPr lang="fr-FR" dirty="0"/>
              <a:t> C. </a:t>
            </a:r>
            <a:r>
              <a:rPr lang="fr-FR" dirty="0" err="1"/>
              <a:t>Implementing</a:t>
            </a:r>
            <a:r>
              <a:rPr lang="fr-FR" dirty="0"/>
              <a:t> a </a:t>
            </a:r>
            <a:r>
              <a:rPr lang="fr-FR" dirty="0" err="1"/>
              <a:t>health</a:t>
            </a:r>
            <a:r>
              <a:rPr lang="fr-FR" dirty="0"/>
              <a:t> system </a:t>
            </a:r>
            <a:r>
              <a:rPr lang="fr-FR" dirty="0" err="1"/>
              <a:t>strengthening</a:t>
            </a:r>
            <a:r>
              <a:rPr lang="fr-FR" dirty="0"/>
              <a:t> </a:t>
            </a:r>
            <a:r>
              <a:rPr lang="fr-FR" dirty="0" err="1"/>
              <a:t>approach</a:t>
            </a:r>
            <a:r>
              <a:rPr lang="fr-FR" dirty="0"/>
              <a:t> </a:t>
            </a:r>
            <a:r>
              <a:rPr lang="fr-FR" dirty="0" err="1"/>
              <a:t>applying</a:t>
            </a:r>
            <a:r>
              <a:rPr lang="fr-FR" dirty="0"/>
              <a:t> </a:t>
            </a:r>
            <a:r>
              <a:rPr lang="fr-FR" dirty="0" err="1"/>
              <a:t>person-centered</a:t>
            </a:r>
            <a:r>
              <a:rPr lang="fr-FR" dirty="0"/>
              <a:t> communication for the </a:t>
            </a:r>
            <a:r>
              <a:rPr lang="fr-FR" dirty="0" err="1"/>
              <a:t>prevention</a:t>
            </a:r>
            <a:r>
              <a:rPr lang="fr-FR" dirty="0"/>
              <a:t> of </a:t>
            </a:r>
            <a:r>
              <a:rPr lang="fr-FR" dirty="0" err="1"/>
              <a:t>female</a:t>
            </a:r>
            <a:r>
              <a:rPr lang="fr-FR" dirty="0"/>
              <a:t> </a:t>
            </a:r>
            <a:r>
              <a:rPr lang="fr-FR" dirty="0" err="1"/>
              <a:t>genital</a:t>
            </a:r>
            <a:r>
              <a:rPr lang="fr-FR" dirty="0"/>
              <a:t> mutilation in </a:t>
            </a:r>
            <a:r>
              <a:rPr lang="fr-FR" dirty="0" err="1"/>
              <a:t>Guinea</a:t>
            </a:r>
            <a:r>
              <a:rPr lang="fr-FR" dirty="0"/>
              <a:t>, Kenya, and </a:t>
            </a:r>
            <a:r>
              <a:rPr lang="fr-FR" dirty="0" err="1"/>
              <a:t>Somalia</a:t>
            </a:r>
            <a:r>
              <a:rPr lang="fr-FR" dirty="0"/>
              <a:t>: </a:t>
            </a:r>
            <a:r>
              <a:rPr lang="fr-FR" dirty="0" err="1"/>
              <a:t>Findings</a:t>
            </a:r>
            <a:r>
              <a:rPr lang="fr-FR" dirty="0"/>
              <a:t> </a:t>
            </a:r>
            <a:r>
              <a:rPr lang="fr-FR" dirty="0" err="1"/>
              <a:t>from</a:t>
            </a:r>
            <a:r>
              <a:rPr lang="fr-FR" dirty="0"/>
              <a:t> a process </a:t>
            </a:r>
            <a:r>
              <a:rPr lang="fr-FR" dirty="0" err="1"/>
              <a:t>evaluation</a:t>
            </a:r>
            <a:r>
              <a:rPr lang="fr-FR" dirty="0"/>
              <a:t> of a cluster </a:t>
            </a:r>
            <a:r>
              <a:rPr lang="fr-FR" dirty="0" err="1"/>
              <a:t>randomized</a:t>
            </a:r>
            <a:r>
              <a:rPr lang="fr-FR" dirty="0"/>
              <a:t> trial (</a:t>
            </a:r>
            <a:r>
              <a:rPr lang="fr-FR" dirty="0" err="1"/>
              <a:t>manuscript</a:t>
            </a:r>
            <a:r>
              <a:rPr lang="fr-FR" dirty="0"/>
              <a:t> </a:t>
            </a:r>
            <a:r>
              <a:rPr lang="fr-FR" dirty="0" err="1"/>
              <a:t>under</a:t>
            </a:r>
            <a:r>
              <a:rPr lang="fr-FR" dirty="0"/>
              <a:t> </a:t>
            </a:r>
            <a:r>
              <a:rPr lang="fr-FR" dirty="0" err="1"/>
              <a:t>preparation</a:t>
            </a:r>
            <a:r>
              <a:rPr lang="fr-FR" dirty="0"/>
              <a:t>, 25 May 2023).</a:t>
            </a:r>
          </a:p>
          <a:p>
            <a:pPr algn="l">
              <a:lnSpc>
                <a:spcPct val="150000"/>
              </a:lnSpc>
            </a:pPr>
            <a:endParaRPr lang="fr-FR" dirty="0"/>
          </a:p>
        </p:txBody>
      </p:sp>
      <p:sp>
        <p:nvSpPr>
          <p:cNvPr id="4" name="Espace réservé du numéro de diapositive 3">
            <a:extLst>
              <a:ext uri="{FF2B5EF4-FFF2-40B4-BE49-F238E27FC236}">
                <a16:creationId xmlns:a16="http://schemas.microsoft.com/office/drawing/2014/main" id="{B93EDE6B-F21D-4B1D-A059-EE9107DADEAA}"/>
              </a:ext>
            </a:extLst>
          </p:cNvPr>
          <p:cNvSpPr>
            <a:spLocks noGrp="1"/>
          </p:cNvSpPr>
          <p:nvPr>
            <p:ph type="sldNum" sz="quarter" idx="12"/>
          </p:nvPr>
        </p:nvSpPr>
        <p:spPr/>
        <p:txBody>
          <a:bodyPr/>
          <a:lstStyle/>
          <a:p>
            <a:fld id="{7B4B726A-AE86-46CA-88E6-E3C1AA4C5B8C}" type="slidenum">
              <a:rPr lang="fr-FR" smtClean="0"/>
              <a:t>11</a:t>
            </a:fld>
            <a:endParaRPr lang="fr-FR"/>
          </a:p>
        </p:txBody>
      </p:sp>
    </p:spTree>
    <p:extLst>
      <p:ext uri="{BB962C8B-B14F-4D97-AF65-F5344CB8AC3E}">
        <p14:creationId xmlns:p14="http://schemas.microsoft.com/office/powerpoint/2010/main" val="306439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C6E22-EF75-4C6A-9A9E-6794099B7F83}"/>
              </a:ext>
            </a:extLst>
          </p:cNvPr>
          <p:cNvSpPr>
            <a:spLocks noGrp="1"/>
          </p:cNvSpPr>
          <p:nvPr>
            <p:ph type="ctrTitle"/>
          </p:nvPr>
        </p:nvSpPr>
        <p:spPr>
          <a:xfrm>
            <a:off x="1524000" y="337931"/>
            <a:ext cx="9144000" cy="546652"/>
          </a:xfrm>
        </p:spPr>
        <p:txBody>
          <a:bodyPr>
            <a:normAutofit/>
          </a:bodyPr>
          <a:lstStyle/>
          <a:p>
            <a:r>
              <a:rPr lang="fr-FR" sz="3200" b="1" dirty="0">
                <a:solidFill>
                  <a:srgbClr val="0000CC"/>
                </a:solidFill>
                <a:latin typeface="+mn-lt"/>
              </a:rPr>
              <a:t>BACKGROUND</a:t>
            </a:r>
          </a:p>
        </p:txBody>
      </p:sp>
      <p:sp>
        <p:nvSpPr>
          <p:cNvPr id="3" name="Sous-titre 2">
            <a:extLst>
              <a:ext uri="{FF2B5EF4-FFF2-40B4-BE49-F238E27FC236}">
                <a16:creationId xmlns:a16="http://schemas.microsoft.com/office/drawing/2014/main" id="{9824E0D6-1EAC-46A5-83A2-0224CFDA7896}"/>
              </a:ext>
            </a:extLst>
          </p:cNvPr>
          <p:cNvSpPr>
            <a:spLocks noGrp="1"/>
          </p:cNvSpPr>
          <p:nvPr>
            <p:ph type="subTitle" idx="1"/>
          </p:nvPr>
        </p:nvSpPr>
        <p:spPr>
          <a:xfrm>
            <a:off x="477079" y="1152939"/>
            <a:ext cx="10843592" cy="5158409"/>
          </a:xfrm>
        </p:spPr>
        <p:txBody>
          <a:bodyPr>
            <a:normAutofit/>
          </a:bodyPr>
          <a:lstStyle/>
          <a:p>
            <a:pPr algn="l"/>
            <a:r>
              <a:rPr lang="en-US" dirty="0"/>
              <a:t>	</a:t>
            </a:r>
          </a:p>
          <a:p>
            <a:pPr algn="l">
              <a:lnSpc>
                <a:spcPct val="150000"/>
              </a:lnSpc>
            </a:pPr>
            <a:r>
              <a:rPr lang="en-US" sz="2800" dirty="0"/>
              <a:t>Prevalence of FGM is </a:t>
            </a:r>
            <a:r>
              <a:rPr lang="en-US" sz="2800" b="1" dirty="0"/>
              <a:t>95%</a:t>
            </a:r>
            <a:r>
              <a:rPr lang="en-US" sz="2800" dirty="0"/>
              <a:t> among girls and women aged 15 to 49 (DHS GUINEA 2018), with a </a:t>
            </a:r>
            <a:r>
              <a:rPr lang="en-US" sz="2800" b="1" dirty="0"/>
              <a:t>light decrease </a:t>
            </a:r>
            <a:r>
              <a:rPr lang="en-US" sz="2800" dirty="0"/>
              <a:t>since the 2012 DHS(97% in the same age) For </a:t>
            </a:r>
            <a:r>
              <a:rPr lang="en-US" sz="2800" b="1" dirty="0"/>
              <a:t>Girls aged 0-14</a:t>
            </a:r>
            <a:r>
              <a:rPr lang="en-US" sz="2800" dirty="0"/>
              <a:t>: DHS_MICS-2012 (45.5%) and  DHS-2018 (</a:t>
            </a:r>
            <a:r>
              <a:rPr lang="en-US" sz="2800" b="1" dirty="0"/>
              <a:t>39%</a:t>
            </a:r>
            <a:r>
              <a:rPr lang="en-US" sz="2800" dirty="0"/>
              <a:t>).</a:t>
            </a:r>
          </a:p>
          <a:p>
            <a:pPr algn="l">
              <a:lnSpc>
                <a:spcPct val="150000"/>
              </a:lnSpc>
            </a:pPr>
            <a:r>
              <a:rPr lang="en-US" sz="2800" b="1" dirty="0">
                <a:solidFill>
                  <a:srgbClr val="0000CC"/>
                </a:solidFill>
              </a:rPr>
              <a:t>DHS 2018 reveals an increase in the medicalization of FGM:35% </a:t>
            </a:r>
            <a:r>
              <a:rPr lang="en-US" sz="2800" dirty="0">
                <a:solidFill>
                  <a:srgbClr val="0000CC"/>
                </a:solidFill>
              </a:rPr>
              <a:t>among girls under 15, </a:t>
            </a:r>
            <a:r>
              <a:rPr lang="en-US" sz="2800" b="1" dirty="0">
                <a:solidFill>
                  <a:srgbClr val="0000CC"/>
                </a:solidFill>
              </a:rPr>
              <a:t>compared with 31% in 2012</a:t>
            </a:r>
            <a:r>
              <a:rPr lang="en-US" sz="2800" dirty="0">
                <a:solidFill>
                  <a:srgbClr val="0000CC"/>
                </a:solidFill>
              </a:rPr>
              <a:t> </a:t>
            </a:r>
            <a:r>
              <a:rPr lang="en-US" sz="2800" b="1" dirty="0">
                <a:solidFill>
                  <a:srgbClr val="0000CC"/>
                </a:solidFill>
              </a:rPr>
              <a:t>mainly by nurses and midwives (30.1%) and matrons (3.3%) </a:t>
            </a:r>
            <a:r>
              <a:rPr lang="en-US" sz="2800" dirty="0"/>
              <a:t>in violation of the legal framework.</a:t>
            </a:r>
            <a:endParaRPr lang="fr-FR" sz="2800" dirty="0"/>
          </a:p>
        </p:txBody>
      </p:sp>
      <p:sp>
        <p:nvSpPr>
          <p:cNvPr id="4" name="Espace réservé du numéro de diapositive 3">
            <a:extLst>
              <a:ext uri="{FF2B5EF4-FFF2-40B4-BE49-F238E27FC236}">
                <a16:creationId xmlns:a16="http://schemas.microsoft.com/office/drawing/2014/main" id="{8064BC9E-4A5B-4830-B774-14E2364BB433}"/>
              </a:ext>
            </a:extLst>
          </p:cNvPr>
          <p:cNvSpPr>
            <a:spLocks noGrp="1"/>
          </p:cNvSpPr>
          <p:nvPr>
            <p:ph type="sldNum" sz="quarter" idx="12"/>
          </p:nvPr>
        </p:nvSpPr>
        <p:spPr/>
        <p:txBody>
          <a:bodyPr/>
          <a:lstStyle/>
          <a:p>
            <a:fld id="{7B4B726A-AE86-46CA-88E6-E3C1AA4C5B8C}" type="slidenum">
              <a:rPr lang="fr-FR" smtClean="0"/>
              <a:t>2</a:t>
            </a:fld>
            <a:endParaRPr lang="fr-FR"/>
          </a:p>
        </p:txBody>
      </p:sp>
    </p:spTree>
    <p:extLst>
      <p:ext uri="{BB962C8B-B14F-4D97-AF65-F5344CB8AC3E}">
        <p14:creationId xmlns:p14="http://schemas.microsoft.com/office/powerpoint/2010/main" val="201102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4276D-8A50-4BC1-B591-A5A83E200BDC}"/>
              </a:ext>
            </a:extLst>
          </p:cNvPr>
          <p:cNvSpPr>
            <a:spLocks noGrp="1"/>
          </p:cNvSpPr>
          <p:nvPr>
            <p:ph type="ctrTitle"/>
          </p:nvPr>
        </p:nvSpPr>
        <p:spPr>
          <a:xfrm>
            <a:off x="1524000" y="437322"/>
            <a:ext cx="9144000" cy="606287"/>
          </a:xfrm>
        </p:spPr>
        <p:txBody>
          <a:bodyPr>
            <a:normAutofit/>
          </a:bodyPr>
          <a:lstStyle/>
          <a:p>
            <a:r>
              <a:rPr lang="en-US" sz="3200" b="1" dirty="0">
                <a:solidFill>
                  <a:srgbClr val="0000CC"/>
                </a:solidFill>
                <a:latin typeface="+mn-lt"/>
              </a:rPr>
              <a:t>LEGAL, REGULATORY AND POLICY FRAMEWORK</a:t>
            </a:r>
            <a:endParaRPr lang="fr-FR" sz="3200" b="1" dirty="0">
              <a:solidFill>
                <a:srgbClr val="0000CC"/>
              </a:solidFill>
              <a:latin typeface="+mn-lt"/>
            </a:endParaRPr>
          </a:p>
        </p:txBody>
      </p:sp>
      <p:sp>
        <p:nvSpPr>
          <p:cNvPr id="3" name="Sous-titre 2">
            <a:extLst>
              <a:ext uri="{FF2B5EF4-FFF2-40B4-BE49-F238E27FC236}">
                <a16:creationId xmlns:a16="http://schemas.microsoft.com/office/drawing/2014/main" id="{3156C605-24F4-4421-88CC-40BE7DDA972E}"/>
              </a:ext>
            </a:extLst>
          </p:cNvPr>
          <p:cNvSpPr>
            <a:spLocks noGrp="1"/>
          </p:cNvSpPr>
          <p:nvPr>
            <p:ph type="subTitle" idx="1"/>
          </p:nvPr>
        </p:nvSpPr>
        <p:spPr>
          <a:xfrm>
            <a:off x="318051" y="1282148"/>
            <a:ext cx="11121887" cy="4731026"/>
          </a:xfrm>
        </p:spPr>
        <p:txBody>
          <a:bodyPr/>
          <a:lstStyle/>
          <a:p>
            <a:r>
              <a:rPr lang="en-US" dirty="0"/>
              <a:t>	</a:t>
            </a:r>
            <a:r>
              <a:rPr lang="en-US" sz="2800" b="1" dirty="0"/>
              <a:t>INTERNATIONAL LEGAL INSTRUMENTS</a:t>
            </a:r>
          </a:p>
          <a:p>
            <a:pPr algn="l">
              <a:lnSpc>
                <a:spcPct val="150000"/>
              </a:lnSpc>
            </a:pPr>
            <a:r>
              <a:rPr lang="en-US" sz="2800" dirty="0"/>
              <a:t>Guinea has signed all the international conventions relating to the protection of children's rights</a:t>
            </a:r>
          </a:p>
          <a:p>
            <a:pPr algn="l">
              <a:lnSpc>
                <a:spcPct val="150000"/>
              </a:lnSpc>
            </a:pPr>
            <a:r>
              <a:rPr lang="en-US" sz="2800" dirty="0"/>
              <a:t>   o United Nations Convention on the Elimination of All Forms of </a:t>
            </a:r>
          </a:p>
          <a:p>
            <a:pPr algn="l">
              <a:lnSpc>
                <a:spcPct val="150000"/>
              </a:lnSpc>
            </a:pPr>
            <a:r>
              <a:rPr lang="en-US" sz="2800" dirty="0"/>
              <a:t>        Discrimination against Women.</a:t>
            </a:r>
          </a:p>
          <a:p>
            <a:pPr algn="l">
              <a:lnSpc>
                <a:spcPct val="150000"/>
              </a:lnSpc>
            </a:pPr>
            <a:r>
              <a:rPr lang="en-US" sz="2800" dirty="0"/>
              <a:t>    o United Nations Convention on the Rights of the Child       (CRC)</a:t>
            </a:r>
            <a:endParaRPr lang="fr-FR" sz="2800" dirty="0"/>
          </a:p>
        </p:txBody>
      </p:sp>
      <p:sp>
        <p:nvSpPr>
          <p:cNvPr id="4" name="Espace réservé du numéro de diapositive 3">
            <a:extLst>
              <a:ext uri="{FF2B5EF4-FFF2-40B4-BE49-F238E27FC236}">
                <a16:creationId xmlns:a16="http://schemas.microsoft.com/office/drawing/2014/main" id="{6868E271-EC7A-4907-97B2-27E4A10EF470}"/>
              </a:ext>
            </a:extLst>
          </p:cNvPr>
          <p:cNvSpPr>
            <a:spLocks noGrp="1"/>
          </p:cNvSpPr>
          <p:nvPr>
            <p:ph type="sldNum" sz="quarter" idx="12"/>
          </p:nvPr>
        </p:nvSpPr>
        <p:spPr/>
        <p:txBody>
          <a:bodyPr/>
          <a:lstStyle/>
          <a:p>
            <a:fld id="{7B4B726A-AE86-46CA-88E6-E3C1AA4C5B8C}" type="slidenum">
              <a:rPr lang="fr-FR" smtClean="0"/>
              <a:t>3</a:t>
            </a:fld>
            <a:endParaRPr lang="fr-FR"/>
          </a:p>
        </p:txBody>
      </p:sp>
    </p:spTree>
    <p:extLst>
      <p:ext uri="{BB962C8B-B14F-4D97-AF65-F5344CB8AC3E}">
        <p14:creationId xmlns:p14="http://schemas.microsoft.com/office/powerpoint/2010/main" val="108691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AB69D-B831-48B5-AC81-5453FD00CF67}"/>
              </a:ext>
            </a:extLst>
          </p:cNvPr>
          <p:cNvSpPr>
            <a:spLocks noGrp="1"/>
          </p:cNvSpPr>
          <p:nvPr>
            <p:ph type="ctrTitle"/>
          </p:nvPr>
        </p:nvSpPr>
        <p:spPr>
          <a:xfrm>
            <a:off x="1331843" y="367749"/>
            <a:ext cx="9336157" cy="477078"/>
          </a:xfrm>
        </p:spPr>
        <p:txBody>
          <a:bodyPr>
            <a:normAutofit fontScale="90000"/>
          </a:bodyPr>
          <a:lstStyle/>
          <a:p>
            <a:r>
              <a:rPr lang="en-US" sz="3200" b="1" dirty="0">
                <a:solidFill>
                  <a:srgbClr val="0000CC"/>
                </a:solidFill>
                <a:latin typeface="+mn-lt"/>
              </a:rPr>
              <a:t>LEGAL, REGULATORY AND POLICY FRAMEWORK (2)</a:t>
            </a:r>
            <a:endParaRPr lang="fr-FR" sz="3200" b="1" dirty="0">
              <a:solidFill>
                <a:srgbClr val="0000CC"/>
              </a:solidFill>
              <a:latin typeface="+mn-lt"/>
            </a:endParaRPr>
          </a:p>
        </p:txBody>
      </p:sp>
      <p:sp>
        <p:nvSpPr>
          <p:cNvPr id="3" name="Sous-titre 2">
            <a:extLst>
              <a:ext uri="{FF2B5EF4-FFF2-40B4-BE49-F238E27FC236}">
                <a16:creationId xmlns:a16="http://schemas.microsoft.com/office/drawing/2014/main" id="{F360F6CC-2C28-4975-AF04-5F3FFA2AD799}"/>
              </a:ext>
            </a:extLst>
          </p:cNvPr>
          <p:cNvSpPr>
            <a:spLocks noGrp="1"/>
          </p:cNvSpPr>
          <p:nvPr>
            <p:ph type="subTitle" idx="1"/>
          </p:nvPr>
        </p:nvSpPr>
        <p:spPr>
          <a:xfrm>
            <a:off x="606287" y="954157"/>
            <a:ext cx="11300791" cy="5667926"/>
          </a:xfrm>
        </p:spPr>
        <p:txBody>
          <a:bodyPr>
            <a:normAutofit fontScale="92500" lnSpcReduction="10000"/>
          </a:bodyPr>
          <a:lstStyle/>
          <a:p>
            <a:pPr algn="l">
              <a:lnSpc>
                <a:spcPct val="150000"/>
              </a:lnSpc>
            </a:pPr>
            <a:r>
              <a:rPr lang="en-US" sz="2800" b="1" dirty="0"/>
              <a:t>NATIONAL LEGAL INSTRUMENT </a:t>
            </a:r>
          </a:p>
          <a:p>
            <a:pPr algn="l">
              <a:lnSpc>
                <a:spcPct val="150000"/>
              </a:lnSpc>
            </a:pPr>
            <a:r>
              <a:rPr lang="en-US" sz="2800" dirty="0"/>
              <a:t>Guinea has revised its legal and regulatory framework to bring it into line with the international standards to which the country has subscribed.</a:t>
            </a:r>
          </a:p>
          <a:p>
            <a:pPr marL="457200" indent="-457200" algn="l">
              <a:lnSpc>
                <a:spcPct val="150000"/>
              </a:lnSpc>
              <a:buFont typeface="Wingdings" panose="05000000000000000000" pitchFamily="2" charset="2"/>
              <a:buChar char="q"/>
            </a:pPr>
            <a:r>
              <a:rPr lang="en-US" sz="2800" b="1" dirty="0"/>
              <a:t>Law L/2000/010/AN </a:t>
            </a:r>
            <a:r>
              <a:rPr lang="en-US" sz="2800" dirty="0"/>
              <a:t>on Reproductive health </a:t>
            </a:r>
          </a:p>
          <a:p>
            <a:pPr marL="457200" indent="-457200" algn="l">
              <a:lnSpc>
                <a:spcPct val="150000"/>
              </a:lnSpc>
              <a:buFont typeface="Wingdings" panose="05000000000000000000" pitchFamily="2" charset="2"/>
              <a:buChar char="q"/>
            </a:pPr>
            <a:r>
              <a:rPr lang="en-US" sz="2800" b="1" dirty="0"/>
              <a:t>Joint decree No 2464 of 2010 </a:t>
            </a:r>
            <a:r>
              <a:rPr lang="en-US" sz="2800" dirty="0"/>
              <a:t>prohibiting the practice of FGM in public and private health facilities in Guinea (Ministries of Health, Justice, Women’s Promotion and Children, Security and Territorial Administration).</a:t>
            </a:r>
          </a:p>
          <a:p>
            <a:pPr marL="457200" indent="-457200" algn="l">
              <a:lnSpc>
                <a:spcPct val="160000"/>
              </a:lnSpc>
              <a:buFont typeface="Wingdings" panose="05000000000000000000" pitchFamily="2" charset="2"/>
              <a:buChar char="q"/>
            </a:pPr>
            <a:r>
              <a:rPr lang="en-US" sz="2800" b="1" dirty="0"/>
              <a:t>Since 2016, Guinean legislation has made the practice of FGM a criminal offence, with aggravating circumstances for health care providers.</a:t>
            </a:r>
            <a:endParaRPr lang="fr-FR" sz="2800" b="1" dirty="0"/>
          </a:p>
        </p:txBody>
      </p:sp>
      <p:sp>
        <p:nvSpPr>
          <p:cNvPr id="4" name="Espace réservé du numéro de diapositive 3">
            <a:extLst>
              <a:ext uri="{FF2B5EF4-FFF2-40B4-BE49-F238E27FC236}">
                <a16:creationId xmlns:a16="http://schemas.microsoft.com/office/drawing/2014/main" id="{127B82F4-E1ED-4C07-9735-A34572059F5B}"/>
              </a:ext>
            </a:extLst>
          </p:cNvPr>
          <p:cNvSpPr>
            <a:spLocks noGrp="1"/>
          </p:cNvSpPr>
          <p:nvPr>
            <p:ph type="sldNum" sz="quarter" idx="12"/>
          </p:nvPr>
        </p:nvSpPr>
        <p:spPr/>
        <p:txBody>
          <a:bodyPr/>
          <a:lstStyle/>
          <a:p>
            <a:fld id="{7B4B726A-AE86-46CA-88E6-E3C1AA4C5B8C}" type="slidenum">
              <a:rPr lang="fr-FR" smtClean="0"/>
              <a:t>4</a:t>
            </a:fld>
            <a:endParaRPr lang="fr-FR"/>
          </a:p>
        </p:txBody>
      </p:sp>
    </p:spTree>
    <p:extLst>
      <p:ext uri="{BB962C8B-B14F-4D97-AF65-F5344CB8AC3E}">
        <p14:creationId xmlns:p14="http://schemas.microsoft.com/office/powerpoint/2010/main" val="231965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050E9-A135-424D-8CB7-FBE717CDB0C3}"/>
              </a:ext>
            </a:extLst>
          </p:cNvPr>
          <p:cNvSpPr>
            <a:spLocks noGrp="1"/>
          </p:cNvSpPr>
          <p:nvPr>
            <p:ph type="title"/>
          </p:nvPr>
        </p:nvSpPr>
        <p:spPr>
          <a:xfrm>
            <a:off x="838200" y="365126"/>
            <a:ext cx="10515600" cy="698362"/>
          </a:xfrm>
        </p:spPr>
        <p:txBody>
          <a:bodyPr>
            <a:normAutofit/>
          </a:bodyPr>
          <a:lstStyle/>
          <a:p>
            <a:r>
              <a:rPr lang="en-US" sz="3200" b="1" dirty="0">
                <a:solidFill>
                  <a:srgbClr val="0000CC"/>
                </a:solidFill>
                <a:latin typeface="+mn-lt"/>
              </a:rPr>
              <a:t>LEGAL, REGULATORY AND POLICY FRAMEWORK (3)</a:t>
            </a:r>
            <a:endParaRPr lang="fr-FR" sz="3200" b="1" dirty="0">
              <a:solidFill>
                <a:srgbClr val="0000CC"/>
              </a:solidFill>
              <a:latin typeface="+mn-lt"/>
            </a:endParaRPr>
          </a:p>
        </p:txBody>
      </p:sp>
      <p:sp>
        <p:nvSpPr>
          <p:cNvPr id="3" name="Espace réservé du contenu 2">
            <a:extLst>
              <a:ext uri="{FF2B5EF4-FFF2-40B4-BE49-F238E27FC236}">
                <a16:creationId xmlns:a16="http://schemas.microsoft.com/office/drawing/2014/main" id="{E8F8128A-1C4D-4194-B66B-A5254B373669}"/>
              </a:ext>
            </a:extLst>
          </p:cNvPr>
          <p:cNvSpPr>
            <a:spLocks noGrp="1"/>
          </p:cNvSpPr>
          <p:nvPr>
            <p:ph idx="1"/>
          </p:nvPr>
        </p:nvSpPr>
        <p:spPr>
          <a:xfrm>
            <a:off x="838200" y="1272209"/>
            <a:ext cx="10515600" cy="4904754"/>
          </a:xfrm>
        </p:spPr>
        <p:txBody>
          <a:bodyPr/>
          <a:lstStyle/>
          <a:p>
            <a:pPr>
              <a:buFont typeface="Wingdings" panose="05000000000000000000" pitchFamily="2" charset="2"/>
              <a:buChar char="q"/>
            </a:pPr>
            <a:r>
              <a:rPr lang="en-US" dirty="0"/>
              <a:t> </a:t>
            </a:r>
            <a:r>
              <a:rPr lang="en-US" b="1" dirty="0"/>
              <a:t>Law N°2016/059/AN of 26/10/2016 on the Penal Code</a:t>
            </a:r>
            <a:r>
              <a:rPr lang="en-US" dirty="0"/>
              <a:t> </a:t>
            </a:r>
          </a:p>
          <a:p>
            <a:pPr marL="0" indent="0">
              <a:buNone/>
            </a:pPr>
            <a:r>
              <a:rPr lang="en-US" dirty="0"/>
              <a:t>  o Female Genital Mutilation is provided for and punished by articles   </a:t>
            </a:r>
          </a:p>
          <a:p>
            <a:pPr marL="0" indent="0">
              <a:buNone/>
            </a:pPr>
            <a:r>
              <a:rPr lang="en-US" dirty="0"/>
              <a:t>     258 to 261 of the Penal Code in its Title II, Chapter V, Section II</a:t>
            </a:r>
          </a:p>
          <a:p>
            <a:pPr>
              <a:lnSpc>
                <a:spcPct val="150000"/>
              </a:lnSpc>
              <a:buFont typeface="Wingdings" panose="05000000000000000000" pitchFamily="2" charset="2"/>
              <a:buChar char="q"/>
            </a:pPr>
            <a:r>
              <a:rPr lang="en-US" b="1" dirty="0"/>
              <a:t>Law N°2019/0059/AN of 30/12/2019 on the Children's Code</a:t>
            </a:r>
          </a:p>
          <a:p>
            <a:pPr marL="179388" indent="0">
              <a:lnSpc>
                <a:spcPct val="150000"/>
              </a:lnSpc>
              <a:buNone/>
            </a:pPr>
            <a:r>
              <a:rPr lang="en-US" dirty="0"/>
              <a:t>o Articles 774-782 on FGM, including Articles 779 to 782 concerning the practice of FGM by healthcare provider and  the obligation to denounce and punish the practice of FGM.</a:t>
            </a:r>
            <a:endParaRPr lang="fr-FR" dirty="0"/>
          </a:p>
        </p:txBody>
      </p:sp>
      <p:sp>
        <p:nvSpPr>
          <p:cNvPr id="4" name="Espace réservé du numéro de diapositive 3">
            <a:extLst>
              <a:ext uri="{FF2B5EF4-FFF2-40B4-BE49-F238E27FC236}">
                <a16:creationId xmlns:a16="http://schemas.microsoft.com/office/drawing/2014/main" id="{75E01896-CD1B-4FAD-9C78-AB0FBC836437}"/>
              </a:ext>
            </a:extLst>
          </p:cNvPr>
          <p:cNvSpPr>
            <a:spLocks noGrp="1"/>
          </p:cNvSpPr>
          <p:nvPr>
            <p:ph type="sldNum" sz="quarter" idx="12"/>
          </p:nvPr>
        </p:nvSpPr>
        <p:spPr/>
        <p:txBody>
          <a:bodyPr/>
          <a:lstStyle/>
          <a:p>
            <a:fld id="{7B4B726A-AE86-46CA-88E6-E3C1AA4C5B8C}" type="slidenum">
              <a:rPr lang="fr-FR" smtClean="0"/>
              <a:t>5</a:t>
            </a:fld>
            <a:endParaRPr lang="fr-FR"/>
          </a:p>
        </p:txBody>
      </p:sp>
    </p:spTree>
    <p:extLst>
      <p:ext uri="{BB962C8B-B14F-4D97-AF65-F5344CB8AC3E}">
        <p14:creationId xmlns:p14="http://schemas.microsoft.com/office/powerpoint/2010/main" val="388345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CBC69-3CF4-4AAD-BE14-3FA350612B4D}"/>
              </a:ext>
            </a:extLst>
          </p:cNvPr>
          <p:cNvSpPr>
            <a:spLocks noGrp="1"/>
          </p:cNvSpPr>
          <p:nvPr>
            <p:ph type="title"/>
          </p:nvPr>
        </p:nvSpPr>
        <p:spPr>
          <a:xfrm>
            <a:off x="838200" y="365125"/>
            <a:ext cx="10515600" cy="529397"/>
          </a:xfrm>
        </p:spPr>
        <p:txBody>
          <a:bodyPr>
            <a:noAutofit/>
          </a:bodyPr>
          <a:lstStyle/>
          <a:p>
            <a:r>
              <a:rPr lang="en-US" sz="3200" b="1" dirty="0">
                <a:solidFill>
                  <a:srgbClr val="0000CC"/>
                </a:solidFill>
                <a:latin typeface="Calibri" panose="020F0502020204030204"/>
                <a:ea typeface="+mn-ea"/>
                <a:cs typeface="+mn-cs"/>
              </a:rPr>
              <a:t>CURRENT INITIATIVES AND INTERVENTIONS</a:t>
            </a:r>
            <a:endParaRPr lang="fr-FR" sz="3200" b="1" dirty="0">
              <a:solidFill>
                <a:srgbClr val="0000CC"/>
              </a:solidFill>
              <a:latin typeface="+mn-lt"/>
            </a:endParaRPr>
          </a:p>
        </p:txBody>
      </p:sp>
      <p:sp>
        <p:nvSpPr>
          <p:cNvPr id="3" name="Espace réservé du contenu 2">
            <a:extLst>
              <a:ext uri="{FF2B5EF4-FFF2-40B4-BE49-F238E27FC236}">
                <a16:creationId xmlns:a16="http://schemas.microsoft.com/office/drawing/2014/main" id="{850D9DD1-7E94-4D49-ABC9-BF14A88C815A}"/>
              </a:ext>
            </a:extLst>
          </p:cNvPr>
          <p:cNvSpPr>
            <a:spLocks noGrp="1"/>
          </p:cNvSpPr>
          <p:nvPr>
            <p:ph idx="1"/>
          </p:nvPr>
        </p:nvSpPr>
        <p:spPr>
          <a:xfrm>
            <a:off x="838199" y="894522"/>
            <a:ext cx="10899913" cy="5367130"/>
          </a:xfrm>
        </p:spPr>
        <p:txBody>
          <a:bodyPr>
            <a:noAutofit/>
          </a:bodyPr>
          <a:lstStyle/>
          <a:p>
            <a:pPr marL="0" indent="0">
              <a:lnSpc>
                <a:spcPct val="160000"/>
              </a:lnSpc>
              <a:buNone/>
            </a:pPr>
            <a:r>
              <a:rPr lang="en-US" dirty="0"/>
              <a:t>o </a:t>
            </a:r>
            <a:r>
              <a:rPr lang="en-US" b="1" dirty="0"/>
              <a:t>Strategic plan to promote the abandonment </a:t>
            </a:r>
            <a:r>
              <a:rPr lang="en-US" dirty="0"/>
              <a:t>of FGM 2019-2023, including a specific strategic plan for religious leaders</a:t>
            </a:r>
          </a:p>
          <a:p>
            <a:pPr marL="0" indent="0">
              <a:lnSpc>
                <a:spcPct val="160000"/>
              </a:lnSpc>
              <a:buNone/>
            </a:pPr>
            <a:r>
              <a:rPr lang="en-US" dirty="0"/>
              <a:t>o </a:t>
            </a:r>
            <a:r>
              <a:rPr lang="en-US" b="1" dirty="0"/>
              <a:t>Training of 236 justice </a:t>
            </a:r>
            <a:r>
              <a:rPr lang="en-US" dirty="0"/>
              <a:t>on the revised legislative provisions.</a:t>
            </a:r>
          </a:p>
          <a:p>
            <a:pPr marL="0" indent="0">
              <a:lnSpc>
                <a:spcPct val="160000"/>
              </a:lnSpc>
              <a:buNone/>
            </a:pPr>
            <a:r>
              <a:rPr lang="en-US" dirty="0"/>
              <a:t>o </a:t>
            </a:r>
            <a:r>
              <a:rPr lang="en-US" b="1" dirty="0"/>
              <a:t>Signing of a code of conduct for healthcare providers </a:t>
            </a:r>
            <a:r>
              <a:rPr lang="en-US" dirty="0"/>
              <a:t>on the non-practice of FGM.</a:t>
            </a:r>
          </a:p>
          <a:p>
            <a:pPr marL="0" indent="0">
              <a:lnSpc>
                <a:spcPct val="160000"/>
              </a:lnSpc>
              <a:buNone/>
            </a:pPr>
            <a:r>
              <a:rPr lang="en-US" dirty="0"/>
              <a:t>o </a:t>
            </a:r>
            <a:r>
              <a:rPr lang="en-US" b="1" dirty="0"/>
              <a:t>Advocacy for the introduction of the FGM module in the training curricula </a:t>
            </a:r>
            <a:r>
              <a:rPr lang="en-US" dirty="0"/>
              <a:t>of health schools.</a:t>
            </a:r>
          </a:p>
        </p:txBody>
      </p:sp>
      <p:sp>
        <p:nvSpPr>
          <p:cNvPr id="4" name="Espace réservé du numéro de diapositive 3">
            <a:extLst>
              <a:ext uri="{FF2B5EF4-FFF2-40B4-BE49-F238E27FC236}">
                <a16:creationId xmlns:a16="http://schemas.microsoft.com/office/drawing/2014/main" id="{FCBB4BFD-9F2B-4247-97A7-641BFD61F8C8}"/>
              </a:ext>
            </a:extLst>
          </p:cNvPr>
          <p:cNvSpPr>
            <a:spLocks noGrp="1"/>
          </p:cNvSpPr>
          <p:nvPr>
            <p:ph type="sldNum" sz="quarter" idx="12"/>
          </p:nvPr>
        </p:nvSpPr>
        <p:spPr/>
        <p:txBody>
          <a:bodyPr/>
          <a:lstStyle/>
          <a:p>
            <a:fld id="{7B4B726A-AE86-46CA-88E6-E3C1AA4C5B8C}" type="slidenum">
              <a:rPr lang="fr-FR" smtClean="0"/>
              <a:t>6</a:t>
            </a:fld>
            <a:endParaRPr lang="fr-FR"/>
          </a:p>
        </p:txBody>
      </p:sp>
    </p:spTree>
    <p:extLst>
      <p:ext uri="{BB962C8B-B14F-4D97-AF65-F5344CB8AC3E}">
        <p14:creationId xmlns:p14="http://schemas.microsoft.com/office/powerpoint/2010/main" val="219761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85CB7-DB6E-463A-BAD4-ECE4C29D92D7}"/>
              </a:ext>
            </a:extLst>
          </p:cNvPr>
          <p:cNvSpPr>
            <a:spLocks noGrp="1"/>
          </p:cNvSpPr>
          <p:nvPr>
            <p:ph type="title"/>
          </p:nvPr>
        </p:nvSpPr>
        <p:spPr>
          <a:xfrm>
            <a:off x="838200" y="365126"/>
            <a:ext cx="10515600" cy="519458"/>
          </a:xfrm>
        </p:spPr>
        <p:txBody>
          <a:bodyPr>
            <a:noAutofit/>
          </a:bodyPr>
          <a:lstStyle/>
          <a:p>
            <a:r>
              <a:rPr lang="fr-FR" sz="3200" b="1" dirty="0">
                <a:solidFill>
                  <a:srgbClr val="0000CC"/>
                </a:solidFill>
                <a:latin typeface="+mn-lt"/>
              </a:rPr>
              <a:t>CURRENT INITIATIVES AND INTERVENTIONS(2)</a:t>
            </a:r>
          </a:p>
        </p:txBody>
      </p:sp>
      <p:sp>
        <p:nvSpPr>
          <p:cNvPr id="3" name="Espace réservé du contenu 2">
            <a:extLst>
              <a:ext uri="{FF2B5EF4-FFF2-40B4-BE49-F238E27FC236}">
                <a16:creationId xmlns:a16="http://schemas.microsoft.com/office/drawing/2014/main" id="{329FB999-7B35-43F2-AA88-B2D55309BDCC}"/>
              </a:ext>
            </a:extLst>
          </p:cNvPr>
          <p:cNvSpPr>
            <a:spLocks noGrp="1"/>
          </p:cNvSpPr>
          <p:nvPr>
            <p:ph idx="1"/>
          </p:nvPr>
        </p:nvSpPr>
        <p:spPr>
          <a:xfrm>
            <a:off x="838200" y="1123122"/>
            <a:ext cx="10515600" cy="5053841"/>
          </a:xfrm>
        </p:spPr>
        <p:txBody>
          <a:bodyPr>
            <a:normAutofit fontScale="92500" lnSpcReduction="10000"/>
          </a:bodyPr>
          <a:lstStyle/>
          <a:p>
            <a:pPr marL="0" indent="0">
              <a:lnSpc>
                <a:spcPct val="150000"/>
              </a:lnSpc>
              <a:buNone/>
            </a:pPr>
            <a:r>
              <a:rPr lang="en-US" dirty="0"/>
              <a:t>o </a:t>
            </a:r>
            <a:r>
              <a:rPr lang="en-US" b="1" dirty="0"/>
              <a:t>Training of 45 health workers in the management of complications of FGM</a:t>
            </a:r>
            <a:r>
              <a:rPr lang="en-US" dirty="0"/>
              <a:t>, respect for the code of conduct and introduction of FGM prevention into the ANC activity package. </a:t>
            </a:r>
          </a:p>
          <a:p>
            <a:pPr>
              <a:lnSpc>
                <a:spcPct val="150000"/>
              </a:lnSpc>
              <a:buFont typeface="Courier New" panose="02070309020205020404" pitchFamily="49" charset="0"/>
              <a:buChar char="o"/>
            </a:pPr>
            <a:r>
              <a:rPr lang="en-US" dirty="0"/>
              <a:t>Implementing a health system strengthening approach applying </a:t>
            </a:r>
            <a:r>
              <a:rPr lang="en-US" b="1" dirty="0"/>
              <a:t>person-centered communication  in ANC activity</a:t>
            </a:r>
            <a:r>
              <a:rPr lang="en-US" dirty="0"/>
              <a:t> for the prevention of female genital mutilation in Guinea with </a:t>
            </a:r>
            <a:r>
              <a:rPr lang="en-US" b="1" dirty="0"/>
              <a:t>projected  Scale Up  Application</a:t>
            </a:r>
          </a:p>
          <a:p>
            <a:pPr marL="0" indent="0">
              <a:lnSpc>
                <a:spcPct val="150000"/>
              </a:lnSpc>
              <a:buNone/>
            </a:pPr>
            <a:r>
              <a:rPr lang="en-US" dirty="0"/>
              <a:t>o </a:t>
            </a:r>
            <a:r>
              <a:rPr lang="en-US" b="1" dirty="0"/>
              <a:t>Start prosecuting health </a:t>
            </a:r>
            <a:r>
              <a:rPr lang="en-US" b="1" dirty="0">
                <a:solidFill>
                  <a:prstClr val="black"/>
                </a:solidFill>
              </a:rPr>
              <a:t>care providers </a:t>
            </a:r>
            <a:r>
              <a:rPr lang="en-US" b="1" dirty="0"/>
              <a:t>who </a:t>
            </a:r>
            <a:r>
              <a:rPr lang="en-US" b="1" dirty="0" err="1"/>
              <a:t>practise</a:t>
            </a:r>
            <a:r>
              <a:rPr lang="en-US" b="1" dirty="0"/>
              <a:t> FGM </a:t>
            </a:r>
            <a:r>
              <a:rPr lang="en-US" dirty="0"/>
              <a:t>(Example 2 cases in 2023: Mandiana and Kankan).</a:t>
            </a:r>
          </a:p>
          <a:p>
            <a:endParaRPr lang="fr-FR" dirty="0"/>
          </a:p>
        </p:txBody>
      </p:sp>
      <p:sp>
        <p:nvSpPr>
          <p:cNvPr id="4" name="Espace réservé du numéro de diapositive 3">
            <a:extLst>
              <a:ext uri="{FF2B5EF4-FFF2-40B4-BE49-F238E27FC236}">
                <a16:creationId xmlns:a16="http://schemas.microsoft.com/office/drawing/2014/main" id="{07796328-54A3-4BCB-BDA1-3045DE5B5347}"/>
              </a:ext>
            </a:extLst>
          </p:cNvPr>
          <p:cNvSpPr>
            <a:spLocks noGrp="1"/>
          </p:cNvSpPr>
          <p:nvPr>
            <p:ph type="sldNum" sz="quarter" idx="12"/>
          </p:nvPr>
        </p:nvSpPr>
        <p:spPr/>
        <p:txBody>
          <a:bodyPr/>
          <a:lstStyle/>
          <a:p>
            <a:fld id="{7B4B726A-AE86-46CA-88E6-E3C1AA4C5B8C}" type="slidenum">
              <a:rPr lang="fr-FR" smtClean="0"/>
              <a:t>7</a:t>
            </a:fld>
            <a:endParaRPr lang="fr-FR"/>
          </a:p>
        </p:txBody>
      </p:sp>
    </p:spTree>
    <p:extLst>
      <p:ext uri="{BB962C8B-B14F-4D97-AF65-F5344CB8AC3E}">
        <p14:creationId xmlns:p14="http://schemas.microsoft.com/office/powerpoint/2010/main" val="413919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B63E0A-D471-4807-9748-5C3512FB529B}"/>
              </a:ext>
            </a:extLst>
          </p:cNvPr>
          <p:cNvSpPr>
            <a:spLocks noGrp="1"/>
          </p:cNvSpPr>
          <p:nvPr>
            <p:ph type="title"/>
          </p:nvPr>
        </p:nvSpPr>
        <p:spPr>
          <a:xfrm>
            <a:off x="838200" y="365125"/>
            <a:ext cx="10515600" cy="797753"/>
          </a:xfrm>
        </p:spPr>
        <p:txBody>
          <a:bodyPr>
            <a:noAutofit/>
          </a:bodyPr>
          <a:lstStyle/>
          <a:p>
            <a:pPr algn="ctr"/>
            <a:br>
              <a:rPr lang="en-US" sz="3200" b="1" dirty="0">
                <a:solidFill>
                  <a:srgbClr val="0000CC"/>
                </a:solidFill>
                <a:latin typeface="+mn-lt"/>
              </a:rPr>
            </a:br>
            <a:r>
              <a:rPr lang="en-US" sz="3200" b="1" dirty="0">
                <a:solidFill>
                  <a:srgbClr val="0000CC"/>
                </a:solidFill>
                <a:latin typeface="+mn-lt"/>
              </a:rPr>
              <a:t>CHALLENGES</a:t>
            </a:r>
            <a:br>
              <a:rPr lang="en-US" sz="3200" b="1" dirty="0">
                <a:solidFill>
                  <a:srgbClr val="0000CC"/>
                </a:solidFill>
                <a:latin typeface="+mn-lt"/>
              </a:rPr>
            </a:br>
            <a:endParaRPr lang="fr-FR" sz="3200" b="1" dirty="0">
              <a:solidFill>
                <a:srgbClr val="0000CC"/>
              </a:solidFill>
              <a:latin typeface="+mn-lt"/>
            </a:endParaRPr>
          </a:p>
        </p:txBody>
      </p:sp>
      <p:sp>
        <p:nvSpPr>
          <p:cNvPr id="3" name="Espace réservé du contenu 2">
            <a:extLst>
              <a:ext uri="{FF2B5EF4-FFF2-40B4-BE49-F238E27FC236}">
                <a16:creationId xmlns:a16="http://schemas.microsoft.com/office/drawing/2014/main" id="{15A41BFE-4C9A-485E-B97B-BEA87192FB0A}"/>
              </a:ext>
            </a:extLst>
          </p:cNvPr>
          <p:cNvSpPr>
            <a:spLocks noGrp="1"/>
          </p:cNvSpPr>
          <p:nvPr>
            <p:ph idx="1"/>
          </p:nvPr>
        </p:nvSpPr>
        <p:spPr>
          <a:xfrm>
            <a:off x="838200" y="1411357"/>
            <a:ext cx="10515600" cy="4765606"/>
          </a:xfrm>
        </p:spPr>
        <p:txBody>
          <a:bodyPr/>
          <a:lstStyle/>
          <a:p>
            <a:pPr>
              <a:lnSpc>
                <a:spcPct val="150000"/>
              </a:lnSpc>
            </a:pPr>
            <a:r>
              <a:rPr lang="en-US" dirty="0"/>
              <a:t>Respect for the code of conduct prohibiting the practice of FGM by health care providers.</a:t>
            </a:r>
          </a:p>
          <a:p>
            <a:pPr>
              <a:lnSpc>
                <a:spcPct val="150000"/>
              </a:lnSpc>
            </a:pPr>
            <a:r>
              <a:rPr lang="en-US" dirty="0"/>
              <a:t>Absence of a specific budget line in the Ministry of Health dedicated to the fight against FGM.</a:t>
            </a:r>
          </a:p>
          <a:p>
            <a:pPr>
              <a:lnSpc>
                <a:spcPct val="150000"/>
              </a:lnSpc>
            </a:pPr>
            <a:r>
              <a:rPr lang="en-US" dirty="0"/>
              <a:t>Weak application of legal provisions</a:t>
            </a:r>
            <a:endParaRPr lang="fr-FR" dirty="0"/>
          </a:p>
        </p:txBody>
      </p:sp>
      <p:sp>
        <p:nvSpPr>
          <p:cNvPr id="4" name="Espace réservé du numéro de diapositive 3">
            <a:extLst>
              <a:ext uri="{FF2B5EF4-FFF2-40B4-BE49-F238E27FC236}">
                <a16:creationId xmlns:a16="http://schemas.microsoft.com/office/drawing/2014/main" id="{F0A5803C-A6E9-4FF1-AC61-35C97535B81A}"/>
              </a:ext>
            </a:extLst>
          </p:cNvPr>
          <p:cNvSpPr>
            <a:spLocks noGrp="1"/>
          </p:cNvSpPr>
          <p:nvPr>
            <p:ph type="sldNum" sz="quarter" idx="12"/>
          </p:nvPr>
        </p:nvSpPr>
        <p:spPr/>
        <p:txBody>
          <a:bodyPr/>
          <a:lstStyle/>
          <a:p>
            <a:fld id="{7B4B726A-AE86-46CA-88E6-E3C1AA4C5B8C}" type="slidenum">
              <a:rPr lang="fr-FR" smtClean="0"/>
              <a:t>8</a:t>
            </a:fld>
            <a:endParaRPr lang="fr-FR"/>
          </a:p>
        </p:txBody>
      </p:sp>
    </p:spTree>
    <p:extLst>
      <p:ext uri="{BB962C8B-B14F-4D97-AF65-F5344CB8AC3E}">
        <p14:creationId xmlns:p14="http://schemas.microsoft.com/office/powerpoint/2010/main" val="271904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EF15C-EFB5-489D-827B-79C3519B2A6D}"/>
              </a:ext>
            </a:extLst>
          </p:cNvPr>
          <p:cNvSpPr>
            <a:spLocks noGrp="1"/>
          </p:cNvSpPr>
          <p:nvPr>
            <p:ph type="title"/>
          </p:nvPr>
        </p:nvSpPr>
        <p:spPr>
          <a:xfrm>
            <a:off x="838200" y="365125"/>
            <a:ext cx="10515600" cy="618365"/>
          </a:xfrm>
        </p:spPr>
        <p:txBody>
          <a:bodyPr>
            <a:normAutofit/>
          </a:bodyPr>
          <a:lstStyle/>
          <a:p>
            <a:pPr algn="ctr"/>
            <a:r>
              <a:rPr lang="fr-FR" sz="3200" b="1" dirty="0">
                <a:solidFill>
                  <a:srgbClr val="0000CC"/>
                </a:solidFill>
                <a:latin typeface="+mn-lt"/>
              </a:rPr>
              <a:t>CONCLUSION</a:t>
            </a:r>
          </a:p>
        </p:txBody>
      </p:sp>
      <p:sp>
        <p:nvSpPr>
          <p:cNvPr id="3" name="Espace réservé du contenu 2">
            <a:extLst>
              <a:ext uri="{FF2B5EF4-FFF2-40B4-BE49-F238E27FC236}">
                <a16:creationId xmlns:a16="http://schemas.microsoft.com/office/drawing/2014/main" id="{3A0562C6-B87E-469C-81F3-68A3567B93DA}"/>
              </a:ext>
            </a:extLst>
          </p:cNvPr>
          <p:cNvSpPr>
            <a:spLocks noGrp="1"/>
          </p:cNvSpPr>
          <p:nvPr>
            <p:ph sz="half" idx="1"/>
          </p:nvPr>
        </p:nvSpPr>
        <p:spPr>
          <a:xfrm>
            <a:off x="838199" y="1162878"/>
            <a:ext cx="6079435" cy="5329997"/>
          </a:xfrm>
        </p:spPr>
        <p:txBody>
          <a:bodyPr>
            <a:normAutofit/>
          </a:bodyPr>
          <a:lstStyle/>
          <a:p>
            <a:pPr marL="0" indent="0" algn="just">
              <a:lnSpc>
                <a:spcPct val="200000"/>
              </a:lnSpc>
              <a:buNone/>
            </a:pPr>
            <a:r>
              <a:rPr lang="en-US" dirty="0"/>
              <a:t>FGM and its medicalization remain a major concern in Guinea. However, the actions already undertaken and the prospects for the future augur well in the fight to eradicate the practice of FGM by health care providers in Guinea.</a:t>
            </a:r>
            <a:endParaRPr lang="fr-FR" dirty="0"/>
          </a:p>
        </p:txBody>
      </p:sp>
      <p:pic>
        <p:nvPicPr>
          <p:cNvPr id="6" name="Espace réservé du contenu 5">
            <a:extLst>
              <a:ext uri="{FF2B5EF4-FFF2-40B4-BE49-F238E27FC236}">
                <a16:creationId xmlns:a16="http://schemas.microsoft.com/office/drawing/2014/main" id="{F2F09051-C379-4EE2-B448-6EFF2CCD0DE9}"/>
              </a:ext>
            </a:extLst>
          </p:cNvPr>
          <p:cNvPicPr>
            <a:picLocks noGrp="1" noChangeAspect="1"/>
          </p:cNvPicPr>
          <p:nvPr>
            <p:ph sz="half" idx="2"/>
          </p:nvPr>
        </p:nvPicPr>
        <p:blipFill>
          <a:blip r:embed="rId2"/>
          <a:stretch>
            <a:fillRect/>
          </a:stretch>
        </p:blipFill>
        <p:spPr>
          <a:xfrm>
            <a:off x="7136571" y="1162878"/>
            <a:ext cx="4561786" cy="5193472"/>
          </a:xfrm>
          <a:prstGeom prst="rect">
            <a:avLst/>
          </a:prstGeom>
        </p:spPr>
      </p:pic>
      <p:sp>
        <p:nvSpPr>
          <p:cNvPr id="5" name="Espace réservé du numéro de diapositive 4">
            <a:extLst>
              <a:ext uri="{FF2B5EF4-FFF2-40B4-BE49-F238E27FC236}">
                <a16:creationId xmlns:a16="http://schemas.microsoft.com/office/drawing/2014/main" id="{506D7C35-F9F1-41A5-8E8B-3AADC5102F35}"/>
              </a:ext>
            </a:extLst>
          </p:cNvPr>
          <p:cNvSpPr>
            <a:spLocks noGrp="1"/>
          </p:cNvSpPr>
          <p:nvPr>
            <p:ph type="sldNum" sz="quarter" idx="12"/>
          </p:nvPr>
        </p:nvSpPr>
        <p:spPr/>
        <p:txBody>
          <a:bodyPr/>
          <a:lstStyle/>
          <a:p>
            <a:fld id="{7B4B726A-AE86-46CA-88E6-E3C1AA4C5B8C}" type="slidenum">
              <a:rPr lang="fr-FR" smtClean="0"/>
              <a:t>9</a:t>
            </a:fld>
            <a:endParaRPr lang="fr-FR"/>
          </a:p>
        </p:txBody>
      </p:sp>
    </p:spTree>
    <p:extLst>
      <p:ext uri="{BB962C8B-B14F-4D97-AF65-F5344CB8AC3E}">
        <p14:creationId xmlns:p14="http://schemas.microsoft.com/office/powerpoint/2010/main" val="15701880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2F064E5A703E439E850289ECA01790" ma:contentTypeVersion="5" ma:contentTypeDescription="Create a new document." ma:contentTypeScope="" ma:versionID="ac762f90b83d30592cf1fdf223e03bf7">
  <xsd:schema xmlns:xsd="http://www.w3.org/2001/XMLSchema" xmlns:xs="http://www.w3.org/2001/XMLSchema" xmlns:p="http://schemas.microsoft.com/office/2006/metadata/properties" targetNamespace="http://schemas.microsoft.com/office/2006/metadata/properties" ma:root="true" ma:fieldsID="36dff844d7e97780280f8d89f8b7fd5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12D27F-6E48-4483-8123-C398A871AAC7}"/>
</file>

<file path=customXml/itemProps2.xml><?xml version="1.0" encoding="utf-8"?>
<ds:datastoreItem xmlns:ds="http://schemas.openxmlformats.org/officeDocument/2006/customXml" ds:itemID="{3013A439-EEE3-4478-AA50-B8AA4F4A88C7}"/>
</file>

<file path=customXml/itemProps3.xml><?xml version="1.0" encoding="utf-8"?>
<ds:datastoreItem xmlns:ds="http://schemas.openxmlformats.org/officeDocument/2006/customXml" ds:itemID="{5B311D96-A9C1-4B52-BB24-AC4A4431D677}"/>
</file>

<file path=docProps/app.xml><?xml version="1.0" encoding="utf-8"?>
<Properties xmlns="http://schemas.openxmlformats.org/officeDocument/2006/extended-properties" xmlns:vt="http://schemas.openxmlformats.org/officeDocument/2006/docPropsVTypes">
  <TotalTime>111</TotalTime>
  <Words>841</Words>
  <Application>Microsoft Office PowerPoint</Application>
  <PresentationFormat>Grand écran</PresentationFormat>
  <Paragraphs>59</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Courier New</vt:lpstr>
      <vt:lpstr>Wingdings</vt:lpstr>
      <vt:lpstr>Thème Office</vt:lpstr>
      <vt:lpstr>Ending FGM Medicalization in the Arab States(Time to Act)                              11-12 October 2023  </vt:lpstr>
      <vt:lpstr>BACKGROUND</vt:lpstr>
      <vt:lpstr>LEGAL, REGULATORY AND POLICY FRAMEWORK</vt:lpstr>
      <vt:lpstr>LEGAL, REGULATORY AND POLICY FRAMEWORK (2)</vt:lpstr>
      <vt:lpstr>LEGAL, REGULATORY AND POLICY FRAMEWORK (3)</vt:lpstr>
      <vt:lpstr>CURRENT INITIATIVES AND INTERVENTIONS</vt:lpstr>
      <vt:lpstr>CURRENT INITIATIVES AND INTERVENTIONS(2)</vt:lpstr>
      <vt:lpstr> CHALLENGES </vt:lpstr>
      <vt:lpstr>CONCLUSION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31</cp:revision>
  <dcterms:created xsi:type="dcterms:W3CDTF">2023-10-08T19:19:31Z</dcterms:created>
  <dcterms:modified xsi:type="dcterms:W3CDTF">2023-10-10T20:15:12Z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0x010100212F064E5A703E439E850289ECA01790</vt:lpwstr>
  </property>
</Properties>
</file>