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tl="1" saveSubsetFonts="1">
  <p:sldMasterIdLst>
    <p:sldMasterId id="2147483711" r:id="rId1"/>
    <p:sldMasterId id="2147483727" r:id="rId2"/>
  </p:sldMasterIdLst>
  <p:notesMasterIdLst>
    <p:notesMasterId r:id="rId15"/>
  </p:notesMasterIdLst>
  <p:handoutMasterIdLst>
    <p:handoutMasterId r:id="rId16"/>
  </p:handoutMasterIdLst>
  <p:sldIdLst>
    <p:sldId id="307" r:id="rId3"/>
    <p:sldId id="322" r:id="rId4"/>
    <p:sldId id="344" r:id="rId5"/>
    <p:sldId id="347" r:id="rId6"/>
    <p:sldId id="348" r:id="rId7"/>
    <p:sldId id="353" r:id="rId8"/>
    <p:sldId id="349" r:id="rId9"/>
    <p:sldId id="350" r:id="rId10"/>
    <p:sldId id="351" r:id="rId11"/>
    <p:sldId id="352" r:id="rId12"/>
    <p:sldId id="354" r:id="rId13"/>
    <p:sldId id="345" r:id="rId1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65844AC-C648-4D26-B3CE-F08268F7BDB1}">
          <p14:sldIdLst>
            <p14:sldId id="307"/>
            <p14:sldId id="322"/>
            <p14:sldId id="344"/>
            <p14:sldId id="347"/>
            <p14:sldId id="348"/>
            <p14:sldId id="353"/>
            <p14:sldId id="349"/>
            <p14:sldId id="350"/>
            <p14:sldId id="351"/>
            <p14:sldId id="352"/>
            <p14:sldId id="35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ia de narvá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4472C4"/>
    <a:srgbClr val="2F5597"/>
    <a:srgbClr val="4BA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00" autoAdjust="0"/>
    <p:restoredTop sz="42301" autoAdjust="0"/>
  </p:normalViewPr>
  <p:slideViewPr>
    <p:cSldViewPr snapToGrid="0">
      <p:cViewPr varScale="1">
        <p:scale>
          <a:sx n="38" d="100"/>
          <a:sy n="38" d="100"/>
        </p:scale>
        <p:origin x="32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2460" y="102"/>
      </p:cViewPr>
      <p:guideLst>
        <p:guide orient="horz" pos="2209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3C8397-6878-414A-B926-3B26C45CC02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6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03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2CA1DD-FC49-48E5-92F8-3B9B0C966B2E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6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6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1EE9C8-F7C0-499E-A697-C9C95139E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399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ar-LB" sz="1600" dirty="0"/>
          </a:p>
          <a:p>
            <a:pPr algn="r" rtl="1"/>
            <a:endParaRPr lang="en-US" sz="1600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D84A1-B408-4AB4-ADC4-725C7DCB48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80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E9C8-F7C0-499E-A697-C9C95139ED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18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E9C8-F7C0-499E-A697-C9C95139ED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8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ar-LB" sz="1600" dirty="0"/>
          </a:p>
          <a:p>
            <a:pPr algn="r" rtl="1"/>
            <a:endParaRPr lang="en-US" sz="1600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D84A1-B408-4AB4-ADC4-725C7DCB48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9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31774" rtl="1">
              <a:defRPr/>
            </a:pPr>
            <a:r>
              <a:rPr lang="ar-LB" sz="120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algn="r" defTabSz="931774" rtl="1">
              <a:defRPr/>
            </a:pPr>
            <a:r>
              <a:rPr lang="ar-LB" sz="12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s-ES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E9C8-F7C0-499E-A697-C9C95139ED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8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LB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E9C8-F7C0-499E-A697-C9C95139ED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9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E9C8-F7C0-499E-A697-C9C95139ED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7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E9C8-F7C0-499E-A697-C9C95139ED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4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E9C8-F7C0-499E-A697-C9C95139ED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2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E9C8-F7C0-499E-A697-C9C95139ED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E9C8-F7C0-499E-A697-C9C95139ED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1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E9C8-F7C0-499E-A697-C9C95139ED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9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84189" y="3194050"/>
            <a:ext cx="3302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35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003301" y="2582863"/>
            <a:ext cx="64897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85849" y="1376420"/>
            <a:ext cx="7145337" cy="2698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35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9" y="803019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025"/>
              </a:lnSpc>
              <a:spcBef>
                <a:spcPts val="0"/>
              </a:spcBef>
              <a:buNone/>
              <a:defRPr sz="2025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85275" y="1149320"/>
            <a:ext cx="7145912" cy="2564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135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17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9" y="1695452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1" y="6418264"/>
            <a:ext cx="631825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Page </a:t>
            </a:r>
            <a:fld id="{B9CF3B88-14E1-42FE-98D0-A0A08C993445}" type="slidenum">
              <a:rPr lang="en-US" sz="450" b="1">
                <a:solidFill>
                  <a:srgbClr val="595959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US" sz="450" b="1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6" y="6359526"/>
            <a:ext cx="7081838" cy="1615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8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810"/>
              </a:lnSpc>
              <a:spcBef>
                <a:spcPts val="0"/>
              </a:spcBef>
              <a:buNone/>
              <a:defRPr sz="10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7" y="2233703"/>
            <a:ext cx="3772353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9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81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9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81000">
              <a:spcBef>
                <a:spcPts val="0"/>
              </a:spcBef>
              <a:defRPr lang="en-US" sz="9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78929" y="2269989"/>
            <a:ext cx="2676071" cy="3844155"/>
          </a:xfrm>
          <a:prstGeom prst="rect">
            <a:avLst/>
          </a:prstGeom>
        </p:spPr>
        <p:txBody>
          <a:bodyPr vert="horz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755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14489" y="1695452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85801" y="6418264"/>
            <a:ext cx="631825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Page </a:t>
            </a:r>
            <a:fld id="{EF169F67-0BE4-40FC-B709-39FD6EFAE6F2}" type="slidenum">
              <a:rPr lang="en-US" sz="450" b="1">
                <a:solidFill>
                  <a:srgbClr val="595959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US" sz="450" b="1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533526" y="6359526"/>
            <a:ext cx="7081838" cy="1615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8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810"/>
              </a:lnSpc>
              <a:spcBef>
                <a:spcPts val="0"/>
              </a:spcBef>
              <a:buNone/>
              <a:defRPr sz="10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3587967"/>
            <a:ext cx="6971369" cy="2522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1" y="1898468"/>
            <a:ext cx="1668677" cy="1521463"/>
          </a:xfrm>
          <a:prstGeom prst="rect">
            <a:avLst/>
          </a:prstGeom>
        </p:spPr>
        <p:txBody>
          <a:bodyPr vert="horz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98184" y="1898468"/>
            <a:ext cx="1612434" cy="1521463"/>
          </a:xfrm>
          <a:prstGeom prst="rect">
            <a:avLst/>
          </a:prstGeom>
        </p:spPr>
        <p:txBody>
          <a:bodyPr vert="horz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066644" y="1898468"/>
            <a:ext cx="1519906" cy="1521463"/>
          </a:xfrm>
          <a:prstGeom prst="rect">
            <a:avLst/>
          </a:prstGeom>
        </p:spPr>
        <p:txBody>
          <a:bodyPr vert="horz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483895" y="1898468"/>
            <a:ext cx="1605177" cy="1521463"/>
          </a:xfrm>
          <a:prstGeom prst="rect">
            <a:avLst/>
          </a:prstGeom>
        </p:spPr>
        <p:txBody>
          <a:bodyPr vert="horz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179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9" y="1695452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1" y="6418264"/>
            <a:ext cx="631825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Page </a:t>
            </a:r>
            <a:fld id="{F8AB45F4-11AE-4E3B-B602-C6CF4B9620C3}" type="slidenum">
              <a:rPr lang="en-US" sz="450" b="1">
                <a:solidFill>
                  <a:srgbClr val="595959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US" sz="450" b="1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6" y="6359526"/>
            <a:ext cx="7081838" cy="1615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8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810"/>
              </a:lnSpc>
              <a:spcBef>
                <a:spcPts val="0"/>
              </a:spcBef>
              <a:buNone/>
              <a:defRPr sz="10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877" y="1914072"/>
            <a:ext cx="3501106" cy="3946072"/>
          </a:xfrm>
          <a:prstGeom prst="rect">
            <a:avLst/>
          </a:prstGeom>
        </p:spPr>
        <p:txBody>
          <a:bodyPr vert="horz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66377" y="1914072"/>
            <a:ext cx="2984500" cy="3946072"/>
          </a:xfrm>
          <a:prstGeom prst="rect">
            <a:avLst/>
          </a:prstGeom>
        </p:spPr>
        <p:txBody>
          <a:bodyPr vert="horz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4330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9" y="1695452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1" y="6418264"/>
            <a:ext cx="631825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Page </a:t>
            </a:r>
            <a:fld id="{D53AE427-A77C-4113-BF12-6CA12490C055}" type="slidenum">
              <a:rPr lang="en-US" sz="450" b="1">
                <a:solidFill>
                  <a:srgbClr val="595959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US" sz="450" b="1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3526" y="6359526"/>
            <a:ext cx="7081838" cy="1615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8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810"/>
              </a:lnSpc>
              <a:spcBef>
                <a:spcPts val="0"/>
              </a:spcBef>
              <a:buNone/>
              <a:defRPr sz="10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8" y="2233703"/>
            <a:ext cx="3554638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9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81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9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81000">
              <a:spcBef>
                <a:spcPts val="0"/>
              </a:spcBef>
              <a:defRPr lang="en-US" sz="9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5343072" y="2233615"/>
            <a:ext cx="3208792" cy="38941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793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14489" y="1695452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85801" y="6418264"/>
            <a:ext cx="631825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Page </a:t>
            </a:r>
            <a:fld id="{FAF062EA-50BE-4DBF-9A7F-26F2EDC2B33B}" type="slidenum">
              <a:rPr lang="en-US" sz="450" b="1">
                <a:solidFill>
                  <a:srgbClr val="595959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US" sz="450" b="1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0800000">
            <a:off x="4906964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10800000">
            <a:off x="4906964" y="5216527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0800000">
            <a:off x="4906964" y="2690813"/>
            <a:ext cx="147637" cy="114300"/>
          </a:xfrm>
          <a:prstGeom prst="triangle">
            <a:avLst/>
          </a:prstGeom>
          <a:solidFill>
            <a:srgbClr val="2D2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16200000">
            <a:off x="3881439" y="3009901"/>
            <a:ext cx="147637" cy="112713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0800000">
            <a:off x="4906964" y="3322638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10800000">
            <a:off x="4906964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0800000">
            <a:off x="4906964" y="4589463"/>
            <a:ext cx="147637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0800000">
            <a:off x="4906964" y="5216527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10800000">
            <a:off x="2616201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7" name="Isosceles Triangle 26"/>
          <p:cNvSpPr/>
          <p:nvPr userDrawn="1"/>
        </p:nvSpPr>
        <p:spPr>
          <a:xfrm rot="10800000">
            <a:off x="2616201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8" name="Isosceles Triangle 27"/>
          <p:cNvSpPr/>
          <p:nvPr userDrawn="1"/>
        </p:nvSpPr>
        <p:spPr>
          <a:xfrm rot="10800000">
            <a:off x="7092951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10800000">
            <a:off x="7092951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5822951" y="3009902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533526" y="6359526"/>
            <a:ext cx="7081838" cy="1615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8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810"/>
              </a:lnSpc>
              <a:spcBef>
                <a:spcPts val="0"/>
              </a:spcBef>
              <a:buNone/>
              <a:defRPr sz="10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1" y="5401111"/>
            <a:ext cx="6631660" cy="360000"/>
          </a:xfrm>
          <a:prstGeom prst="rect">
            <a:avLst/>
          </a:prstGeom>
          <a:solidFill>
            <a:srgbClr val="418FDE"/>
          </a:solidFill>
        </p:spPr>
        <p:txBody>
          <a:bodyPr vert="horz" lIns="72000" tIns="36000" rIns="0" bIns="0" anchor="t"/>
          <a:lstStyle>
            <a:lvl1pPr algn="ctr">
              <a:lnSpc>
                <a:spcPts val="1200"/>
              </a:lnSpc>
              <a:spcBef>
                <a:spcPts val="0"/>
              </a:spcBef>
              <a:buNone/>
              <a:defRPr sz="105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6"/>
          </p:nvPr>
        </p:nvSpPr>
        <p:spPr>
          <a:xfrm>
            <a:off x="6089893" y="3524123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200"/>
              </a:lnSpc>
              <a:spcBef>
                <a:spcPts val="0"/>
              </a:spcBef>
              <a:buNone/>
              <a:defRPr sz="105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2pPr>
            <a:lvl3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3pPr>
            <a:lvl4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4pPr>
            <a:lvl5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27"/>
          </p:nvPr>
        </p:nvSpPr>
        <p:spPr>
          <a:xfrm>
            <a:off x="6089893" y="2889209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200"/>
              </a:lnSpc>
              <a:spcBef>
                <a:spcPts val="0"/>
              </a:spcBef>
              <a:buNone/>
              <a:defRPr sz="105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2pPr>
            <a:lvl3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3pPr>
            <a:lvl4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4pPr>
            <a:lvl5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28"/>
          </p:nvPr>
        </p:nvSpPr>
        <p:spPr>
          <a:xfrm>
            <a:off x="6089893" y="4155138"/>
            <a:ext cx="2160000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200"/>
              </a:lnSpc>
              <a:spcBef>
                <a:spcPts val="0"/>
              </a:spcBef>
              <a:buNone/>
              <a:defRPr sz="105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2pPr>
            <a:lvl3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3pPr>
            <a:lvl4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4pPr>
            <a:lvl5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4128430" y="2890838"/>
            <a:ext cx="1596649" cy="359998"/>
          </a:xfrm>
          <a:prstGeom prst="rect">
            <a:avLst/>
          </a:prstGeom>
          <a:solidFill>
            <a:srgbClr val="595959"/>
          </a:solidFill>
        </p:spPr>
        <p:txBody>
          <a:bodyPr vert="horz" anchor="t"/>
          <a:lstStyle>
            <a:lvl1pPr algn="ctr">
              <a:lnSpc>
                <a:spcPts val="1200"/>
              </a:lnSpc>
              <a:spcBef>
                <a:spcPts val="0"/>
              </a:spcBef>
              <a:buNone/>
              <a:defRPr sz="105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2pPr>
            <a:lvl3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3pPr>
            <a:lvl4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4pPr>
            <a:lvl5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31"/>
          </p:nvPr>
        </p:nvSpPr>
        <p:spPr>
          <a:xfrm>
            <a:off x="4128430" y="4783876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200"/>
              </a:lnSpc>
              <a:spcBef>
                <a:spcPts val="0"/>
              </a:spcBef>
              <a:buNone/>
              <a:defRPr sz="105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2pPr>
            <a:lvl3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3pPr>
            <a:lvl4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4pPr>
            <a:lvl5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8"/>
          <p:cNvSpPr>
            <a:spLocks noGrp="1"/>
          </p:cNvSpPr>
          <p:nvPr>
            <p:ph type="body" sz="quarter" idx="32"/>
          </p:nvPr>
        </p:nvSpPr>
        <p:spPr>
          <a:xfrm>
            <a:off x="4128430" y="2257870"/>
            <a:ext cx="1596649" cy="359998"/>
          </a:xfrm>
          <a:prstGeom prst="rect">
            <a:avLst/>
          </a:prstGeom>
          <a:solidFill>
            <a:srgbClr val="2D2D70"/>
          </a:solidFill>
        </p:spPr>
        <p:txBody>
          <a:bodyPr vert="horz" anchor="t"/>
          <a:lstStyle>
            <a:lvl1pPr algn="ctr">
              <a:lnSpc>
                <a:spcPts val="1200"/>
              </a:lnSpc>
              <a:spcBef>
                <a:spcPts val="0"/>
              </a:spcBef>
              <a:buNone/>
              <a:defRPr sz="105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2pPr>
            <a:lvl3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3pPr>
            <a:lvl4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4pPr>
            <a:lvl5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8"/>
          <p:cNvSpPr>
            <a:spLocks noGrp="1"/>
          </p:cNvSpPr>
          <p:nvPr>
            <p:ph type="body" sz="quarter" idx="33"/>
          </p:nvPr>
        </p:nvSpPr>
        <p:spPr>
          <a:xfrm>
            <a:off x="1606551" y="3524123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200"/>
              </a:lnSpc>
              <a:spcBef>
                <a:spcPts val="0"/>
              </a:spcBef>
              <a:buNone/>
              <a:defRPr sz="105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2pPr>
            <a:lvl3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3pPr>
            <a:lvl4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4pPr>
            <a:lvl5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4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1606551" y="2889209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200"/>
              </a:lnSpc>
              <a:spcBef>
                <a:spcPts val="0"/>
              </a:spcBef>
              <a:buNone/>
              <a:defRPr sz="105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2pPr>
            <a:lvl3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3pPr>
            <a:lvl4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4pPr>
            <a:lvl5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35"/>
          </p:nvPr>
        </p:nvSpPr>
        <p:spPr>
          <a:xfrm>
            <a:off x="1606550" y="4155138"/>
            <a:ext cx="2181149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200"/>
              </a:lnSpc>
              <a:spcBef>
                <a:spcPts val="0"/>
              </a:spcBef>
              <a:buNone/>
              <a:defRPr sz="105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2pPr>
            <a:lvl3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3pPr>
            <a:lvl4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4pPr>
            <a:lvl5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6"/>
          </p:nvPr>
        </p:nvSpPr>
        <p:spPr>
          <a:xfrm>
            <a:off x="4128430" y="4155138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200"/>
              </a:lnSpc>
              <a:spcBef>
                <a:spcPts val="0"/>
              </a:spcBef>
              <a:buNone/>
              <a:defRPr sz="105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2pPr>
            <a:lvl3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3pPr>
            <a:lvl4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4pPr>
            <a:lvl5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4128430" y="3524123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200"/>
              </a:lnSpc>
              <a:spcBef>
                <a:spcPts val="0"/>
              </a:spcBef>
              <a:buNone/>
              <a:defRPr sz="105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2pPr>
            <a:lvl3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3pPr>
            <a:lvl4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4pPr>
            <a:lvl5pPr>
              <a:lnSpc>
                <a:spcPts val="1650"/>
              </a:lnSpc>
              <a:spcBef>
                <a:spcPts val="0"/>
              </a:spcBef>
              <a:defRPr sz="1575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898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003301" y="2582863"/>
            <a:ext cx="64897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9" y="1145919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025"/>
              </a:lnSpc>
              <a:spcBef>
                <a:spcPts val="0"/>
              </a:spcBef>
              <a:buNone/>
              <a:defRPr sz="2025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597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017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1BC9-FAD0-4404-BF60-3214E32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1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1BC9-FAD0-4404-BF60-3214E32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2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1BC9-FAD0-4404-BF60-3214E32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60502"/>
            <a:ext cx="8439150" cy="45719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33526" y="6359526"/>
            <a:ext cx="7081838" cy="1615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714" y="1016906"/>
            <a:ext cx="6616474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025"/>
              </a:lnSpc>
              <a:defRPr sz="2025" b="1" cap="none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614714" y="2685142"/>
            <a:ext cx="6616474" cy="19503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1575">
                <a:solidFill>
                  <a:srgbClr val="595959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57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1BC9-FAD0-4404-BF60-3214E32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15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1BC9-FAD0-4404-BF60-3214E32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64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1BC9-FAD0-4404-BF60-3214E324D00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154431"/>
            <a:ext cx="8372476" cy="45719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659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1BC9-FAD0-4404-BF60-3214E32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06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1BC9-FAD0-4404-BF60-3214E32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69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1BC9-FAD0-4404-BF60-3214E32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46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1BC9-FAD0-4404-BF60-3214E32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99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1BC9-FAD0-4404-BF60-3214E32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85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821036" y="6416941"/>
            <a:ext cx="6790698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75" b="1" dirty="0">
                <a:solidFill>
                  <a:srgbClr val="595959"/>
                </a:solidFill>
                <a:latin typeface="Arial" pitchFamily="34" charset="0"/>
              </a:rPr>
              <a:t>© Copyright 2017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154431"/>
            <a:ext cx="8372476" cy="45719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40137" y="6485841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600" b="1" dirty="0">
                <a:solidFill>
                  <a:srgbClr val="595959"/>
                </a:solidFill>
                <a:latin typeface="Arial" pitchFamily="34" charset="0"/>
              </a:rPr>
              <a:t>Page </a:t>
            </a:r>
            <a:fld id="{C393CCF5-5357-4664-BAAC-E8A1F0FA5AC7}" type="slidenum">
              <a:rPr lang="en-US" sz="600" b="1">
                <a:solidFill>
                  <a:srgbClr val="595959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US" sz="600" b="1" dirty="0">
              <a:solidFill>
                <a:srgbClr val="59595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74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1BC9-FAD0-4404-BF60-3214E32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11251" y="791035"/>
            <a:ext cx="6624638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15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525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54433"/>
            <a:ext cx="8372476" cy="45719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1" y="6418264"/>
            <a:ext cx="631825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450" b="1" dirty="0">
                <a:solidFill>
                  <a:srgbClr val="595959"/>
                </a:solidFill>
                <a:latin typeface="Arial" pitchFamily="34" charset="0"/>
              </a:rPr>
              <a:t>Page </a:t>
            </a:r>
            <a:fld id="{C393CCF5-5357-4664-BAAC-E8A1F0FA5AC7}" type="slidenum">
              <a:rPr lang="en-US" sz="450" b="1">
                <a:solidFill>
                  <a:srgbClr val="595959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US" sz="450" b="1" dirty="0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33526" y="6359526"/>
            <a:ext cx="7081838" cy="1615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50" b="1" dirty="0">
                <a:solidFill>
                  <a:srgbClr val="595959"/>
                </a:solidFill>
                <a:latin typeface="Arial" pitchFamily="34" charset="0"/>
              </a:rPr>
              <a:t>© Copyright 201</a:t>
            </a:r>
            <a:r>
              <a:rPr lang="ar-LB" sz="450" b="1" dirty="0">
                <a:solidFill>
                  <a:srgbClr val="595959"/>
                </a:solidFill>
                <a:latin typeface="Arial" pitchFamily="34" charset="0"/>
              </a:rPr>
              <a:t>7</a:t>
            </a:r>
            <a:r>
              <a:rPr lang="en-US" sz="450" b="1" dirty="0">
                <a:solidFill>
                  <a:srgbClr val="595959"/>
                </a:solidFill>
                <a:latin typeface="Arial" pitchFamily="34" charset="0"/>
              </a:rPr>
              <a:t>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8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810"/>
              </a:lnSpc>
              <a:spcBef>
                <a:spcPts val="0"/>
              </a:spcBef>
              <a:buNone/>
              <a:defRPr sz="10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615180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27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9" y="1695452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1" y="6418264"/>
            <a:ext cx="631825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Page </a:t>
            </a:r>
            <a:fld id="{050905B2-209E-4323-9EA9-39C25754BD03}" type="slidenum">
              <a:rPr lang="en-US" sz="450" b="1">
                <a:solidFill>
                  <a:srgbClr val="595959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US" sz="450" b="1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6" y="6359526"/>
            <a:ext cx="7081838" cy="1615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50" b="1" dirty="0">
                <a:solidFill>
                  <a:srgbClr val="595959"/>
                </a:solidFill>
                <a:latin typeface="Arial" pitchFamily="34" charset="0"/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8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810"/>
              </a:lnSpc>
              <a:spcBef>
                <a:spcPts val="0"/>
              </a:spcBef>
              <a:buNone/>
              <a:defRPr sz="10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5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938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938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1" y="2231745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rgbClr val="418FDE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99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9" y="1695452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1" y="6418264"/>
            <a:ext cx="631825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Page </a:t>
            </a:r>
            <a:fld id="{5AF37CC7-2E23-4768-9518-7A074A236714}" type="slidenum">
              <a:rPr lang="en-US" sz="450" b="1">
                <a:solidFill>
                  <a:srgbClr val="595959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US" sz="450" b="1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6" y="6359526"/>
            <a:ext cx="7081838" cy="1615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8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810"/>
              </a:lnSpc>
              <a:spcBef>
                <a:spcPts val="0"/>
              </a:spcBef>
              <a:buNone/>
              <a:defRPr sz="10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5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9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9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1" y="2231745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43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9" y="1695452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1" y="6418264"/>
            <a:ext cx="631825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Page </a:t>
            </a:r>
            <a:fld id="{6C1DC2F4-6B85-4F93-906B-29411FBA7F04}" type="slidenum">
              <a:rPr lang="en-US" sz="450" b="1">
                <a:solidFill>
                  <a:srgbClr val="595959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US" sz="450" b="1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6" y="6359526"/>
            <a:ext cx="7081838" cy="1615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8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810"/>
              </a:lnSpc>
              <a:spcBef>
                <a:spcPts val="0"/>
              </a:spcBef>
              <a:buNone/>
              <a:defRPr sz="10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016500" y="2233703"/>
            <a:ext cx="3536949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9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9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7" y="2233703"/>
            <a:ext cx="3218995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9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9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3564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9" y="1695452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1" y="6418264"/>
            <a:ext cx="631825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Page </a:t>
            </a:r>
            <a:fld id="{B3E96420-2E5D-4196-8B70-B8328C177EEC}" type="slidenum">
              <a:rPr lang="en-US" sz="450" b="1">
                <a:solidFill>
                  <a:srgbClr val="595959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US" sz="450" b="1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6" y="6359526"/>
            <a:ext cx="7081838" cy="1615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8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810"/>
              </a:lnSpc>
              <a:spcBef>
                <a:spcPts val="0"/>
              </a:spcBef>
              <a:buNone/>
              <a:defRPr sz="10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1" y="2231745"/>
            <a:ext cx="6639820" cy="12970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1" y="3855358"/>
            <a:ext cx="6639820" cy="2222500"/>
          </a:xfrm>
          <a:prstGeom prst="rect">
            <a:avLst/>
          </a:prstGeom>
        </p:spPr>
        <p:txBody>
          <a:bodyPr vert="horz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69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14489" y="1695452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1" y="6418264"/>
            <a:ext cx="631825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Page </a:t>
            </a:r>
            <a:fld id="{BD0F95AB-3CE6-46C1-8937-3BE2A206E2AC}" type="slidenum">
              <a:rPr lang="en-US" sz="450" b="1">
                <a:solidFill>
                  <a:srgbClr val="595959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US" sz="450" b="1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33526" y="6359526"/>
            <a:ext cx="7081838" cy="1615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50" b="1">
                <a:solidFill>
                  <a:srgbClr val="595959"/>
                </a:solidFill>
                <a:latin typeface="Arial" pitchFamily="34" charset="0"/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8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810"/>
              </a:lnSpc>
              <a:spcBef>
                <a:spcPts val="0"/>
              </a:spcBef>
              <a:buNone/>
              <a:defRPr sz="10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1" y="2086429"/>
            <a:ext cx="6639820" cy="3991429"/>
          </a:xfrm>
          <a:prstGeom prst="rect">
            <a:avLst/>
          </a:prstGeom>
        </p:spPr>
        <p:txBody>
          <a:bodyPr vert="horz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030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82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43" r:id="rId16"/>
  </p:sldLayoutIdLst>
  <p:hf sldNum="0"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C1BC9-FAD0-4404-BF60-3214E324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9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0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8D7825-B7B8-4A42-BAFF-6D7919DC10F1}"/>
              </a:ext>
            </a:extLst>
          </p:cNvPr>
          <p:cNvSpPr/>
          <p:nvPr/>
        </p:nvSpPr>
        <p:spPr>
          <a:xfrm>
            <a:off x="200025" y="3784317"/>
            <a:ext cx="7161586" cy="1624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الاتفاق</a:t>
            </a:r>
            <a:r>
              <a:rPr lang="ar-LB" sz="24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 العالمي من أجل الهجرة الآمنة والمنظمة والنظامية: </a:t>
            </a:r>
          </a:p>
          <a:p>
            <a:pPr lvl="0" algn="r" rtl="1"/>
            <a:r>
              <a:rPr lang="ar-LB" sz="24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عملية الاستعراض والمتابعة في المنطقة العربية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L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LB" sz="24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د. </a:t>
            </a:r>
            <a:r>
              <a:rPr lang="ar-LB" sz="2400" b="1" dirty="0" err="1">
                <a:solidFill>
                  <a:schemeClr val="bg1"/>
                </a:solidFill>
                <a:latin typeface="Sakkal Majalla" panose="02000000000000000000" pitchFamily="2" charset="-78"/>
              </a:rPr>
              <a:t>مهريناز</a:t>
            </a:r>
            <a:r>
              <a:rPr lang="ar-LB" sz="24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 العوضي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E905B4E-10EC-4DFF-941A-1E096AF4ED66}"/>
              </a:ext>
            </a:extLst>
          </p:cNvPr>
          <p:cNvSpPr txBox="1">
            <a:spLocks/>
          </p:cNvSpPr>
          <p:nvPr/>
        </p:nvSpPr>
        <p:spPr bwMode="auto">
          <a:xfrm>
            <a:off x="443456" y="280999"/>
            <a:ext cx="7886700" cy="7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rtl="1"/>
            <a:r>
              <a:rPr lang="ar-LB" sz="2400" dirty="0">
                <a:solidFill>
                  <a:schemeClr val="accent1"/>
                </a:solidFill>
              </a:rPr>
              <a:t>ا</a:t>
            </a:r>
            <a:r>
              <a:rPr lang="ar-EG" sz="2400" dirty="0">
                <a:solidFill>
                  <a:schemeClr val="accent1"/>
                </a:solidFill>
              </a:rPr>
              <a:t>لاتفاق العالمي من أجل الهجرة الآمنة والمنظمة والنظامية</a:t>
            </a:r>
            <a:r>
              <a:rPr lang="ar-LB" sz="2400" dirty="0">
                <a:solidFill>
                  <a:schemeClr val="accent1"/>
                </a:solidFill>
              </a:rPr>
              <a:t> </a:t>
            </a:r>
          </a:p>
          <a:p>
            <a:pPr algn="r" rtl="1"/>
            <a:endParaRPr lang="ar-LB" sz="2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C6C02-45E0-4A6B-8D39-43F5C51B90D5}"/>
              </a:ext>
            </a:extLst>
          </p:cNvPr>
          <p:cNvSpPr txBox="1"/>
          <p:nvPr/>
        </p:nvSpPr>
        <p:spPr>
          <a:xfrm>
            <a:off x="9504219" y="1397000"/>
            <a:ext cx="537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F4506-4B38-4CF3-B8E0-72AC87A1078D}"/>
              </a:ext>
            </a:extLst>
          </p:cNvPr>
          <p:cNvGrpSpPr/>
          <p:nvPr/>
        </p:nvGrpSpPr>
        <p:grpSpPr>
          <a:xfrm rot="20704524">
            <a:off x="6573965" y="1029938"/>
            <a:ext cx="818381" cy="1638194"/>
            <a:chOff x="746407" y="91588"/>
            <a:chExt cx="818381" cy="16381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A5C07C-27AC-46B3-A0FF-721DAB478313}"/>
                </a:ext>
              </a:extLst>
            </p:cNvPr>
            <p:cNvSpPr/>
            <p:nvPr/>
          </p:nvSpPr>
          <p:spPr>
            <a:xfrm rot="4164523">
              <a:off x="336501" y="501494"/>
              <a:ext cx="1638194" cy="8183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96CEAE-41E4-40E6-9939-4B28666A597E}"/>
                </a:ext>
              </a:extLst>
            </p:cNvPr>
            <p:cNvSpPr txBox="1"/>
            <p:nvPr/>
          </p:nvSpPr>
          <p:spPr>
            <a:xfrm rot="4164523">
              <a:off x="336501" y="501494"/>
              <a:ext cx="1638194" cy="818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080" tIns="0" rIns="0" bIns="0" numCol="1" spcCol="1270" anchor="ctr" anchorCtr="0">
              <a:noAutofit/>
            </a:bodyPr>
            <a:lstStyle/>
            <a:p>
              <a:pPr marL="0" lvl="0" indent="0" algn="r" defTabSz="2311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200" kern="1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6E5F6F3-D4DF-49E3-B03D-8F78CABFA265}"/>
              </a:ext>
            </a:extLst>
          </p:cNvPr>
          <p:cNvSpPr/>
          <p:nvPr/>
        </p:nvSpPr>
        <p:spPr>
          <a:xfrm>
            <a:off x="845453" y="1574611"/>
            <a:ext cx="7484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2800" b="1" dirty="0">
                <a:solidFill>
                  <a:schemeClr val="accent1"/>
                </a:solidFill>
              </a:rPr>
              <a:t>الجزء الخامس: </a:t>
            </a:r>
            <a:r>
              <a:rPr lang="ar-SA" sz="2800" b="1" dirty="0">
                <a:solidFill>
                  <a:schemeClr val="accent1"/>
                </a:solidFill>
              </a:rPr>
              <a:t>الخطوات اللاحقة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C6CB2-9155-4F14-AF84-64C61060A514}"/>
              </a:ext>
            </a:extLst>
          </p:cNvPr>
          <p:cNvSpPr/>
          <p:nvPr/>
        </p:nvSpPr>
        <p:spPr>
          <a:xfrm>
            <a:off x="4843757" y="2320330"/>
            <a:ext cx="2948299" cy="1808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/>
              <a:t>الخطوات اللاحقة </a:t>
            </a:r>
            <a:endParaRPr lang="en-US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AEA68-F555-4D5C-BC43-29A4460BEF21}"/>
              </a:ext>
            </a:extLst>
          </p:cNvPr>
          <p:cNvSpPr/>
          <p:nvPr/>
        </p:nvSpPr>
        <p:spPr>
          <a:xfrm>
            <a:off x="1164776" y="2320330"/>
            <a:ext cx="2948299" cy="18088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/>
              <a:t>ال</a:t>
            </a:r>
            <a:r>
              <a:rPr lang="ar-SA" sz="2800" b="1" dirty="0"/>
              <a:t>استعداد لانعقاد المنتدى الأول لاستعراض الهجرة الدولية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658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E905B4E-10EC-4DFF-941A-1E096AF4ED66}"/>
              </a:ext>
            </a:extLst>
          </p:cNvPr>
          <p:cNvSpPr txBox="1">
            <a:spLocks/>
          </p:cNvSpPr>
          <p:nvPr/>
        </p:nvSpPr>
        <p:spPr bwMode="auto">
          <a:xfrm>
            <a:off x="443456" y="280999"/>
            <a:ext cx="7886700" cy="7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rtl="1"/>
            <a:r>
              <a:rPr lang="ar-LB" sz="2400" dirty="0">
                <a:solidFill>
                  <a:schemeClr val="accent1"/>
                </a:solidFill>
              </a:rPr>
              <a:t>ا</a:t>
            </a:r>
            <a:r>
              <a:rPr lang="ar-EG" sz="2400" dirty="0">
                <a:solidFill>
                  <a:schemeClr val="accent1"/>
                </a:solidFill>
              </a:rPr>
              <a:t>لاتفاق العالمي من أجل الهجرة الآمنة والمنظمة والنظامية</a:t>
            </a:r>
            <a:r>
              <a:rPr lang="ar-LB" sz="2400" dirty="0">
                <a:solidFill>
                  <a:schemeClr val="accent1"/>
                </a:solidFill>
              </a:rPr>
              <a:t> </a:t>
            </a:r>
          </a:p>
          <a:p>
            <a:pPr algn="r" rtl="1"/>
            <a:endParaRPr lang="ar-LB" sz="2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C6C02-45E0-4A6B-8D39-43F5C51B90D5}"/>
              </a:ext>
            </a:extLst>
          </p:cNvPr>
          <p:cNvSpPr txBox="1"/>
          <p:nvPr/>
        </p:nvSpPr>
        <p:spPr>
          <a:xfrm>
            <a:off x="9504219" y="1397000"/>
            <a:ext cx="537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F4506-4B38-4CF3-B8E0-72AC87A1078D}"/>
              </a:ext>
            </a:extLst>
          </p:cNvPr>
          <p:cNvGrpSpPr/>
          <p:nvPr/>
        </p:nvGrpSpPr>
        <p:grpSpPr>
          <a:xfrm rot="20704524">
            <a:off x="6573965" y="1029938"/>
            <a:ext cx="818381" cy="1638194"/>
            <a:chOff x="746407" y="91588"/>
            <a:chExt cx="818381" cy="16381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A5C07C-27AC-46B3-A0FF-721DAB478313}"/>
                </a:ext>
              </a:extLst>
            </p:cNvPr>
            <p:cNvSpPr/>
            <p:nvPr/>
          </p:nvSpPr>
          <p:spPr>
            <a:xfrm rot="4164523">
              <a:off x="336501" y="501494"/>
              <a:ext cx="1638194" cy="8183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96CEAE-41E4-40E6-9939-4B28666A597E}"/>
                </a:ext>
              </a:extLst>
            </p:cNvPr>
            <p:cNvSpPr txBox="1"/>
            <p:nvPr/>
          </p:nvSpPr>
          <p:spPr>
            <a:xfrm rot="4164523">
              <a:off x="336501" y="501494"/>
              <a:ext cx="1638194" cy="818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080" tIns="0" rIns="0" bIns="0" numCol="1" spcCol="1270" anchor="ctr" anchorCtr="0">
              <a:noAutofit/>
            </a:bodyPr>
            <a:lstStyle/>
            <a:p>
              <a:pPr marL="0" lvl="0" indent="0" algn="r" defTabSz="2311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200" kern="1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6E5F6F3-D4DF-49E3-B03D-8F78CABFA265}"/>
              </a:ext>
            </a:extLst>
          </p:cNvPr>
          <p:cNvSpPr/>
          <p:nvPr/>
        </p:nvSpPr>
        <p:spPr>
          <a:xfrm>
            <a:off x="829648" y="2753453"/>
            <a:ext cx="7484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>
                <a:solidFill>
                  <a:schemeClr val="accent1"/>
                </a:solidFill>
              </a:rPr>
              <a:t>النهج الشامل للحكومة في متابعة واستعراض تنفيذ الاتفاق العالمي من أجل الهجرة !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4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DCE345-8889-452B-89E4-199A7C4D0459}"/>
              </a:ext>
            </a:extLst>
          </p:cNvPr>
          <p:cNvSpPr/>
          <p:nvPr/>
        </p:nvSpPr>
        <p:spPr>
          <a:xfrm>
            <a:off x="2877670" y="4001294"/>
            <a:ext cx="3388659" cy="1479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/>
              <a:t>وشكرا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8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5"/>
          <p:cNvSpPr txBox="1">
            <a:spLocks/>
          </p:cNvSpPr>
          <p:nvPr/>
        </p:nvSpPr>
        <p:spPr bwMode="auto">
          <a:xfrm>
            <a:off x="277090" y="363986"/>
            <a:ext cx="8105209" cy="7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rtl="1"/>
            <a:r>
              <a:rPr lang="ar-LB" sz="2400" dirty="0">
                <a:solidFill>
                  <a:schemeClr val="accent1"/>
                </a:solidFill>
              </a:rPr>
              <a:t>ا</a:t>
            </a:r>
            <a:r>
              <a:rPr lang="ar-EG" sz="2400" dirty="0">
                <a:solidFill>
                  <a:schemeClr val="accent1"/>
                </a:solidFill>
              </a:rPr>
              <a:t>لاتفاق العالمي من أجل الهجرة الآمنة والمنظمة والنظامية</a:t>
            </a:r>
            <a:r>
              <a:rPr lang="ar-LB" sz="2400" dirty="0">
                <a:solidFill>
                  <a:schemeClr val="accent1"/>
                </a:solidFill>
              </a:rPr>
              <a:t>:</a:t>
            </a:r>
          </a:p>
          <a:p>
            <a:pPr algn="r" rtl="1"/>
            <a:r>
              <a:rPr lang="ar-LB" sz="2400" b="1" dirty="0">
                <a:solidFill>
                  <a:schemeClr val="accent1"/>
                </a:solidFill>
              </a:rPr>
              <a:t>المضمون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AACA0C-0E3A-406F-A5D4-26637303526B}"/>
              </a:ext>
            </a:extLst>
          </p:cNvPr>
          <p:cNvSpPr/>
          <p:nvPr/>
        </p:nvSpPr>
        <p:spPr>
          <a:xfrm>
            <a:off x="5264728" y="1755995"/>
            <a:ext cx="2032512" cy="1422652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LB" sz="2800" b="1" dirty="0">
                <a:solidFill>
                  <a:schemeClr val="bg1"/>
                </a:solidFill>
              </a:rPr>
              <a:t>عشر مبادئ إرشادية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084287-C8D7-4225-BD6F-9C6BF29EFDD3}"/>
              </a:ext>
            </a:extLst>
          </p:cNvPr>
          <p:cNvSpPr/>
          <p:nvPr/>
        </p:nvSpPr>
        <p:spPr>
          <a:xfrm>
            <a:off x="2338747" y="1755996"/>
            <a:ext cx="2032512" cy="14226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LB" sz="2800" b="1" dirty="0">
                <a:solidFill>
                  <a:schemeClr val="bg1"/>
                </a:solidFill>
              </a:rPr>
              <a:t>23 هدف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2281926-392F-4A52-8849-1DD2F88FDF33}"/>
              </a:ext>
            </a:extLst>
          </p:cNvPr>
          <p:cNvSpPr/>
          <p:nvPr/>
        </p:nvSpPr>
        <p:spPr>
          <a:xfrm>
            <a:off x="5264728" y="3679352"/>
            <a:ext cx="2032512" cy="14226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LB" sz="2800" b="1" dirty="0">
                <a:solidFill>
                  <a:schemeClr val="bg1"/>
                </a:solidFill>
              </a:rPr>
              <a:t>التنفيذ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F7229-F961-4F3F-878A-0A1827811B98}"/>
              </a:ext>
            </a:extLst>
          </p:cNvPr>
          <p:cNvSpPr/>
          <p:nvPr/>
        </p:nvSpPr>
        <p:spPr>
          <a:xfrm>
            <a:off x="2338747" y="3679353"/>
            <a:ext cx="2032512" cy="14226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LB" sz="2800" b="1" dirty="0">
                <a:solidFill>
                  <a:schemeClr val="bg1"/>
                </a:solidFill>
              </a:rPr>
              <a:t>عملية المتابعة والاستعراض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9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CC8106-57F6-4D5E-9256-A0D6A9E4B707}"/>
              </a:ext>
            </a:extLst>
          </p:cNvPr>
          <p:cNvSpPr/>
          <p:nvPr/>
        </p:nvSpPr>
        <p:spPr>
          <a:xfrm>
            <a:off x="6151416" y="3083467"/>
            <a:ext cx="2178738" cy="13302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/>
              <a:t>على الصعيد الإقليمي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E905B4E-10EC-4DFF-941A-1E096AF4ED66}"/>
              </a:ext>
            </a:extLst>
          </p:cNvPr>
          <p:cNvSpPr txBox="1">
            <a:spLocks/>
          </p:cNvSpPr>
          <p:nvPr/>
        </p:nvSpPr>
        <p:spPr bwMode="auto">
          <a:xfrm>
            <a:off x="443456" y="280999"/>
            <a:ext cx="7886700" cy="7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rtl="1"/>
            <a:r>
              <a:rPr lang="ar-LB" sz="2400" dirty="0">
                <a:solidFill>
                  <a:schemeClr val="accent1"/>
                </a:solidFill>
              </a:rPr>
              <a:t>ا</a:t>
            </a:r>
            <a:r>
              <a:rPr lang="ar-EG" sz="2400" dirty="0">
                <a:solidFill>
                  <a:schemeClr val="accent1"/>
                </a:solidFill>
              </a:rPr>
              <a:t>لاتفاق العالمي من أجل الهجرة الآمنة والمنظمة والنظامية</a:t>
            </a:r>
            <a:r>
              <a:rPr lang="ar-LB" sz="2400" dirty="0">
                <a:solidFill>
                  <a:schemeClr val="accent1"/>
                </a:solidFill>
              </a:rPr>
              <a:t> </a:t>
            </a:r>
          </a:p>
          <a:p>
            <a:pPr algn="r" rtl="1"/>
            <a:r>
              <a:rPr lang="ar-LB" sz="2400" b="1" dirty="0">
                <a:solidFill>
                  <a:schemeClr val="accent1"/>
                </a:solidFill>
              </a:rPr>
              <a:t>عملية الاستعراض والمتابعة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87FDAA-4925-4589-872A-57F6CD4039E7}"/>
              </a:ext>
            </a:extLst>
          </p:cNvPr>
          <p:cNvSpPr/>
          <p:nvPr/>
        </p:nvSpPr>
        <p:spPr>
          <a:xfrm>
            <a:off x="6151416" y="4649602"/>
            <a:ext cx="2178738" cy="12108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/>
              <a:t>على الصعيد الدولي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962143-4FA5-43DC-A1AC-4CB0095D2B84}"/>
              </a:ext>
            </a:extLst>
          </p:cNvPr>
          <p:cNvSpPr/>
          <p:nvPr/>
        </p:nvSpPr>
        <p:spPr>
          <a:xfrm>
            <a:off x="6151417" y="1529151"/>
            <a:ext cx="2178737" cy="1360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/>
              <a:t>على الصعيد الوطني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E54BB-626F-466F-B0E9-A109135102F4}"/>
              </a:ext>
            </a:extLst>
          </p:cNvPr>
          <p:cNvSpPr/>
          <p:nvPr/>
        </p:nvSpPr>
        <p:spPr>
          <a:xfrm>
            <a:off x="813845" y="1529150"/>
            <a:ext cx="5337572" cy="1360958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1096B4-872E-49A1-8D06-00C2953A10A7}"/>
              </a:ext>
            </a:extLst>
          </p:cNvPr>
          <p:cNvSpPr/>
          <p:nvPr/>
        </p:nvSpPr>
        <p:spPr>
          <a:xfrm>
            <a:off x="813845" y="3093418"/>
            <a:ext cx="5337571" cy="132032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DA052E-B349-446C-9D45-A30A434ED9E4}"/>
              </a:ext>
            </a:extLst>
          </p:cNvPr>
          <p:cNvSpPr/>
          <p:nvPr/>
        </p:nvSpPr>
        <p:spPr>
          <a:xfrm>
            <a:off x="813845" y="4649602"/>
            <a:ext cx="5337571" cy="12108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09AB3-65EA-453B-B403-619DB2A09FFD}"/>
              </a:ext>
            </a:extLst>
          </p:cNvPr>
          <p:cNvSpPr/>
          <p:nvPr/>
        </p:nvSpPr>
        <p:spPr>
          <a:xfrm>
            <a:off x="813844" y="1570107"/>
            <a:ext cx="5337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2800" dirty="0"/>
              <a:t>تشجع جميع الدول إلى إجراء استعراضات منتظمة وشاملة للتقدم المحرز في تنفيذ الاتفاق العالمي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041F2D-5608-4E48-874E-6C24FDEC18C8}"/>
              </a:ext>
            </a:extLst>
          </p:cNvPr>
          <p:cNvSpPr/>
          <p:nvPr/>
        </p:nvSpPr>
        <p:spPr>
          <a:xfrm>
            <a:off x="813845" y="3093418"/>
            <a:ext cx="53375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2800" dirty="0">
                <a:latin typeface="TraditionalArabic"/>
              </a:rPr>
              <a:t>العمليات والمنتديات والمنظمات دون الإقليمية والإقليمية </a:t>
            </a:r>
            <a:r>
              <a:rPr lang="ar-LB" sz="2800" dirty="0" err="1">
                <a:latin typeface="TraditionalArabic"/>
              </a:rPr>
              <a:t>والأقاليمية</a:t>
            </a:r>
            <a:r>
              <a:rPr lang="ar-LB" sz="2800" dirty="0">
                <a:latin typeface="TraditionalArabic"/>
              </a:rPr>
              <a:t> مدعوة إلى استعراض حالة تنفيذ الاتفاق العالمي من عام 2020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8867B0-11F0-4E3C-9C41-36999BDC2E26}"/>
              </a:ext>
            </a:extLst>
          </p:cNvPr>
          <p:cNvSpPr/>
          <p:nvPr/>
        </p:nvSpPr>
        <p:spPr>
          <a:xfrm>
            <a:off x="813844" y="4714270"/>
            <a:ext cx="5337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2800" dirty="0">
                <a:latin typeface="TraditionalArabic"/>
              </a:rPr>
              <a:t>منتدى استعراض الهجرة الدولية، يعقد كل 4 سنوات </a:t>
            </a:r>
            <a:r>
              <a:rPr lang="ar-LB" sz="2800" dirty="0" err="1">
                <a:latin typeface="TraditionalArabic"/>
              </a:rPr>
              <a:t>ابتداءاً</a:t>
            </a:r>
            <a:r>
              <a:rPr lang="ar-LB" sz="2800" dirty="0">
                <a:latin typeface="TraditionalArabic"/>
              </a:rPr>
              <a:t> من 2022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501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E905B4E-10EC-4DFF-941A-1E096AF4ED66}"/>
              </a:ext>
            </a:extLst>
          </p:cNvPr>
          <p:cNvSpPr txBox="1">
            <a:spLocks/>
          </p:cNvSpPr>
          <p:nvPr/>
        </p:nvSpPr>
        <p:spPr bwMode="auto">
          <a:xfrm>
            <a:off x="443456" y="280999"/>
            <a:ext cx="7886700" cy="7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rtl="1"/>
            <a:r>
              <a:rPr lang="ar-LB" sz="2400" dirty="0">
                <a:solidFill>
                  <a:schemeClr val="accent1"/>
                </a:solidFill>
              </a:rPr>
              <a:t>ا</a:t>
            </a:r>
            <a:r>
              <a:rPr lang="ar-EG" sz="2400" dirty="0">
                <a:solidFill>
                  <a:schemeClr val="accent1"/>
                </a:solidFill>
              </a:rPr>
              <a:t>لاتفاق العالمي من أجل الهجرة الآمنة والمنظمة والنظامية</a:t>
            </a:r>
            <a:r>
              <a:rPr lang="ar-LB" sz="2400" dirty="0">
                <a:solidFill>
                  <a:schemeClr val="accent1"/>
                </a:solidFill>
              </a:rPr>
              <a:t> </a:t>
            </a:r>
          </a:p>
          <a:p>
            <a:pPr algn="r" rtl="1"/>
            <a:r>
              <a:rPr lang="ar-LB" sz="2400" b="1" dirty="0">
                <a:solidFill>
                  <a:schemeClr val="accent1"/>
                </a:solidFill>
              </a:rPr>
              <a:t>عملية الاستعراض والمتابعة في المنطقة العربية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215F99AB-F5A0-4037-87DD-E285144B2D17}"/>
              </a:ext>
            </a:extLst>
          </p:cNvPr>
          <p:cNvSpPr/>
          <p:nvPr/>
        </p:nvSpPr>
        <p:spPr>
          <a:xfrm>
            <a:off x="7432305" y="2472410"/>
            <a:ext cx="1220303" cy="1220303"/>
          </a:xfrm>
          <a:prstGeom prst="donut">
            <a:avLst>
              <a:gd name="adj" fmla="val 2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C6C02-45E0-4A6B-8D39-43F5C51B90D5}"/>
              </a:ext>
            </a:extLst>
          </p:cNvPr>
          <p:cNvSpPr txBox="1"/>
          <p:nvPr/>
        </p:nvSpPr>
        <p:spPr>
          <a:xfrm>
            <a:off x="9504219" y="1397000"/>
            <a:ext cx="537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406F9B-2AF3-44EF-B9ED-67735BC7F1BE}"/>
              </a:ext>
            </a:extLst>
          </p:cNvPr>
          <p:cNvSpPr/>
          <p:nvPr/>
        </p:nvSpPr>
        <p:spPr>
          <a:xfrm>
            <a:off x="6705645" y="2882219"/>
            <a:ext cx="696756" cy="69675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293B50-D752-4496-B6D7-4E1454E78451}"/>
              </a:ext>
            </a:extLst>
          </p:cNvPr>
          <p:cNvSpPr/>
          <p:nvPr/>
        </p:nvSpPr>
        <p:spPr>
          <a:xfrm>
            <a:off x="2780046" y="2882219"/>
            <a:ext cx="696756" cy="69675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505695"/>
              <a:satOff val="-11613"/>
              <a:lumOff val="-7843"/>
              <a:alphaOff val="0"/>
            </a:schemeClr>
          </a:fillRef>
          <a:effectRef idx="0">
            <a:schemeClr val="accent5">
              <a:hueOff val="-4505695"/>
              <a:satOff val="-11613"/>
              <a:lumOff val="-7843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743993-4D1D-4FB4-B357-F8D251E0F13F}"/>
              </a:ext>
            </a:extLst>
          </p:cNvPr>
          <p:cNvSpPr/>
          <p:nvPr/>
        </p:nvSpPr>
        <p:spPr>
          <a:xfrm>
            <a:off x="4730692" y="2882219"/>
            <a:ext cx="696756" cy="69675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252848"/>
              <a:satOff val="-5806"/>
              <a:lumOff val="-3922"/>
              <a:alphaOff val="0"/>
            </a:schemeClr>
          </a:fillRef>
          <a:effectRef idx="0">
            <a:schemeClr val="accent5">
              <a:hueOff val="-2252848"/>
              <a:satOff val="-5806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D7E5A2-1182-42C4-8BC7-38D87106F9DD}"/>
              </a:ext>
            </a:extLst>
          </p:cNvPr>
          <p:cNvSpPr/>
          <p:nvPr/>
        </p:nvSpPr>
        <p:spPr>
          <a:xfrm>
            <a:off x="778008" y="2882219"/>
            <a:ext cx="696756" cy="69675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AF5D9C-5E36-45F7-A545-1570C9655110}"/>
              </a:ext>
            </a:extLst>
          </p:cNvPr>
          <p:cNvGrpSpPr/>
          <p:nvPr/>
        </p:nvGrpSpPr>
        <p:grpSpPr>
          <a:xfrm>
            <a:off x="2756751" y="3792330"/>
            <a:ext cx="804170" cy="1668670"/>
            <a:chOff x="2950992" y="18580"/>
            <a:chExt cx="804170" cy="16686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56F07E-E33C-4FA5-8392-FF1CB61EB66E}"/>
                </a:ext>
              </a:extLst>
            </p:cNvPr>
            <p:cNvSpPr/>
            <p:nvPr/>
          </p:nvSpPr>
          <p:spPr>
            <a:xfrm rot="3040986">
              <a:off x="2518742" y="450830"/>
              <a:ext cx="1668670" cy="8041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DD38F0-A26F-4133-A9A6-864A79BA771A}"/>
                </a:ext>
              </a:extLst>
            </p:cNvPr>
            <p:cNvSpPr txBox="1"/>
            <p:nvPr/>
          </p:nvSpPr>
          <p:spPr>
            <a:xfrm rot="3040986">
              <a:off x="2518742" y="450830"/>
              <a:ext cx="1668670" cy="804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4620" tIns="0" rIns="0" bIns="0" numCol="1" spcCol="1270" anchor="ctr" anchorCtr="0">
              <a:noAutofit/>
            </a:bodyPr>
            <a:lstStyle/>
            <a:p>
              <a:pPr marL="0" lvl="0" indent="0" algn="r" defTabSz="2355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300" kern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F4506-4B38-4CF3-B8E0-72AC87A1078D}"/>
              </a:ext>
            </a:extLst>
          </p:cNvPr>
          <p:cNvGrpSpPr/>
          <p:nvPr/>
        </p:nvGrpSpPr>
        <p:grpSpPr>
          <a:xfrm rot="20704524">
            <a:off x="6573965" y="1029938"/>
            <a:ext cx="818381" cy="1638194"/>
            <a:chOff x="746407" y="91588"/>
            <a:chExt cx="818381" cy="16381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A5C07C-27AC-46B3-A0FF-721DAB478313}"/>
                </a:ext>
              </a:extLst>
            </p:cNvPr>
            <p:cNvSpPr/>
            <p:nvPr/>
          </p:nvSpPr>
          <p:spPr>
            <a:xfrm rot="4164523">
              <a:off x="336501" y="501494"/>
              <a:ext cx="1638194" cy="8183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96CEAE-41E4-40E6-9939-4B28666A597E}"/>
                </a:ext>
              </a:extLst>
            </p:cNvPr>
            <p:cNvSpPr txBox="1"/>
            <p:nvPr/>
          </p:nvSpPr>
          <p:spPr>
            <a:xfrm rot="4164523">
              <a:off x="336501" y="501494"/>
              <a:ext cx="1638194" cy="818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080" tIns="0" rIns="0" bIns="0" numCol="1" spcCol="1270" anchor="ctr" anchorCtr="0">
              <a:noAutofit/>
            </a:bodyPr>
            <a:lstStyle/>
            <a:p>
              <a:pPr marL="0" lvl="0" indent="0" algn="r" defTabSz="2311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200" kern="12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7A8B645-A75E-4BDA-B9F0-28490DBC999F}"/>
              </a:ext>
            </a:extLst>
          </p:cNvPr>
          <p:cNvSpPr/>
          <p:nvPr/>
        </p:nvSpPr>
        <p:spPr>
          <a:xfrm rot="1807665">
            <a:off x="6251660" y="1923484"/>
            <a:ext cx="1829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b="1" dirty="0">
                <a:solidFill>
                  <a:schemeClr val="accent1"/>
                </a:solidFill>
              </a:rPr>
              <a:t>المؤتمر الإقليمي (ديسمبر 2019)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665EA0-F2AE-4B9E-8497-22BF60CB478A}"/>
              </a:ext>
            </a:extLst>
          </p:cNvPr>
          <p:cNvSpPr/>
          <p:nvPr/>
        </p:nvSpPr>
        <p:spPr>
          <a:xfrm rot="1807665">
            <a:off x="6663531" y="3758431"/>
            <a:ext cx="1829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b="1" dirty="0">
                <a:solidFill>
                  <a:schemeClr val="accent1"/>
                </a:solidFill>
              </a:rPr>
              <a:t>تعيين نقاط اتصال للهجرة </a:t>
            </a:r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BC272D9D-796A-4DC2-A8C6-87AF05D670E4}"/>
              </a:ext>
            </a:extLst>
          </p:cNvPr>
          <p:cNvSpPr/>
          <p:nvPr/>
        </p:nvSpPr>
        <p:spPr>
          <a:xfrm>
            <a:off x="5455438" y="2473824"/>
            <a:ext cx="1220303" cy="1220303"/>
          </a:xfrm>
          <a:prstGeom prst="donut">
            <a:avLst>
              <a:gd name="adj" fmla="val 2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3C805D-D69D-4BB5-A790-507D35848AF0}"/>
              </a:ext>
            </a:extLst>
          </p:cNvPr>
          <p:cNvSpPr/>
          <p:nvPr/>
        </p:nvSpPr>
        <p:spPr>
          <a:xfrm rot="1807665">
            <a:off x="4075395" y="1782843"/>
            <a:ext cx="1989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b="1" dirty="0">
                <a:solidFill>
                  <a:schemeClr val="accent1"/>
                </a:solidFill>
              </a:rPr>
              <a:t>أول ورشة عمل لبناء القدرات (يونيو 2020)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F61DD1-98FD-4CAC-B1B4-D4B3B982089D}"/>
              </a:ext>
            </a:extLst>
          </p:cNvPr>
          <p:cNvSpPr/>
          <p:nvPr/>
        </p:nvSpPr>
        <p:spPr>
          <a:xfrm rot="1807665">
            <a:off x="4564305" y="3720572"/>
            <a:ext cx="1829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b="1" dirty="0">
                <a:solidFill>
                  <a:schemeClr val="accent1"/>
                </a:solidFill>
              </a:rPr>
              <a:t>ورش حوارية مع منظمات المجتمع المدني</a:t>
            </a:r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5C0AB361-B36A-4C5D-8FD7-749170C76E22}"/>
              </a:ext>
            </a:extLst>
          </p:cNvPr>
          <p:cNvSpPr/>
          <p:nvPr/>
        </p:nvSpPr>
        <p:spPr>
          <a:xfrm>
            <a:off x="3487359" y="2458097"/>
            <a:ext cx="1220303" cy="1220303"/>
          </a:xfrm>
          <a:prstGeom prst="donut">
            <a:avLst>
              <a:gd name="adj" fmla="val 2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D2A5FC-38F0-4770-898C-AB4B32DF1D75}"/>
              </a:ext>
            </a:extLst>
          </p:cNvPr>
          <p:cNvSpPr/>
          <p:nvPr/>
        </p:nvSpPr>
        <p:spPr>
          <a:xfrm rot="1807665">
            <a:off x="2391413" y="1908702"/>
            <a:ext cx="1989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b="1" dirty="0">
                <a:solidFill>
                  <a:schemeClr val="accent1"/>
                </a:solidFill>
              </a:rPr>
              <a:t>ورش عمل لبناء القدرات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6DF9FD-DA18-4C4D-9AFA-2790FAF878F6}"/>
              </a:ext>
            </a:extLst>
          </p:cNvPr>
          <p:cNvSpPr/>
          <p:nvPr/>
        </p:nvSpPr>
        <p:spPr>
          <a:xfrm rot="1807665">
            <a:off x="2705440" y="3702481"/>
            <a:ext cx="1829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b="1" dirty="0">
                <a:solidFill>
                  <a:schemeClr val="accent1"/>
                </a:solidFill>
              </a:rPr>
              <a:t>تحضير التقرير الإقليمي</a:t>
            </a:r>
          </a:p>
        </p:txBody>
      </p:sp>
      <p:sp>
        <p:nvSpPr>
          <p:cNvPr id="35" name="Circle: Hollow 34">
            <a:extLst>
              <a:ext uri="{FF2B5EF4-FFF2-40B4-BE49-F238E27FC236}">
                <a16:creationId xmlns:a16="http://schemas.microsoft.com/office/drawing/2014/main" id="{7E43A306-9B27-4BFD-80F8-A89F90E3B9F5}"/>
              </a:ext>
            </a:extLst>
          </p:cNvPr>
          <p:cNvSpPr/>
          <p:nvPr/>
        </p:nvSpPr>
        <p:spPr>
          <a:xfrm>
            <a:off x="1503090" y="2506111"/>
            <a:ext cx="1220303" cy="1220303"/>
          </a:xfrm>
          <a:prstGeom prst="donut">
            <a:avLst>
              <a:gd name="adj" fmla="val 2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7C90E4-6EEE-4183-A267-07D977DEA1BB}"/>
              </a:ext>
            </a:extLst>
          </p:cNvPr>
          <p:cNvSpPr/>
          <p:nvPr/>
        </p:nvSpPr>
        <p:spPr>
          <a:xfrm rot="1807665">
            <a:off x="658417" y="1712071"/>
            <a:ext cx="2097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chemeClr val="accent1"/>
                </a:solidFill>
              </a:rPr>
              <a:t>مؤتمر الاستعراض الإقليمي </a:t>
            </a:r>
            <a:r>
              <a:rPr lang="ar-LB" b="1" dirty="0">
                <a:solidFill>
                  <a:schemeClr val="accent1"/>
                </a:solidFill>
              </a:rPr>
              <a:t>(</a:t>
            </a:r>
            <a:r>
              <a:rPr lang="ar-SA" b="1" dirty="0">
                <a:solidFill>
                  <a:schemeClr val="accent1"/>
                </a:solidFill>
              </a:rPr>
              <a:t>ديسمبر </a:t>
            </a:r>
            <a:r>
              <a:rPr lang="en-US" b="1" dirty="0">
                <a:solidFill>
                  <a:schemeClr val="accent1"/>
                </a:solidFill>
              </a:rPr>
              <a:t>2020</a:t>
            </a:r>
            <a:r>
              <a:rPr lang="ar-LB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E15404-0338-4697-8DFA-A203E98CD8CE}"/>
              </a:ext>
            </a:extLst>
          </p:cNvPr>
          <p:cNvSpPr/>
          <p:nvPr/>
        </p:nvSpPr>
        <p:spPr>
          <a:xfrm rot="1807665">
            <a:off x="669280" y="3747443"/>
            <a:ext cx="1829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b="1" dirty="0">
                <a:solidFill>
                  <a:schemeClr val="accent1"/>
                </a:solidFill>
              </a:rPr>
              <a:t>تقديم التقرير الإقليمي إلى المنتدى العالمي</a:t>
            </a:r>
          </a:p>
        </p:txBody>
      </p:sp>
    </p:spTree>
    <p:extLst>
      <p:ext uri="{BB962C8B-B14F-4D97-AF65-F5344CB8AC3E}">
        <p14:creationId xmlns:p14="http://schemas.microsoft.com/office/powerpoint/2010/main" val="137660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E905B4E-10EC-4DFF-941A-1E096AF4ED66}"/>
              </a:ext>
            </a:extLst>
          </p:cNvPr>
          <p:cNvSpPr txBox="1">
            <a:spLocks/>
          </p:cNvSpPr>
          <p:nvPr/>
        </p:nvSpPr>
        <p:spPr bwMode="auto">
          <a:xfrm>
            <a:off x="443456" y="280999"/>
            <a:ext cx="7886700" cy="7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rtl="1"/>
            <a:r>
              <a:rPr lang="ar-LB" sz="2400" dirty="0">
                <a:solidFill>
                  <a:schemeClr val="accent1"/>
                </a:solidFill>
              </a:rPr>
              <a:t>ا</a:t>
            </a:r>
            <a:r>
              <a:rPr lang="ar-EG" sz="2400" dirty="0">
                <a:solidFill>
                  <a:schemeClr val="accent1"/>
                </a:solidFill>
              </a:rPr>
              <a:t>لاتفاق العالمي من أجل الهجرة الآمنة والمنظمة والنظامية</a:t>
            </a:r>
            <a:r>
              <a:rPr lang="ar-LB" sz="2400" dirty="0">
                <a:solidFill>
                  <a:schemeClr val="accent1"/>
                </a:solidFill>
              </a:rPr>
              <a:t> </a:t>
            </a:r>
          </a:p>
          <a:p>
            <a:pPr algn="r" rtl="1"/>
            <a:r>
              <a:rPr lang="ar-LB" sz="2400" b="1" dirty="0">
                <a:solidFill>
                  <a:schemeClr val="accent1"/>
                </a:solidFill>
              </a:rPr>
              <a:t>الاستعراض الطوعي للاتفاق العالمي من أجل الهجرة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C6C02-45E0-4A6B-8D39-43F5C51B90D5}"/>
              </a:ext>
            </a:extLst>
          </p:cNvPr>
          <p:cNvSpPr txBox="1"/>
          <p:nvPr/>
        </p:nvSpPr>
        <p:spPr>
          <a:xfrm>
            <a:off x="9504219" y="1397000"/>
            <a:ext cx="537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DB78FF-73AD-40A2-9B0E-CA5444218F56}"/>
              </a:ext>
            </a:extLst>
          </p:cNvPr>
          <p:cNvSpPr/>
          <p:nvPr/>
        </p:nvSpPr>
        <p:spPr>
          <a:xfrm>
            <a:off x="6917980" y="2581274"/>
            <a:ext cx="1520803" cy="839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/>
              <a:t>طبيعة الاستعراض</a:t>
            </a:r>
            <a:endParaRPr lang="en-US" sz="28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F23FB4-E8C2-4D14-8FBA-8CD14C4B7DA6}"/>
              </a:ext>
            </a:extLst>
          </p:cNvPr>
          <p:cNvSpPr/>
          <p:nvPr/>
        </p:nvSpPr>
        <p:spPr>
          <a:xfrm>
            <a:off x="443455" y="2581274"/>
            <a:ext cx="6276563" cy="8394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dirty="0">
                <a:solidFill>
                  <a:schemeClr val="accent1"/>
                </a:solidFill>
              </a:rPr>
              <a:t>هو استعراض طوعي على المستوى الوطني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BA4A88-5495-43A7-B268-2C0BC75B2F72}"/>
              </a:ext>
            </a:extLst>
          </p:cNvPr>
          <p:cNvSpPr/>
          <p:nvPr/>
        </p:nvSpPr>
        <p:spPr>
          <a:xfrm>
            <a:off x="6917980" y="3662525"/>
            <a:ext cx="1520803" cy="839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/>
              <a:t>غاية الاستعراض</a:t>
            </a:r>
            <a:endParaRPr lang="en-US" sz="28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E3D683-6A97-435C-AE63-A07FC57878E3}"/>
              </a:ext>
            </a:extLst>
          </p:cNvPr>
          <p:cNvSpPr/>
          <p:nvPr/>
        </p:nvSpPr>
        <p:spPr>
          <a:xfrm>
            <a:off x="443455" y="3690621"/>
            <a:ext cx="6276564" cy="8394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dirty="0">
                <a:solidFill>
                  <a:schemeClr val="accent1"/>
                </a:solidFill>
              </a:rPr>
              <a:t>مراجعة ذاتية لتقييم التقدم المحرز في تنفيذ الاتفاق العالمي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1D938D1-FD27-49BB-B7DB-BC2202129D23}"/>
              </a:ext>
            </a:extLst>
          </p:cNvPr>
          <p:cNvSpPr/>
          <p:nvPr/>
        </p:nvSpPr>
        <p:spPr>
          <a:xfrm>
            <a:off x="6917981" y="4743776"/>
            <a:ext cx="1520803" cy="134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/>
              <a:t>نموذج الاستعراض</a:t>
            </a:r>
            <a:endParaRPr lang="en-US" sz="28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E0A20D3-198A-473F-A0D2-846C16E9F7B4}"/>
              </a:ext>
            </a:extLst>
          </p:cNvPr>
          <p:cNvSpPr/>
          <p:nvPr/>
        </p:nvSpPr>
        <p:spPr>
          <a:xfrm>
            <a:off x="443456" y="4743777"/>
            <a:ext cx="6276564" cy="13474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b="1" dirty="0">
                <a:solidFill>
                  <a:schemeClr val="accent1"/>
                </a:solidFill>
              </a:rPr>
              <a:t>5 أجزاء</a:t>
            </a:r>
            <a:r>
              <a:rPr lang="ar-LB" sz="2800" dirty="0">
                <a:solidFill>
                  <a:schemeClr val="accent1"/>
                </a:solidFill>
              </a:rPr>
              <a:t>: المنهجية؛ السياسة العامة والبيئة </a:t>
            </a:r>
            <a:r>
              <a:rPr lang="ar-LB" sz="2800" dirty="0" err="1">
                <a:solidFill>
                  <a:schemeClr val="accent1"/>
                </a:solidFill>
              </a:rPr>
              <a:t>المؤاتية</a:t>
            </a:r>
            <a:r>
              <a:rPr lang="ar-LB" sz="2800" dirty="0">
                <a:solidFill>
                  <a:schemeClr val="accent1"/>
                </a:solidFill>
              </a:rPr>
              <a:t>؛ التقدم المحرز في تحقيق أهداف الاتفاق العالمي؛ وسائل التنفيذ؛ </a:t>
            </a:r>
            <a:r>
              <a:rPr lang="ar-SA" sz="2800" dirty="0">
                <a:solidFill>
                  <a:schemeClr val="accent1"/>
                </a:solidFill>
              </a:rPr>
              <a:t>الخطوات اللاحقة </a:t>
            </a:r>
            <a:r>
              <a:rPr lang="ar-LB" sz="2800" dirty="0">
                <a:solidFill>
                  <a:schemeClr val="accent1"/>
                </a:solidFill>
              </a:rPr>
              <a:t>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3BB2C7-9FB5-45A7-AFBA-8F6A39B6520A}"/>
              </a:ext>
            </a:extLst>
          </p:cNvPr>
          <p:cNvSpPr txBox="1"/>
          <p:nvPr/>
        </p:nvSpPr>
        <p:spPr>
          <a:xfrm>
            <a:off x="443455" y="1480379"/>
            <a:ext cx="7995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dirty="0">
                <a:solidFill>
                  <a:schemeClr val="accent1"/>
                </a:solidFill>
              </a:rPr>
              <a:t>يعتمد الاستعراض الإقليمي على الاستعراضات الطوعية للاتفاق العالمي على المستوى الوطني: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9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E905B4E-10EC-4DFF-941A-1E096AF4ED66}"/>
              </a:ext>
            </a:extLst>
          </p:cNvPr>
          <p:cNvSpPr txBox="1">
            <a:spLocks/>
          </p:cNvSpPr>
          <p:nvPr/>
        </p:nvSpPr>
        <p:spPr bwMode="auto">
          <a:xfrm>
            <a:off x="443456" y="280999"/>
            <a:ext cx="7886700" cy="7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rtl="1"/>
            <a:r>
              <a:rPr lang="ar-LB" sz="2400" dirty="0">
                <a:solidFill>
                  <a:schemeClr val="accent1"/>
                </a:solidFill>
              </a:rPr>
              <a:t>ا</a:t>
            </a:r>
            <a:r>
              <a:rPr lang="ar-EG" sz="2400" dirty="0">
                <a:solidFill>
                  <a:schemeClr val="accent1"/>
                </a:solidFill>
              </a:rPr>
              <a:t>لاتفاق العالمي من أجل الهجرة الآمنة والمنظمة والنظامية</a:t>
            </a:r>
            <a:r>
              <a:rPr lang="ar-LB" sz="2400" dirty="0">
                <a:solidFill>
                  <a:schemeClr val="accent1"/>
                </a:solidFill>
              </a:rPr>
              <a:t> </a:t>
            </a:r>
          </a:p>
          <a:p>
            <a:pPr algn="r" rtl="1"/>
            <a:endParaRPr lang="ar-LB" sz="2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C6C02-45E0-4A6B-8D39-43F5C51B90D5}"/>
              </a:ext>
            </a:extLst>
          </p:cNvPr>
          <p:cNvSpPr txBox="1"/>
          <p:nvPr/>
        </p:nvSpPr>
        <p:spPr>
          <a:xfrm>
            <a:off x="9504219" y="1397000"/>
            <a:ext cx="537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F4506-4B38-4CF3-B8E0-72AC87A1078D}"/>
              </a:ext>
            </a:extLst>
          </p:cNvPr>
          <p:cNvGrpSpPr/>
          <p:nvPr/>
        </p:nvGrpSpPr>
        <p:grpSpPr>
          <a:xfrm rot="20704524">
            <a:off x="6573965" y="1029938"/>
            <a:ext cx="818381" cy="1638194"/>
            <a:chOff x="746407" y="91588"/>
            <a:chExt cx="818381" cy="16381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A5C07C-27AC-46B3-A0FF-721DAB478313}"/>
                </a:ext>
              </a:extLst>
            </p:cNvPr>
            <p:cNvSpPr/>
            <p:nvPr/>
          </p:nvSpPr>
          <p:spPr>
            <a:xfrm rot="4164523">
              <a:off x="336501" y="501494"/>
              <a:ext cx="1638194" cy="8183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96CEAE-41E4-40E6-9939-4B28666A597E}"/>
                </a:ext>
              </a:extLst>
            </p:cNvPr>
            <p:cNvSpPr txBox="1"/>
            <p:nvPr/>
          </p:nvSpPr>
          <p:spPr>
            <a:xfrm rot="4164523">
              <a:off x="336501" y="501494"/>
              <a:ext cx="1638194" cy="818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080" tIns="0" rIns="0" bIns="0" numCol="1" spcCol="1270" anchor="ctr" anchorCtr="0">
              <a:noAutofit/>
            </a:bodyPr>
            <a:lstStyle/>
            <a:p>
              <a:pPr marL="0" lvl="0" indent="0" algn="r" defTabSz="2311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200" kern="1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6E5F6F3-D4DF-49E3-B03D-8F78CABFA265}"/>
              </a:ext>
            </a:extLst>
          </p:cNvPr>
          <p:cNvSpPr/>
          <p:nvPr/>
        </p:nvSpPr>
        <p:spPr>
          <a:xfrm>
            <a:off x="1085850" y="1574612"/>
            <a:ext cx="7484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2800" b="1" dirty="0">
                <a:solidFill>
                  <a:schemeClr val="accent1"/>
                </a:solidFill>
              </a:rPr>
              <a:t>الجزء الأول: منهجية </a:t>
            </a:r>
            <a:r>
              <a:rPr lang="ar-SA" sz="2800" b="1" dirty="0">
                <a:solidFill>
                  <a:schemeClr val="accent1"/>
                </a:solidFill>
              </a:rPr>
              <a:t>إعداد الاستعراض ال</a:t>
            </a:r>
            <a:r>
              <a:rPr lang="ar-LB" sz="2800" b="1" dirty="0">
                <a:solidFill>
                  <a:schemeClr val="accent1"/>
                </a:solidFill>
              </a:rPr>
              <a:t>طوعي</a:t>
            </a:r>
            <a:r>
              <a:rPr lang="ar-SA" sz="2800" b="1" dirty="0">
                <a:solidFill>
                  <a:schemeClr val="accent1"/>
                </a:solidFill>
              </a:rPr>
              <a:t> للاتفاق العالمي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D20099-E9F4-438E-BB6E-A631AC1F5503}"/>
              </a:ext>
            </a:extLst>
          </p:cNvPr>
          <p:cNvSpPr/>
          <p:nvPr/>
        </p:nvSpPr>
        <p:spPr>
          <a:xfrm>
            <a:off x="6174256" y="2630341"/>
            <a:ext cx="2288730" cy="1808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/>
              <a:t>النهج الشامل للحكومة بأكملها</a:t>
            </a:r>
            <a:endParaRPr lang="en-US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0B6F6B-8294-4B5D-9947-B61F0EF563D8}"/>
              </a:ext>
            </a:extLst>
          </p:cNvPr>
          <p:cNvSpPr/>
          <p:nvPr/>
        </p:nvSpPr>
        <p:spPr>
          <a:xfrm>
            <a:off x="565896" y="2630344"/>
            <a:ext cx="2288730" cy="1808837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/>
              <a:t>المراجعة الشاملة للأهداف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451C29-0B0A-4A22-950E-035B0336E13C}"/>
              </a:ext>
            </a:extLst>
          </p:cNvPr>
          <p:cNvSpPr/>
          <p:nvPr/>
        </p:nvSpPr>
        <p:spPr>
          <a:xfrm>
            <a:off x="3341296" y="2630343"/>
            <a:ext cx="2288730" cy="18088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/>
              <a:t>نهج المجتمع بأكمله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9181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E905B4E-10EC-4DFF-941A-1E096AF4ED66}"/>
              </a:ext>
            </a:extLst>
          </p:cNvPr>
          <p:cNvSpPr txBox="1">
            <a:spLocks/>
          </p:cNvSpPr>
          <p:nvPr/>
        </p:nvSpPr>
        <p:spPr bwMode="auto">
          <a:xfrm>
            <a:off x="443456" y="280999"/>
            <a:ext cx="7886700" cy="7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rtl="1"/>
            <a:r>
              <a:rPr lang="ar-LB" sz="2400" dirty="0">
                <a:solidFill>
                  <a:schemeClr val="accent1"/>
                </a:solidFill>
              </a:rPr>
              <a:t>ا</a:t>
            </a:r>
            <a:r>
              <a:rPr lang="ar-EG" sz="2400" dirty="0">
                <a:solidFill>
                  <a:schemeClr val="accent1"/>
                </a:solidFill>
              </a:rPr>
              <a:t>لاتفاق العالمي من أجل الهجرة الآمنة والمنظمة والنظامية</a:t>
            </a:r>
            <a:r>
              <a:rPr lang="ar-LB" sz="2400" dirty="0">
                <a:solidFill>
                  <a:schemeClr val="accent1"/>
                </a:solidFill>
              </a:rPr>
              <a:t> </a:t>
            </a:r>
          </a:p>
          <a:p>
            <a:pPr algn="r" rtl="1"/>
            <a:endParaRPr lang="ar-LB" sz="2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C6C02-45E0-4A6B-8D39-43F5C51B90D5}"/>
              </a:ext>
            </a:extLst>
          </p:cNvPr>
          <p:cNvSpPr txBox="1"/>
          <p:nvPr/>
        </p:nvSpPr>
        <p:spPr>
          <a:xfrm>
            <a:off x="9504219" y="1397000"/>
            <a:ext cx="537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F4506-4B38-4CF3-B8E0-72AC87A1078D}"/>
              </a:ext>
            </a:extLst>
          </p:cNvPr>
          <p:cNvGrpSpPr/>
          <p:nvPr/>
        </p:nvGrpSpPr>
        <p:grpSpPr>
          <a:xfrm rot="20704524">
            <a:off x="6573965" y="1029938"/>
            <a:ext cx="818381" cy="1638194"/>
            <a:chOff x="746407" y="91588"/>
            <a:chExt cx="818381" cy="16381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A5C07C-27AC-46B3-A0FF-721DAB478313}"/>
                </a:ext>
              </a:extLst>
            </p:cNvPr>
            <p:cNvSpPr/>
            <p:nvPr/>
          </p:nvSpPr>
          <p:spPr>
            <a:xfrm rot="4164523">
              <a:off x="336501" y="501494"/>
              <a:ext cx="1638194" cy="8183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96CEAE-41E4-40E6-9939-4B28666A597E}"/>
                </a:ext>
              </a:extLst>
            </p:cNvPr>
            <p:cNvSpPr txBox="1"/>
            <p:nvPr/>
          </p:nvSpPr>
          <p:spPr>
            <a:xfrm rot="4164523">
              <a:off x="336501" y="501494"/>
              <a:ext cx="1638194" cy="818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080" tIns="0" rIns="0" bIns="0" numCol="1" spcCol="1270" anchor="ctr" anchorCtr="0">
              <a:noAutofit/>
            </a:bodyPr>
            <a:lstStyle/>
            <a:p>
              <a:pPr marL="0" lvl="0" indent="0" algn="r" defTabSz="2311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200" kern="1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6E5F6F3-D4DF-49E3-B03D-8F78CABFA265}"/>
              </a:ext>
            </a:extLst>
          </p:cNvPr>
          <p:cNvSpPr/>
          <p:nvPr/>
        </p:nvSpPr>
        <p:spPr>
          <a:xfrm>
            <a:off x="1085850" y="1574612"/>
            <a:ext cx="7484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2800" b="1" dirty="0">
                <a:solidFill>
                  <a:schemeClr val="accent1"/>
                </a:solidFill>
              </a:rPr>
              <a:t>الجزء الثاني: </a:t>
            </a:r>
            <a:r>
              <a:rPr lang="ar-SA" sz="2800" b="1" dirty="0">
                <a:solidFill>
                  <a:schemeClr val="accent1"/>
                </a:solidFill>
              </a:rPr>
              <a:t>السياسة العامة والبيئة </a:t>
            </a:r>
            <a:r>
              <a:rPr lang="ar-SA" sz="2800" b="1" dirty="0" err="1">
                <a:solidFill>
                  <a:schemeClr val="accent1"/>
                </a:solidFill>
              </a:rPr>
              <a:t>المؤاتية</a:t>
            </a:r>
            <a:r>
              <a:rPr lang="ar-SA" sz="2800" b="1" dirty="0">
                <a:solidFill>
                  <a:schemeClr val="accent1"/>
                </a:solidFill>
              </a:rPr>
              <a:t>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257E8-F4E3-444B-A62A-553DA995C828}"/>
              </a:ext>
            </a:extLst>
          </p:cNvPr>
          <p:cNvSpPr/>
          <p:nvPr/>
        </p:nvSpPr>
        <p:spPr>
          <a:xfrm>
            <a:off x="6174256" y="2320330"/>
            <a:ext cx="2331981" cy="1569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/>
              <a:t>النهج الشامل للحكومة بأكملها والمجتمع بأكمله</a:t>
            </a:r>
            <a:endParaRPr 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8DFEDF-79F7-4FFC-ADDE-3C8D7BFB86BC}"/>
              </a:ext>
            </a:extLst>
          </p:cNvPr>
          <p:cNvSpPr/>
          <p:nvPr/>
        </p:nvSpPr>
        <p:spPr>
          <a:xfrm>
            <a:off x="771524" y="2320330"/>
            <a:ext cx="2331981" cy="1569868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/>
              <a:t>السياسات المعتمدة</a:t>
            </a:r>
            <a:endParaRPr lang="en-US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D4ADE0-3010-440F-834A-5DA60664C502}"/>
              </a:ext>
            </a:extLst>
          </p:cNvPr>
          <p:cNvSpPr/>
          <p:nvPr/>
        </p:nvSpPr>
        <p:spPr>
          <a:xfrm>
            <a:off x="6174256" y="4290209"/>
            <a:ext cx="2331981" cy="15698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/>
              <a:t>الإنسان هو المركز</a:t>
            </a:r>
            <a:endParaRPr lang="en-US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41E69D-BDB2-448F-82C8-C458DFAFE5D7}"/>
              </a:ext>
            </a:extLst>
          </p:cNvPr>
          <p:cNvSpPr/>
          <p:nvPr/>
        </p:nvSpPr>
        <p:spPr>
          <a:xfrm>
            <a:off x="771524" y="4290209"/>
            <a:ext cx="2331981" cy="1569868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LB" sz="2800" b="1" dirty="0"/>
              <a:t>البعد الإقليمي للهجرة</a:t>
            </a:r>
            <a:endParaRPr lang="en-US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DC4439-BD88-45A3-9431-DA93889DADD9}"/>
              </a:ext>
            </a:extLst>
          </p:cNvPr>
          <p:cNvSpPr/>
          <p:nvPr/>
        </p:nvSpPr>
        <p:spPr>
          <a:xfrm>
            <a:off x="3472890" y="4290209"/>
            <a:ext cx="2331981" cy="15698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LB" sz="2800" b="1" dirty="0"/>
              <a:t>الإصلاحات المؤسساتية</a:t>
            </a:r>
            <a:endParaRPr lang="en-US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67CAE3-B184-4EB0-9BFB-5D94A61B6EB2}"/>
              </a:ext>
            </a:extLst>
          </p:cNvPr>
          <p:cNvSpPr/>
          <p:nvPr/>
        </p:nvSpPr>
        <p:spPr>
          <a:xfrm>
            <a:off x="3472890" y="2320330"/>
            <a:ext cx="2331981" cy="15698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/>
              <a:t>حوكمة الهجرة والتنمية المستدامة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306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E905B4E-10EC-4DFF-941A-1E096AF4ED66}"/>
              </a:ext>
            </a:extLst>
          </p:cNvPr>
          <p:cNvSpPr txBox="1">
            <a:spLocks/>
          </p:cNvSpPr>
          <p:nvPr/>
        </p:nvSpPr>
        <p:spPr bwMode="auto">
          <a:xfrm>
            <a:off x="443456" y="280999"/>
            <a:ext cx="7886700" cy="7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rtl="1"/>
            <a:r>
              <a:rPr lang="ar-LB" sz="2400" dirty="0">
                <a:solidFill>
                  <a:schemeClr val="accent1"/>
                </a:solidFill>
              </a:rPr>
              <a:t>ا</a:t>
            </a:r>
            <a:r>
              <a:rPr lang="ar-EG" sz="2400" dirty="0">
                <a:solidFill>
                  <a:schemeClr val="accent1"/>
                </a:solidFill>
              </a:rPr>
              <a:t>لاتفاق العالمي من أجل الهجرة الآمنة والمنظمة والنظامية</a:t>
            </a:r>
            <a:r>
              <a:rPr lang="ar-LB" sz="2400" dirty="0">
                <a:solidFill>
                  <a:schemeClr val="accent1"/>
                </a:solidFill>
              </a:rPr>
              <a:t> </a:t>
            </a:r>
          </a:p>
          <a:p>
            <a:pPr algn="r" rtl="1"/>
            <a:endParaRPr lang="ar-LB" sz="2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C6C02-45E0-4A6B-8D39-43F5C51B90D5}"/>
              </a:ext>
            </a:extLst>
          </p:cNvPr>
          <p:cNvSpPr txBox="1"/>
          <p:nvPr/>
        </p:nvSpPr>
        <p:spPr>
          <a:xfrm>
            <a:off x="9504219" y="1397000"/>
            <a:ext cx="537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F4506-4B38-4CF3-B8E0-72AC87A1078D}"/>
              </a:ext>
            </a:extLst>
          </p:cNvPr>
          <p:cNvGrpSpPr/>
          <p:nvPr/>
        </p:nvGrpSpPr>
        <p:grpSpPr>
          <a:xfrm rot="20704524">
            <a:off x="6573965" y="1029938"/>
            <a:ext cx="818381" cy="1638194"/>
            <a:chOff x="746407" y="91588"/>
            <a:chExt cx="818381" cy="16381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A5C07C-27AC-46B3-A0FF-721DAB478313}"/>
                </a:ext>
              </a:extLst>
            </p:cNvPr>
            <p:cNvSpPr/>
            <p:nvPr/>
          </p:nvSpPr>
          <p:spPr>
            <a:xfrm rot="4164523">
              <a:off x="336501" y="501494"/>
              <a:ext cx="1638194" cy="8183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96CEAE-41E4-40E6-9939-4B28666A597E}"/>
                </a:ext>
              </a:extLst>
            </p:cNvPr>
            <p:cNvSpPr txBox="1"/>
            <p:nvPr/>
          </p:nvSpPr>
          <p:spPr>
            <a:xfrm rot="4164523">
              <a:off x="336501" y="501494"/>
              <a:ext cx="1638194" cy="818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080" tIns="0" rIns="0" bIns="0" numCol="1" spcCol="1270" anchor="ctr" anchorCtr="0">
              <a:noAutofit/>
            </a:bodyPr>
            <a:lstStyle/>
            <a:p>
              <a:pPr marL="0" lvl="0" indent="0" algn="r" defTabSz="2311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200" kern="1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6E5F6F3-D4DF-49E3-B03D-8F78CABFA265}"/>
              </a:ext>
            </a:extLst>
          </p:cNvPr>
          <p:cNvSpPr/>
          <p:nvPr/>
        </p:nvSpPr>
        <p:spPr>
          <a:xfrm>
            <a:off x="845453" y="1574611"/>
            <a:ext cx="7484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2800" b="1" dirty="0">
                <a:solidFill>
                  <a:schemeClr val="accent1"/>
                </a:solidFill>
              </a:rPr>
              <a:t>الجزء الثالث: </a:t>
            </a:r>
            <a:r>
              <a:rPr lang="ar-SA" sz="2800" b="1" dirty="0">
                <a:solidFill>
                  <a:schemeClr val="accent1"/>
                </a:solidFill>
              </a:rPr>
              <a:t>التقدم المحرز في تحقيق أهداف الاتفاق العالمي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A4B5CA-45AE-4F1A-8307-49A26487EF0C}"/>
              </a:ext>
            </a:extLst>
          </p:cNvPr>
          <p:cNvSpPr/>
          <p:nvPr/>
        </p:nvSpPr>
        <p:spPr>
          <a:xfrm>
            <a:off x="5990071" y="2630341"/>
            <a:ext cx="2340085" cy="1808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/>
              <a:t>تنفيذ ال 23 هدفاً للاتفاق </a:t>
            </a:r>
            <a:endParaRPr lang="en-US" sz="4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F0967-98C6-4C09-A08F-14AC4A864E2F}"/>
              </a:ext>
            </a:extLst>
          </p:cNvPr>
          <p:cNvSpPr/>
          <p:nvPr/>
        </p:nvSpPr>
        <p:spPr>
          <a:xfrm>
            <a:off x="616853" y="2630344"/>
            <a:ext cx="2340085" cy="1808837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LB" sz="2800" b="1" dirty="0"/>
              <a:t>التحديات والممارسات الواعدة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9D5DD0-FECA-48BC-B3AF-FBB257BBCD6D}"/>
              </a:ext>
            </a:extLst>
          </p:cNvPr>
          <p:cNvSpPr/>
          <p:nvPr/>
        </p:nvSpPr>
        <p:spPr>
          <a:xfrm>
            <a:off x="3303462" y="2630343"/>
            <a:ext cx="2340085" cy="18088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LB" sz="2800" b="1" dirty="0"/>
              <a:t>دمج المبادئ التوجيهية في أُطر حوكمة الهجرة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0590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E905B4E-10EC-4DFF-941A-1E096AF4ED66}"/>
              </a:ext>
            </a:extLst>
          </p:cNvPr>
          <p:cNvSpPr txBox="1">
            <a:spLocks/>
          </p:cNvSpPr>
          <p:nvPr/>
        </p:nvSpPr>
        <p:spPr bwMode="auto">
          <a:xfrm>
            <a:off x="443456" y="280999"/>
            <a:ext cx="7886700" cy="7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rtl="1"/>
            <a:r>
              <a:rPr lang="ar-LB" sz="2400" dirty="0">
                <a:solidFill>
                  <a:schemeClr val="accent1"/>
                </a:solidFill>
              </a:rPr>
              <a:t>ا</a:t>
            </a:r>
            <a:r>
              <a:rPr lang="ar-EG" sz="2400" dirty="0">
                <a:solidFill>
                  <a:schemeClr val="accent1"/>
                </a:solidFill>
              </a:rPr>
              <a:t>لاتفاق العالمي من أجل الهجرة الآمنة والمنظمة والنظامية</a:t>
            </a:r>
            <a:r>
              <a:rPr lang="ar-LB" sz="2400" dirty="0">
                <a:solidFill>
                  <a:schemeClr val="accent1"/>
                </a:solidFill>
              </a:rPr>
              <a:t> </a:t>
            </a:r>
          </a:p>
          <a:p>
            <a:pPr algn="r" rtl="1"/>
            <a:endParaRPr lang="ar-LB" sz="2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C6C02-45E0-4A6B-8D39-43F5C51B90D5}"/>
              </a:ext>
            </a:extLst>
          </p:cNvPr>
          <p:cNvSpPr txBox="1"/>
          <p:nvPr/>
        </p:nvSpPr>
        <p:spPr>
          <a:xfrm>
            <a:off x="9504219" y="1397000"/>
            <a:ext cx="537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F4506-4B38-4CF3-B8E0-72AC87A1078D}"/>
              </a:ext>
            </a:extLst>
          </p:cNvPr>
          <p:cNvGrpSpPr/>
          <p:nvPr/>
        </p:nvGrpSpPr>
        <p:grpSpPr>
          <a:xfrm rot="20704524">
            <a:off x="6573965" y="1029938"/>
            <a:ext cx="818381" cy="1638194"/>
            <a:chOff x="746407" y="91588"/>
            <a:chExt cx="818381" cy="16381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A5C07C-27AC-46B3-A0FF-721DAB478313}"/>
                </a:ext>
              </a:extLst>
            </p:cNvPr>
            <p:cNvSpPr/>
            <p:nvPr/>
          </p:nvSpPr>
          <p:spPr>
            <a:xfrm rot="4164523">
              <a:off x="336501" y="501494"/>
              <a:ext cx="1638194" cy="8183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96CEAE-41E4-40E6-9939-4B28666A597E}"/>
                </a:ext>
              </a:extLst>
            </p:cNvPr>
            <p:cNvSpPr txBox="1"/>
            <p:nvPr/>
          </p:nvSpPr>
          <p:spPr>
            <a:xfrm rot="4164523">
              <a:off x="336501" y="501494"/>
              <a:ext cx="1638194" cy="818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080" tIns="0" rIns="0" bIns="0" numCol="1" spcCol="1270" anchor="ctr" anchorCtr="0">
              <a:noAutofit/>
            </a:bodyPr>
            <a:lstStyle/>
            <a:p>
              <a:pPr marL="0" lvl="0" indent="0" algn="r" defTabSz="2311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200" kern="1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6E5F6F3-D4DF-49E3-B03D-8F78CABFA265}"/>
              </a:ext>
            </a:extLst>
          </p:cNvPr>
          <p:cNvSpPr/>
          <p:nvPr/>
        </p:nvSpPr>
        <p:spPr>
          <a:xfrm>
            <a:off x="845453" y="1574611"/>
            <a:ext cx="7484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2800" b="1" dirty="0">
                <a:solidFill>
                  <a:schemeClr val="accent1"/>
                </a:solidFill>
              </a:rPr>
              <a:t>الجزء الرابع: </a:t>
            </a:r>
            <a:r>
              <a:rPr lang="ar-SA" sz="2800" b="1" dirty="0">
                <a:solidFill>
                  <a:schemeClr val="accent1"/>
                </a:solidFill>
              </a:rPr>
              <a:t>وسائل التنفيذ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1B242-A482-4A39-B8F9-712FD53F7B79}"/>
              </a:ext>
            </a:extLst>
          </p:cNvPr>
          <p:cNvSpPr/>
          <p:nvPr/>
        </p:nvSpPr>
        <p:spPr>
          <a:xfrm>
            <a:off x="6103362" y="2565161"/>
            <a:ext cx="2426780" cy="144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/>
              <a:t>وسائل التنفيذ</a:t>
            </a:r>
            <a:endParaRPr lang="en-US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D6F41-E8A3-46CD-A6A8-F56B0E68F618}"/>
              </a:ext>
            </a:extLst>
          </p:cNvPr>
          <p:cNvSpPr/>
          <p:nvPr/>
        </p:nvSpPr>
        <p:spPr>
          <a:xfrm>
            <a:off x="443456" y="2565162"/>
            <a:ext cx="2426780" cy="1441597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الموارد الإضافية</a:t>
            </a:r>
            <a:endParaRPr lang="en-US" sz="3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FF7ADB-CBE0-46E4-9EC4-0B92B05C62B7}"/>
              </a:ext>
            </a:extLst>
          </p:cNvPr>
          <p:cNvSpPr/>
          <p:nvPr/>
        </p:nvSpPr>
        <p:spPr>
          <a:xfrm>
            <a:off x="3273409" y="2565162"/>
            <a:ext cx="2426780" cy="14415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التحديات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151288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FDE"/>
      </a:accent1>
      <a:accent2>
        <a:srgbClr val="FFBF3F"/>
      </a:accent2>
      <a:accent3>
        <a:srgbClr val="CD545B"/>
      </a:accent3>
      <a:accent4>
        <a:srgbClr val="00B5E2"/>
      </a:accent4>
      <a:accent5>
        <a:srgbClr val="A4D65E"/>
      </a:accent5>
      <a:accent6>
        <a:srgbClr val="7566A0"/>
      </a:accent6>
      <a:hlink>
        <a:srgbClr val="009CA6"/>
      </a:hlink>
      <a:folHlink>
        <a:srgbClr val="9799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212F064E5A703E439E850289ECA01790" ma:contentTypeVersion="5" ma:contentTypeDescription="إنشاء مستند جديد." ma:contentTypeScope="" ma:versionID="e13929a33005e34b7a415abece2d61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4a741e069f3ad2e25841ff3da80f09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38F8B3-3CD0-494A-A2EF-606D34E66AA0}"/>
</file>

<file path=customXml/itemProps2.xml><?xml version="1.0" encoding="utf-8"?>
<ds:datastoreItem xmlns:ds="http://schemas.openxmlformats.org/officeDocument/2006/customXml" ds:itemID="{B8FB1E4A-19D7-49BE-B2C0-C9EA7C3D48DF}"/>
</file>

<file path=customXml/itemProps3.xml><?xml version="1.0" encoding="utf-8"?>
<ds:datastoreItem xmlns:ds="http://schemas.openxmlformats.org/officeDocument/2006/customXml" ds:itemID="{CAA2152F-882E-4777-8C4C-AE93CDEEA9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8079</TotalTime>
  <Words>416</Words>
  <Application>Microsoft Office PowerPoint</Application>
  <PresentationFormat>On-screen Show (4:3)</PresentationFormat>
  <Paragraphs>91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Sakkal Majalla</vt:lpstr>
      <vt:lpstr>TraditionalArabic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De Narvaez Cano</dc:creator>
  <cp:lastModifiedBy>Kawtar Berramdane</cp:lastModifiedBy>
  <cp:revision>273</cp:revision>
  <cp:lastPrinted>2018-05-05T16:35:31Z</cp:lastPrinted>
  <dcterms:created xsi:type="dcterms:W3CDTF">2017-09-20T12:52:18Z</dcterms:created>
  <dcterms:modified xsi:type="dcterms:W3CDTF">2020-07-15T11:00:45Z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0x010100212F064E5A703E439E850289ECA01790</vt:lpwstr>
  </property>
</Properties>
</file>