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theme/themeOverride1.xml" ContentType="application/vnd.openxmlformats-officedocument.themeOverr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20" r:id="rId3"/>
    <p:sldId id="324" r:id="rId4"/>
    <p:sldId id="328" r:id="rId5"/>
    <p:sldId id="329" r:id="rId6"/>
    <p:sldId id="330" r:id="rId7"/>
    <p:sldId id="261" r:id="rId8"/>
    <p:sldId id="262" r:id="rId9"/>
    <p:sldId id="263" r:id="rId10"/>
    <p:sldId id="264" r:id="rId11"/>
    <p:sldId id="265" r:id="rId12"/>
    <p:sldId id="327" r:id="rId13"/>
    <p:sldId id="267" r:id="rId14"/>
    <p:sldId id="277" r:id="rId15"/>
    <p:sldId id="278" r:id="rId16"/>
    <p:sldId id="285" r:id="rId17"/>
    <p:sldId id="286" r:id="rId18"/>
    <p:sldId id="287" r:id="rId19"/>
    <p:sldId id="288" r:id="rId20"/>
    <p:sldId id="289" r:id="rId21"/>
    <p:sldId id="290" r:id="rId22"/>
    <p:sldId id="291" r:id="rId23"/>
    <p:sldId id="311" r:id="rId24"/>
    <p:sldId id="312" r:id="rId25"/>
    <p:sldId id="313" r:id="rId26"/>
    <p:sldId id="314" r:id="rId27"/>
    <p:sldId id="315" r:id="rId28"/>
    <p:sldId id="316" r:id="rId29"/>
    <p:sldId id="317" r:id="rId30"/>
    <p:sldId id="319" r:id="rId31"/>
    <p:sldId id="293" r:id="rId32"/>
    <p:sldId id="294" r:id="rId33"/>
    <p:sldId id="295" r:id="rId34"/>
    <p:sldId id="296" r:id="rId35"/>
    <p:sldId id="297" r:id="rId36"/>
    <p:sldId id="298" r:id="rId37"/>
    <p:sldId id="326" r:id="rId38"/>
    <p:sldId id="321" r:id="rId39"/>
    <p:sldId id="32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0E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0ECB8-EB9E-4166-9F8B-BD520E0E56D8}" type="datetimeFigureOut">
              <a:rPr lang="en-US" smtClean="0"/>
              <a:pPr/>
              <a:t>3/6/2019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813E4-D15E-48CD-BC33-24BAECA212C5}" type="slidenum">
              <a:rPr lang="en-US" smtClean="0"/>
              <a:pPr/>
              <a:t>‹#›</a:t>
            </a:fld>
            <a:endParaRPr lang="en-US"/>
          </a:p>
        </p:txBody>
      </p:sp>
    </p:spTree>
    <p:extLst>
      <p:ext uri="{BB962C8B-B14F-4D97-AF65-F5344CB8AC3E}">
        <p14:creationId xmlns:p14="http://schemas.microsoft.com/office/powerpoint/2010/main" val="332498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7B7542B-28DE-419B-816F-D5FB08E2E739}" type="slidenum">
              <a:rPr lang="en-US" sz="1200">
                <a:latin typeface="Arial" pitchFamily="34" charset="0"/>
              </a:rPr>
              <a:pPr algn="r"/>
              <a:t>8</a:t>
            </a:fld>
            <a:endParaRPr lang="en-US" sz="1200">
              <a:latin typeface="Arial" pitchFamily="34" charset="0"/>
            </a:endParaRPr>
          </a:p>
        </p:txBody>
      </p:sp>
      <p:sp>
        <p:nvSpPr>
          <p:cNvPr id="37891" name="Rectangle 2"/>
          <p:cNvSpPr>
            <a:spLocks noGrp="1" noRot="1" noChangeAspect="1" noChangeArrowheads="1" noTextEdit="1"/>
          </p:cNvSpPr>
          <p:nvPr>
            <p:ph type="sldImg"/>
          </p:nvPr>
        </p:nvSpPr>
        <p:spPr>
          <a:xfrm>
            <a:off x="1144588" y="685800"/>
            <a:ext cx="4572000" cy="3429000"/>
          </a:xfrm>
          <a:ln/>
        </p:spPr>
      </p:sp>
      <p:sp>
        <p:nvSpPr>
          <p:cNvPr id="3789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43000" y="685800"/>
            <a:ext cx="4572000" cy="3429000"/>
          </a:xfrm>
          <a:ln/>
        </p:spPr>
      </p:sp>
      <p:sp>
        <p:nvSpPr>
          <p:cNvPr id="67587" name="Rectangle 3"/>
          <p:cNvSpPr>
            <a:spLocks noGrp="1" noChangeArrowheads="1"/>
          </p:cNvSpPr>
          <p:nvPr>
            <p:ph type="body" idx="1"/>
          </p:nvPr>
        </p:nvSpPr>
        <p:spPr>
          <a:noFill/>
        </p:spPr>
        <p:txBody>
          <a:bodyPr/>
          <a:lstStyle/>
          <a:p>
            <a:endParaRPr lang="it-IT" altLang="it-IT" b="1" dirty="0"/>
          </a:p>
        </p:txBody>
      </p:sp>
    </p:spTree>
    <p:extLst>
      <p:ext uri="{BB962C8B-B14F-4D97-AF65-F5344CB8AC3E}">
        <p14:creationId xmlns:p14="http://schemas.microsoft.com/office/powerpoint/2010/main" val="1393301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eaLnBrk="0" fontAlgn="base" hangingPunct="0">
              <a:spcBef>
                <a:spcPct val="30000"/>
              </a:spcBef>
              <a:spcAft>
                <a:spcPct val="0"/>
              </a:spcAft>
              <a:defRPr/>
            </a:pPr>
            <a:r>
              <a:rPr lang="en-US" sz="1100" dirty="0"/>
              <a:t>Six slices of bread contains 3 grams of salt </a:t>
            </a:r>
            <a:endParaRPr lang="en-GB" sz="1100" dirty="0"/>
          </a:p>
          <a:p>
            <a:endParaRPr lang="en-US" dirty="0"/>
          </a:p>
        </p:txBody>
      </p:sp>
      <p:sp>
        <p:nvSpPr>
          <p:cNvPr id="4" name="Slide Number Placeholder 3"/>
          <p:cNvSpPr>
            <a:spLocks noGrp="1"/>
          </p:cNvSpPr>
          <p:nvPr>
            <p:ph type="sldNum" sz="quarter" idx="10"/>
          </p:nvPr>
        </p:nvSpPr>
        <p:spPr/>
        <p:txBody>
          <a:bodyPr/>
          <a:lstStyle/>
          <a:p>
            <a:pPr>
              <a:defRPr/>
            </a:pPr>
            <a:fld id="{7BAE3277-C02E-45B8-BAC9-832EB9BB40C3}" type="slidenum">
              <a:rPr lang="it-IT" altLang="it-IT" smtClean="0"/>
              <a:pPr>
                <a:defRPr/>
              </a:pPr>
              <a:t>25</a:t>
            </a:fld>
            <a:endParaRPr lang="it-IT" altLang="it-IT"/>
          </a:p>
        </p:txBody>
      </p:sp>
    </p:spTree>
    <p:extLst>
      <p:ext uri="{BB962C8B-B14F-4D97-AF65-F5344CB8AC3E}">
        <p14:creationId xmlns:p14="http://schemas.microsoft.com/office/powerpoint/2010/main" val="322541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AE3277-C02E-45B8-BAC9-832EB9BB40C3}" type="slidenum">
              <a:rPr lang="it-IT" altLang="it-IT" smtClean="0"/>
              <a:pPr>
                <a:defRPr/>
              </a:pPr>
              <a:t>26</a:t>
            </a:fld>
            <a:endParaRPr lang="it-IT" altLang="it-IT"/>
          </a:p>
        </p:txBody>
      </p:sp>
    </p:spTree>
    <p:extLst>
      <p:ext uri="{BB962C8B-B14F-4D97-AF65-F5344CB8AC3E}">
        <p14:creationId xmlns:p14="http://schemas.microsoft.com/office/powerpoint/2010/main" val="190322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AE3277-C02E-45B8-BAC9-832EB9BB40C3}" type="slidenum">
              <a:rPr lang="it-IT" altLang="it-IT" smtClean="0"/>
              <a:pPr>
                <a:defRPr/>
              </a:pPr>
              <a:t>28</a:t>
            </a:fld>
            <a:endParaRPr lang="it-IT" altLang="it-IT"/>
          </a:p>
        </p:txBody>
      </p:sp>
    </p:spTree>
    <p:extLst>
      <p:ext uri="{BB962C8B-B14F-4D97-AF65-F5344CB8AC3E}">
        <p14:creationId xmlns:p14="http://schemas.microsoft.com/office/powerpoint/2010/main" val="157162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AE3277-C02E-45B8-BAC9-832EB9BB40C3}" type="slidenum">
              <a:rPr lang="it-IT" altLang="it-IT" smtClean="0"/>
              <a:pPr>
                <a:defRPr/>
              </a:pPr>
              <a:t>30</a:t>
            </a:fld>
            <a:endParaRPr lang="it-IT" altLang="it-IT"/>
          </a:p>
        </p:txBody>
      </p:sp>
    </p:spTree>
    <p:extLst>
      <p:ext uri="{BB962C8B-B14F-4D97-AF65-F5344CB8AC3E}">
        <p14:creationId xmlns:p14="http://schemas.microsoft.com/office/powerpoint/2010/main" val="213513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C6AF77E-A56B-4DDD-8CF5-FF880D040854}" type="slidenum">
              <a:rPr lang="en-US" sz="1200">
                <a:latin typeface="Arial" pitchFamily="34" charset="0"/>
              </a:rPr>
              <a:pPr algn="r"/>
              <a:t>9</a:t>
            </a:fld>
            <a:endParaRPr lang="en-US" sz="1200">
              <a:latin typeface="Arial" pitchFamily="34" charset="0"/>
            </a:endParaRPr>
          </a:p>
        </p:txBody>
      </p:sp>
      <p:sp>
        <p:nvSpPr>
          <p:cNvPr id="40963" name="Rectangle 2"/>
          <p:cNvSpPr>
            <a:spLocks noGrp="1" noRot="1" noChangeAspect="1" noChangeArrowheads="1" noTextEdit="1"/>
          </p:cNvSpPr>
          <p:nvPr>
            <p:ph type="sldImg"/>
          </p:nvPr>
        </p:nvSpPr>
        <p:spPr>
          <a:xfrm>
            <a:off x="1146175" y="687388"/>
            <a:ext cx="4568825" cy="3425825"/>
          </a:xfrm>
          <a:ln/>
        </p:spPr>
      </p:sp>
      <p:sp>
        <p:nvSpPr>
          <p:cNvPr id="40964" name="Rectangle 3"/>
          <p:cNvSpPr>
            <a:spLocks noGrp="1" noChangeArrowheads="1"/>
          </p:cNvSpPr>
          <p:nvPr>
            <p:ph type="body" idx="1"/>
          </p:nvPr>
        </p:nvSpPr>
        <p:spPr>
          <a:xfrm>
            <a:off x="685800" y="4343400"/>
            <a:ext cx="5486400" cy="4113213"/>
          </a:xfrm>
          <a:noFill/>
          <a:ln/>
        </p:spPr>
        <p:txBody>
          <a:bodyPr lIns="90179" tIns="45090" rIns="90179" bIns="45090"/>
          <a:lstStyle/>
          <a:p>
            <a:pPr eaLnBrk="1" hangingPunct="1"/>
            <a:r>
              <a:rPr lang="en-GB"/>
              <a:t>Here are the objectives of the plan. Under each of the six objectives there are three sets of actions to be iplemented during the six year period, one set for member sates, another for WHO and a third for international partners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D9E894-5750-4FB3-926F-4781AF2126CB}" type="slidenum">
              <a:rPr lang="en-US" sz="1200">
                <a:latin typeface="Arial" pitchFamily="34" charset="0"/>
              </a:rPr>
              <a:pPr algn="r"/>
              <a:t>10</a:t>
            </a:fld>
            <a:endParaRPr lang="en-US" sz="120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531813" y="4572000"/>
            <a:ext cx="5945187" cy="3886200"/>
          </a:xfrm>
          <a:noFill/>
          <a:ln/>
        </p:spPr>
        <p:txBody>
          <a:bodyPr/>
          <a:lstStyle/>
          <a:p>
            <a:pPr eaLnBrk="1" hangingPunct="1"/>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808B1D7-E5B1-42E0-A53C-B035F4C7A235}" type="slidenum">
              <a:rPr lang="en-US" sz="1200">
                <a:latin typeface="Arial" pitchFamily="34" charset="0"/>
              </a:rPr>
              <a:pPr algn="r"/>
              <a:t>11</a:t>
            </a:fld>
            <a:endParaRPr lang="en-US" sz="120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533400" y="4572000"/>
            <a:ext cx="5943600" cy="3886200"/>
          </a:xfrm>
          <a:noFill/>
          <a:ln/>
        </p:spPr>
        <p:txBody>
          <a:bodyPr/>
          <a:lstStyle/>
          <a:p>
            <a:pPr eaLnBrk="1" hangingPunct="1"/>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1E0AC7-0B30-4D02-9FC8-32903B2DC7A7}" type="slidenum">
              <a:rPr lang="en-US" sz="1200">
                <a:latin typeface="Arial" pitchFamily="34" charset="0"/>
              </a:rPr>
              <a:pPr algn="r"/>
              <a:t>12</a:t>
            </a:fld>
            <a:endParaRPr lang="en-US" sz="120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33400" y="4572000"/>
            <a:ext cx="5943600" cy="3886200"/>
          </a:xfrm>
          <a:noFill/>
          <a:ln/>
        </p:spPr>
        <p:txBody>
          <a:bodyPr/>
          <a:lstStyle/>
          <a:p>
            <a:pPr eaLnBrk="1" hangingPunct="1"/>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Finland, Canada, France, Australia UK and new Zealand implemented population strategies and succeeded </a:t>
            </a:r>
          </a:p>
        </p:txBody>
      </p:sp>
      <p:sp>
        <p:nvSpPr>
          <p:cNvPr id="4" name="Slide Number Placeholder 3"/>
          <p:cNvSpPr>
            <a:spLocks noGrp="1"/>
          </p:cNvSpPr>
          <p:nvPr>
            <p:ph type="sldNum" sz="quarter" idx="5"/>
          </p:nvPr>
        </p:nvSpPr>
        <p:spPr/>
        <p:txBody>
          <a:bodyPr/>
          <a:lstStyle/>
          <a:p>
            <a:pPr>
              <a:defRPr/>
            </a:pPr>
            <a:fld id="{1D2B8C72-AA1A-4443-88FC-C91279BF83BE}"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C4A3F0-0CA4-4761-8A7F-8139E349FCEB}" type="slidenum">
              <a:rPr lang="en-US"/>
              <a:pPr fontAlgn="base">
                <a:spcBef>
                  <a:spcPct val="0"/>
                </a:spcBef>
                <a:spcAft>
                  <a:spcPct val="0"/>
                </a:spcAft>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r>
              <a:rPr lang="en-US">
                <a:latin typeface="Arial" pitchFamily="34" charset="0"/>
              </a:rPr>
              <a:t>World Health Organization</a:t>
            </a:r>
          </a:p>
        </p:txBody>
      </p:sp>
      <p:sp>
        <p:nvSpPr>
          <p:cNvPr id="31747"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F617A4A0-F29F-432D-B457-517C8CFD1608}" type="datetime3">
              <a:rPr lang="en-US" smtClean="0">
                <a:latin typeface="Arial" pitchFamily="34" charset="0"/>
              </a:rPr>
              <a:pPr eaLnBrk="1" fontAlgn="base" hangingPunct="1">
                <a:spcBef>
                  <a:spcPct val="0"/>
                </a:spcBef>
                <a:spcAft>
                  <a:spcPct val="0"/>
                </a:spcAft>
              </a:pPr>
              <a:t>6 March 2019</a:t>
            </a:fld>
            <a:endParaRPr lang="en-US">
              <a:latin typeface="Arial" pitchFamily="34" charset="0"/>
            </a:endParaRPr>
          </a:p>
        </p:txBody>
      </p:sp>
      <p:sp>
        <p:nvSpPr>
          <p:cNvPr id="3174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A4DA994F-4275-47F0-B156-5BD24CA843EF}" type="slidenum">
              <a:rPr lang="en-US" smtClean="0">
                <a:latin typeface="Arial" pitchFamily="34" charset="0"/>
              </a:rPr>
              <a:pPr eaLnBrk="1" fontAlgn="base" hangingPunct="1">
                <a:spcBef>
                  <a:spcPct val="0"/>
                </a:spcBef>
                <a:spcAft>
                  <a:spcPct val="0"/>
                </a:spcAft>
              </a:pPr>
              <a:t>19</a:t>
            </a:fld>
            <a:endParaRPr lang="en-US">
              <a:latin typeface="Arial" pitchFamily="34" charset="0"/>
            </a:endParaRPr>
          </a:p>
        </p:txBody>
      </p:sp>
      <p:sp>
        <p:nvSpPr>
          <p:cNvPr id="31749" name="Rectangle 2"/>
          <p:cNvSpPr>
            <a:spLocks noGrp="1" noRot="1" noChangeAspect="1" noChangeArrowheads="1" noTextEdit="1"/>
          </p:cNvSpPr>
          <p:nvPr>
            <p:ph type="sldImg"/>
          </p:nvPr>
        </p:nvSpPr>
        <p:spPr bwMode="auto">
          <a:xfrm>
            <a:off x="1146175" y="685800"/>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50" name="Rectangle 3"/>
          <p:cNvSpPr>
            <a:spLocks noGrp="1" noChangeArrowheads="1"/>
          </p:cNvSpPr>
          <p:nvPr>
            <p:ph type="body" idx="1"/>
          </p:nvPr>
        </p:nvSpPr>
        <p:spPr bwMode="auto">
          <a:xfrm>
            <a:off x="687388" y="4344988"/>
            <a:ext cx="548322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5BCDCC9C-C5B1-435F-B071-79F581257F79}" type="slidenum">
              <a:rPr lang="it-IT" altLang="it-IT"/>
              <a:pPr/>
              <a:t>23</a:t>
            </a:fld>
            <a:endParaRPr lang="it-IT" altLang="it-IT"/>
          </a:p>
        </p:txBody>
      </p:sp>
      <p:sp>
        <p:nvSpPr>
          <p:cNvPr id="51203" name="Rectangle 2"/>
          <p:cNvSpPr>
            <a:spLocks noGrp="1" noRot="1" noChangeAspect="1" noChangeArrowheads="1" noTextEdit="1"/>
          </p:cNvSpPr>
          <p:nvPr>
            <p:ph type="sldImg"/>
          </p:nvPr>
        </p:nvSpPr>
        <p:spPr>
          <a:xfrm>
            <a:off x="1144588" y="687388"/>
            <a:ext cx="4568825" cy="3427412"/>
          </a:xfrm>
          <a:ln/>
        </p:spPr>
      </p:sp>
      <p:sp>
        <p:nvSpPr>
          <p:cNvPr id="51204" name="Rectangle 3"/>
          <p:cNvSpPr>
            <a:spLocks noGrp="1" noChangeArrowheads="1"/>
          </p:cNvSpPr>
          <p:nvPr>
            <p:ph type="body" idx="1"/>
          </p:nvPr>
        </p:nvSpPr>
        <p:spPr>
          <a:noFill/>
        </p:spPr>
        <p:txBody>
          <a:bodyPr/>
          <a:lstStyle/>
          <a:p>
            <a:pPr eaLnBrk="1" hangingPunct="1"/>
            <a:endParaRPr lang="it-IT" altLang="it-IT" dirty="0"/>
          </a:p>
        </p:txBody>
      </p:sp>
    </p:spTree>
    <p:extLst>
      <p:ext uri="{BB962C8B-B14F-4D97-AF65-F5344CB8AC3E}">
        <p14:creationId xmlns:p14="http://schemas.microsoft.com/office/powerpoint/2010/main" val="79945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228FE0-6562-404A-A6F6-C48602874C61}"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28FE0-6562-404A-A6F6-C48602874C61}"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28FE0-6562-404A-A6F6-C48602874C61}"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228FE0-6562-404A-A6F6-C48602874C61}"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228FE0-6562-404A-A6F6-C48602874C61}" type="datetimeFigureOut">
              <a:rPr lang="en-US" smtClean="0"/>
              <a:pPr/>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228FE0-6562-404A-A6F6-C48602874C61}"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228FE0-6562-404A-A6F6-C48602874C61}" type="datetimeFigureOut">
              <a:rPr lang="en-US" smtClean="0"/>
              <a:pPr/>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228FE0-6562-404A-A6F6-C48602874C61}" type="datetimeFigureOut">
              <a:rPr lang="en-US" smtClean="0"/>
              <a:pPr/>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28FE0-6562-404A-A6F6-C48602874C61}" type="datetimeFigureOut">
              <a:rPr lang="en-US" smtClean="0"/>
              <a:pPr/>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228FE0-6562-404A-A6F6-C48602874C61}"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228FE0-6562-404A-A6F6-C48602874C61}" type="datetimeFigureOut">
              <a:rPr lang="en-US" smtClean="0"/>
              <a:pPr/>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8872A-7F04-4C6E-9E7D-CA6D7BDAD95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228FE0-6562-404A-A6F6-C48602874C61}" type="datetimeFigureOut">
              <a:rPr lang="en-US" smtClean="0"/>
              <a:pPr/>
              <a:t>3/6/2019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8872A-7F04-4C6E-9E7D-CA6D7BDAD9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200" b="1" dirty="0">
                <a:solidFill>
                  <a:srgbClr val="7030A0"/>
                </a:solidFill>
              </a:rPr>
              <a:t>Overview of NCDs Prevention and Control  our Experience in Salt Reduction in Bread </a:t>
            </a:r>
            <a:br>
              <a:rPr lang="en-GB" sz="3200" b="1" dirty="0">
                <a:solidFill>
                  <a:srgbClr val="7030A0"/>
                </a:solidFill>
              </a:rPr>
            </a:br>
            <a:r>
              <a:rPr lang="en-GB" sz="3200" b="1" dirty="0">
                <a:solidFill>
                  <a:srgbClr val="7030A0"/>
                </a:solidFill>
              </a:rPr>
              <a:t>Palestine 2017 </a:t>
            </a:r>
            <a:endParaRPr lang="en-US" sz="3200" b="1" dirty="0">
              <a:solidFill>
                <a:srgbClr val="7030A0"/>
              </a:solidFill>
            </a:endParaRPr>
          </a:p>
        </p:txBody>
      </p:sp>
      <p:sp>
        <p:nvSpPr>
          <p:cNvPr id="3" name="Subtitle 2"/>
          <p:cNvSpPr>
            <a:spLocks noGrp="1"/>
          </p:cNvSpPr>
          <p:nvPr>
            <p:ph type="subTitle" idx="1"/>
          </p:nvPr>
        </p:nvSpPr>
        <p:spPr/>
        <p:txBody>
          <a:bodyPr/>
          <a:lstStyle/>
          <a:p>
            <a:endParaRPr lang="en-US" b="1" dirty="0">
              <a:solidFill>
                <a:srgbClr val="4A0E4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sz="half" idx="4294967295"/>
          </p:nvPr>
        </p:nvSpPr>
        <p:spPr>
          <a:xfrm>
            <a:off x="0" y="914400"/>
            <a:ext cx="5402263" cy="4437063"/>
          </a:xfrm>
        </p:spPr>
        <p:txBody>
          <a:bodyPr>
            <a:normAutofit fontScale="92500" lnSpcReduction="10000"/>
          </a:bodyPr>
          <a:lstStyle/>
          <a:p>
            <a:pPr marL="609600" indent="-609600" eaLnBrk="1" hangingPunct="1">
              <a:buFont typeface="Wingdings" pitchFamily="2" charset="2"/>
              <a:buNone/>
              <a:defRPr/>
            </a:pPr>
            <a:endParaRPr lang="en-GB" sz="1800" dirty="0">
              <a:effectLst>
                <a:outerShdw blurRad="38100" dist="38100" dir="2700000" algn="tl">
                  <a:srgbClr val="C0C0C0"/>
                </a:outerShdw>
              </a:effectLst>
              <a:latin typeface="Verdana" pitchFamily="34" charset="0"/>
              <a:cs typeface="Arial" charset="0"/>
            </a:endParaRPr>
          </a:p>
          <a:p>
            <a:pPr marL="609600" indent="-609600" algn="ctr" eaLnBrk="1" hangingPunct="1">
              <a:buFont typeface="Wingdings" pitchFamily="2" charset="2"/>
              <a:buNone/>
              <a:defRPr/>
            </a:pPr>
            <a:r>
              <a:rPr lang="en-GB" sz="3500" b="1" dirty="0">
                <a:solidFill>
                  <a:srgbClr val="7030A0"/>
                </a:solidFill>
                <a:latin typeface="+mj-lt"/>
                <a:ea typeface="+mj-ea"/>
                <a:cs typeface="+mj-cs"/>
              </a:rPr>
              <a:t>Primary Health Care Model </a:t>
            </a:r>
            <a:r>
              <a:rPr lang="en-GB" sz="2800" b="1" dirty="0">
                <a:effectLst>
                  <a:outerShdw blurRad="38100" dist="38100" dir="2700000" algn="tl">
                    <a:srgbClr val="C0C0C0"/>
                  </a:outerShdw>
                </a:effectLst>
                <a:latin typeface="Verdana" pitchFamily="34" charset="0"/>
                <a:cs typeface="Arial" charset="0"/>
              </a:rPr>
              <a:t>		</a:t>
            </a:r>
          </a:p>
          <a:p>
            <a:pPr marL="609600" indent="-609600" eaLnBrk="1" hangingPunct="1">
              <a:defRPr/>
            </a:pPr>
            <a:r>
              <a:rPr lang="en-GB" sz="2800" b="1" dirty="0">
                <a:effectLst>
                  <a:outerShdw blurRad="38100" dist="38100" dir="2700000" algn="tl">
                    <a:srgbClr val="C0C0C0"/>
                  </a:outerShdw>
                </a:effectLst>
                <a:latin typeface="Verdana" pitchFamily="34" charset="0"/>
                <a:cs typeface="Arial" charset="0"/>
              </a:rPr>
              <a:t>Cardiovascular disease</a:t>
            </a:r>
          </a:p>
          <a:p>
            <a:pPr marL="609600" indent="-609600" eaLnBrk="1" hangingPunct="1">
              <a:defRPr/>
            </a:pPr>
            <a:r>
              <a:rPr lang="en-GB" sz="2800" b="1" dirty="0">
                <a:effectLst>
                  <a:outerShdw blurRad="38100" dist="38100" dir="2700000" algn="tl">
                    <a:srgbClr val="C0C0C0"/>
                  </a:outerShdw>
                </a:effectLst>
                <a:latin typeface="Verdana" pitchFamily="34" charset="0"/>
                <a:cs typeface="Arial" charset="0"/>
              </a:rPr>
              <a:t>Chronic respiratory disease</a:t>
            </a:r>
          </a:p>
          <a:p>
            <a:pPr marL="609600" indent="-609600" eaLnBrk="1" hangingPunct="1">
              <a:defRPr/>
            </a:pPr>
            <a:r>
              <a:rPr lang="en-GB" sz="2800" b="1" dirty="0">
                <a:effectLst>
                  <a:outerShdw blurRad="38100" dist="38100" dir="2700000" algn="tl">
                    <a:srgbClr val="C0C0C0"/>
                  </a:outerShdw>
                </a:effectLst>
                <a:latin typeface="Verdana" pitchFamily="34" charset="0"/>
                <a:cs typeface="Arial" charset="0"/>
              </a:rPr>
              <a:t>Diabetes</a:t>
            </a:r>
          </a:p>
          <a:p>
            <a:pPr marL="609600" indent="-609600" eaLnBrk="1" hangingPunct="1">
              <a:defRPr/>
            </a:pPr>
            <a:r>
              <a:rPr lang="en-GB" sz="2800" b="1" dirty="0">
                <a:effectLst>
                  <a:outerShdw blurRad="38100" dist="38100" dir="2700000" algn="tl">
                    <a:srgbClr val="C0C0C0"/>
                  </a:outerShdw>
                </a:effectLst>
                <a:latin typeface="Verdana" pitchFamily="34" charset="0"/>
                <a:cs typeface="Arial" charset="0"/>
              </a:rPr>
              <a:t>Prevention of renal disease</a:t>
            </a:r>
          </a:p>
          <a:p>
            <a:pPr marL="609600" indent="-609600" eaLnBrk="1" hangingPunct="1">
              <a:defRPr/>
            </a:pPr>
            <a:r>
              <a:rPr lang="en-GB" sz="2800" b="1" dirty="0">
                <a:effectLst>
                  <a:outerShdw blurRad="38100" dist="38100" dir="2700000" algn="tl">
                    <a:srgbClr val="C0C0C0"/>
                  </a:outerShdw>
                </a:effectLst>
                <a:latin typeface="Verdana" pitchFamily="34" charset="0"/>
                <a:cs typeface="Arial" charset="0"/>
              </a:rPr>
              <a:t>Cancer</a:t>
            </a:r>
          </a:p>
          <a:p>
            <a:pPr marL="609600" indent="-609600" eaLnBrk="1" hangingPunct="1">
              <a:buFont typeface="Wingdings" pitchFamily="2" charset="2"/>
              <a:buNone/>
              <a:defRPr/>
            </a:pPr>
            <a:r>
              <a:rPr lang="en-GB" sz="2000" b="1" dirty="0">
                <a:effectLst>
                  <a:outerShdw blurRad="38100" dist="38100" dir="2700000" algn="tl">
                    <a:srgbClr val="C0C0C0"/>
                  </a:outerShdw>
                </a:effectLst>
                <a:latin typeface="Verdana" pitchFamily="34" charset="0"/>
                <a:cs typeface="Arial" charset="0"/>
              </a:rPr>
              <a:t>						</a:t>
            </a:r>
          </a:p>
        </p:txBody>
      </p:sp>
      <p:graphicFrame>
        <p:nvGraphicFramePr>
          <p:cNvPr id="1026" name="Object 3"/>
          <p:cNvGraphicFramePr>
            <a:graphicFrameLocks noGrp="1" noChangeAspect="1"/>
          </p:cNvGraphicFramePr>
          <p:nvPr>
            <p:ph sz="half" idx="4294967295"/>
          </p:nvPr>
        </p:nvGraphicFramePr>
        <p:xfrm>
          <a:off x="5391150" y="1230313"/>
          <a:ext cx="3594100" cy="5030787"/>
        </p:xfrm>
        <a:graphic>
          <a:graphicData uri="http://schemas.openxmlformats.org/presentationml/2006/ole">
            <mc:AlternateContent xmlns:mc="http://schemas.openxmlformats.org/markup-compatibility/2006">
              <mc:Choice xmlns:v="urn:schemas-microsoft-com:vml" Requires="v">
                <p:oleObj spid="_x0000_s2053" name="Acrobat Document" r:id="rId4" imgW="3187440" imgH="4450320" progId="AcroExch.Document.DC">
                  <p:embed/>
                </p:oleObj>
              </mc:Choice>
              <mc:Fallback>
                <p:oleObj name="Acrobat Document" r:id="rId4" imgW="3187440" imgH="4450320" progId="AcroExch.Document.DC">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150" y="1230313"/>
                        <a:ext cx="3594100" cy="503078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082" name="Rectangle 2"/>
          <p:cNvSpPr>
            <a:spLocks noGrp="1" noChangeArrowheads="1"/>
          </p:cNvSpPr>
          <p:nvPr>
            <p:ph type="subTitle" idx="1"/>
          </p:nvPr>
        </p:nvSpPr>
        <p:spPr>
          <a:xfrm>
            <a:off x="457200" y="193675"/>
            <a:ext cx="8286750" cy="6032500"/>
          </a:xfrm>
        </p:spPr>
        <p:txBody>
          <a:bodyPr>
            <a:normAutofit/>
          </a:bodyPr>
          <a:lstStyle/>
          <a:p>
            <a:pPr marL="609600" indent="-609600" eaLnBrk="1" hangingPunct="1">
              <a:lnSpc>
                <a:spcPct val="90000"/>
              </a:lnSpc>
              <a:buFont typeface="Wingdings" pitchFamily="2" charset="2"/>
              <a:buNone/>
              <a:defRPr/>
            </a:pPr>
            <a:endParaRPr lang="en-GB" sz="1400" dirty="0">
              <a:solidFill>
                <a:srgbClr val="FFFF00"/>
              </a:solidFill>
              <a:effectLst>
                <a:outerShdw blurRad="38100" dist="38100" dir="2700000" algn="tl">
                  <a:srgbClr val="C0C0C0"/>
                </a:outerShdw>
              </a:effectLst>
              <a:latin typeface="Verdana" pitchFamily="34" charset="0"/>
              <a:cs typeface="Arial" charset="0"/>
            </a:endParaRPr>
          </a:p>
          <a:p>
            <a:pPr marL="609600" indent="-609600" algn="ctr" eaLnBrk="1" hangingPunct="1">
              <a:lnSpc>
                <a:spcPct val="90000"/>
              </a:lnSpc>
              <a:buFont typeface="Wingdings" pitchFamily="2" charset="2"/>
              <a:buNone/>
              <a:defRPr/>
            </a:pPr>
            <a:r>
              <a:rPr lang="en-GB" sz="2400" b="1" dirty="0">
                <a:solidFill>
                  <a:srgbClr val="FFFF00"/>
                </a:solidFill>
                <a:effectLst>
                  <a:outerShdw blurRad="38100" dist="38100" dir="2700000" algn="tl">
                    <a:srgbClr val="C0C0C0"/>
                  </a:outerShdw>
                </a:effectLst>
                <a:latin typeface="Verdana" pitchFamily="34" charset="0"/>
                <a:cs typeface="Arial" charset="0"/>
              </a:rPr>
              <a:t>      </a:t>
            </a:r>
            <a:r>
              <a:rPr lang="en-GB" sz="2800" b="1" dirty="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GB" b="1" dirty="0">
                <a:solidFill>
                  <a:srgbClr val="7030A0"/>
                </a:solidFill>
                <a:latin typeface="+mj-lt"/>
                <a:ea typeface="+mj-ea"/>
                <a:cs typeface="+mj-cs"/>
              </a:rPr>
              <a:t>Why Do We Need an Integrated Approach				</a:t>
            </a:r>
          </a:p>
          <a:p>
            <a:pPr marL="609600" indent="-609600" eaLnBrk="1" hangingPunct="1">
              <a:lnSpc>
                <a:spcPct val="90000"/>
              </a:lnSpc>
              <a:defRPr/>
            </a:pPr>
            <a:r>
              <a:rPr lang="en-GB" sz="2800" b="1" dirty="0">
                <a:effectLst>
                  <a:outerShdw blurRad="38100" dist="38100" dir="2700000" algn="tl">
                    <a:srgbClr val="C0C0C0"/>
                  </a:outerShdw>
                </a:effectLst>
                <a:latin typeface="Times New Roman" pitchFamily="18" charset="0"/>
                <a:cs typeface="Times New Roman" pitchFamily="18" charset="0"/>
              </a:rPr>
              <a:t>Risk factors are shared and cluster together</a:t>
            </a:r>
          </a:p>
          <a:p>
            <a:pPr marL="609600" indent="-609600" eaLnBrk="1" hangingPunct="1">
              <a:lnSpc>
                <a:spcPct val="90000"/>
              </a:lnSpc>
              <a:defRPr/>
            </a:pPr>
            <a:r>
              <a:rPr lang="en-GB" sz="2800" b="1" dirty="0">
                <a:effectLst>
                  <a:outerShdw blurRad="38100" dist="38100" dir="2700000" algn="tl">
                    <a:srgbClr val="C0C0C0"/>
                  </a:outerShdw>
                </a:effectLst>
                <a:latin typeface="Times New Roman" pitchFamily="18" charset="0"/>
                <a:cs typeface="Times New Roman" pitchFamily="18" charset="0"/>
              </a:rPr>
              <a:t>Much common between heart disease and stroke </a:t>
            </a:r>
          </a:p>
          <a:p>
            <a:pPr marL="609600" indent="-609600" eaLnBrk="1" hangingPunct="1">
              <a:lnSpc>
                <a:spcPct val="90000"/>
              </a:lnSpc>
              <a:defRPr/>
            </a:pPr>
            <a:r>
              <a:rPr lang="en-GB" sz="2800" b="1" dirty="0">
                <a:effectLst>
                  <a:outerShdw blurRad="38100" dist="38100" dir="2700000" algn="tl">
                    <a:srgbClr val="C0C0C0"/>
                  </a:outerShdw>
                </a:effectLst>
                <a:latin typeface="Times New Roman" pitchFamily="18" charset="0"/>
                <a:cs typeface="Times New Roman" pitchFamily="18" charset="0"/>
              </a:rPr>
              <a:t>60% of diabetics die of heart attacks and stroke</a:t>
            </a:r>
          </a:p>
          <a:p>
            <a:pPr marL="609600" indent="-609600" eaLnBrk="1" hangingPunct="1">
              <a:lnSpc>
                <a:spcPct val="90000"/>
              </a:lnSpc>
              <a:defRPr/>
            </a:pPr>
            <a:r>
              <a:rPr lang="en-GB" sz="2800" b="1" dirty="0">
                <a:effectLst>
                  <a:outerShdw blurRad="38100" dist="38100" dir="2700000" algn="tl">
                    <a:srgbClr val="C0C0C0"/>
                  </a:outerShdw>
                </a:effectLst>
                <a:latin typeface="Times New Roman" pitchFamily="18" charset="0"/>
                <a:cs typeface="Times New Roman" pitchFamily="18" charset="0"/>
              </a:rPr>
              <a:t>Tobacco cessation is essential for improving outcomes of diabetes and CVD</a:t>
            </a:r>
          </a:p>
          <a:p>
            <a:pPr marL="609600" indent="-609600" eaLnBrk="1" hangingPunct="1">
              <a:lnSpc>
                <a:spcPct val="90000"/>
              </a:lnSpc>
              <a:defRPr/>
            </a:pPr>
            <a:r>
              <a:rPr lang="en-GB" sz="2800" b="1" dirty="0">
                <a:effectLst>
                  <a:outerShdw blurRad="38100" dist="38100" dir="2700000" algn="tl">
                    <a:srgbClr val="C0C0C0"/>
                  </a:outerShdw>
                </a:effectLst>
                <a:latin typeface="Times New Roman" pitchFamily="18" charset="0"/>
                <a:cs typeface="Times New Roman" pitchFamily="18" charset="0"/>
              </a:rPr>
              <a:t>Patients with CVD and  diabetes can  suffer from Chronic respiratory disease</a:t>
            </a:r>
          </a:p>
          <a:p>
            <a:pPr marL="609600" indent="-609600" eaLnBrk="1" hangingPunct="1">
              <a:lnSpc>
                <a:spcPct val="90000"/>
              </a:lnSpc>
              <a:defRPr/>
            </a:pPr>
            <a:r>
              <a:rPr lang="en-GB" sz="2800" b="1" dirty="0">
                <a:effectLst>
                  <a:outerShdw blurRad="38100" dist="38100" dir="2700000" algn="tl">
                    <a:srgbClr val="C0C0C0"/>
                  </a:outerShdw>
                </a:effectLst>
                <a:latin typeface="Times New Roman" pitchFamily="18" charset="0"/>
                <a:cs typeface="Times New Roman" pitchFamily="18" charset="0"/>
              </a:rPr>
              <a:t>Diabetes / hypertension commonest causes of renal failure</a:t>
            </a:r>
          </a:p>
          <a:p>
            <a:pPr marL="609600" indent="-609600" eaLnBrk="1" hangingPunct="1">
              <a:lnSpc>
                <a:spcPct val="90000"/>
              </a:lnSpc>
              <a:defRPr/>
            </a:pPr>
            <a:r>
              <a:rPr lang="en-GB" sz="2800" b="1" dirty="0">
                <a:effectLst>
                  <a:outerShdw blurRad="38100" dist="38100" dir="2700000" algn="tl">
                    <a:srgbClr val="C0C0C0"/>
                  </a:outerShdw>
                </a:effectLst>
                <a:latin typeface="Times New Roman" pitchFamily="18" charset="0"/>
                <a:cs typeface="Times New Roman" pitchFamily="18" charset="0"/>
              </a:rPr>
              <a:t>Too many guidelines and too little implementation</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subTitle" idx="4294967295"/>
          </p:nvPr>
        </p:nvSpPr>
        <p:spPr>
          <a:xfrm>
            <a:off x="285750" y="1162050"/>
            <a:ext cx="2705100" cy="1790700"/>
          </a:xfrm>
        </p:spPr>
        <p:txBody>
          <a:bodyPr>
            <a:normAutofit fontScale="40000" lnSpcReduction="20000"/>
          </a:bodyPr>
          <a:lstStyle/>
          <a:p>
            <a:pPr marL="0" indent="0" eaLnBrk="1" hangingPunct="1">
              <a:lnSpc>
                <a:spcPct val="80000"/>
              </a:lnSpc>
              <a:buFont typeface="Wingdings" pitchFamily="2" charset="2"/>
              <a:buNone/>
              <a:defRPr/>
            </a:pPr>
            <a:r>
              <a:rPr lang="en-GB" sz="2400" b="1">
                <a:latin typeface="Times New Roman" pitchFamily="18" charset="0"/>
                <a:cs typeface="Times New Roman" pitchFamily="18" charset="0"/>
              </a:rPr>
              <a:t>WHO/ISH charts</a:t>
            </a:r>
          </a:p>
          <a:p>
            <a:pPr marL="0" indent="0" eaLnBrk="1" hangingPunct="1">
              <a:lnSpc>
                <a:spcPct val="80000"/>
              </a:lnSpc>
              <a:buFont typeface="Wingdings" pitchFamily="2" charset="2"/>
              <a:buNone/>
              <a:defRPr/>
            </a:pPr>
            <a:endParaRPr lang="en-GB" sz="2400" b="1">
              <a:latin typeface="Times New Roman" pitchFamily="18" charset="0"/>
              <a:cs typeface="Times New Roman" pitchFamily="18" charset="0"/>
            </a:endParaRPr>
          </a:p>
          <a:p>
            <a:pPr marL="0" indent="0" eaLnBrk="1" hangingPunct="1">
              <a:lnSpc>
                <a:spcPct val="80000"/>
              </a:lnSpc>
              <a:buFont typeface="Wingdings" pitchFamily="2" charset="2"/>
              <a:buNone/>
              <a:defRPr/>
            </a:pPr>
            <a:r>
              <a:rPr lang="en-GB" sz="1800" b="1">
                <a:latin typeface="Times New Roman" pitchFamily="18" charset="0"/>
                <a:cs typeface="Times New Roman" pitchFamily="18" charset="0"/>
              </a:rPr>
              <a:t>Screen for  risk of heart attacks  and  strokes </a:t>
            </a:r>
          </a:p>
          <a:p>
            <a:pPr marL="0" indent="0" eaLnBrk="1" hangingPunct="1">
              <a:lnSpc>
                <a:spcPct val="80000"/>
              </a:lnSpc>
              <a:buFont typeface="Wingdings" pitchFamily="2" charset="2"/>
              <a:buNone/>
              <a:defRPr/>
            </a:pPr>
            <a:endParaRPr lang="en-GB" sz="1800" b="1">
              <a:latin typeface="Times New Roman" pitchFamily="18" charset="0"/>
              <a:cs typeface="Times New Roman" pitchFamily="18" charset="0"/>
            </a:endParaRPr>
          </a:p>
          <a:p>
            <a:pPr marL="0" indent="0" eaLnBrk="1" hangingPunct="1">
              <a:lnSpc>
                <a:spcPct val="80000"/>
              </a:lnSpc>
              <a:buFont typeface="Wingdings" pitchFamily="2" charset="2"/>
              <a:buNone/>
              <a:defRPr/>
            </a:pPr>
            <a:endParaRPr lang="en-GB" sz="1800" b="1">
              <a:latin typeface="Times New Roman" pitchFamily="18" charset="0"/>
              <a:cs typeface="Times New Roman" pitchFamily="18" charset="0"/>
            </a:endParaRPr>
          </a:p>
          <a:p>
            <a:pPr marL="0" indent="0" eaLnBrk="1" hangingPunct="1">
              <a:lnSpc>
                <a:spcPct val="80000"/>
              </a:lnSpc>
              <a:buFont typeface="Wingdings" pitchFamily="2" charset="2"/>
              <a:buNone/>
              <a:defRPr/>
            </a:pPr>
            <a:r>
              <a:rPr lang="en-GB" sz="1800" b="1">
                <a:latin typeface="Times New Roman" pitchFamily="18" charset="0"/>
                <a:cs typeface="Times New Roman" pitchFamily="18" charset="0"/>
              </a:rPr>
              <a:t>Using simple variables </a:t>
            </a:r>
          </a:p>
          <a:p>
            <a:pPr marL="0" indent="0" eaLnBrk="1" hangingPunct="1">
              <a:lnSpc>
                <a:spcPct val="80000"/>
              </a:lnSpc>
              <a:buFont typeface="Wingdings" pitchFamily="2" charset="2"/>
              <a:buNone/>
              <a:defRPr/>
            </a:pPr>
            <a:endParaRPr lang="en-GB" sz="1800" b="1">
              <a:latin typeface="Times New Roman" pitchFamily="18" charset="0"/>
              <a:cs typeface="Times New Roman" pitchFamily="18" charset="0"/>
            </a:endParaRPr>
          </a:p>
          <a:p>
            <a:pPr marL="0" indent="0" eaLnBrk="1" hangingPunct="1">
              <a:lnSpc>
                <a:spcPct val="80000"/>
              </a:lnSpc>
              <a:buFont typeface="Wingdings" pitchFamily="2" charset="2"/>
              <a:buNone/>
              <a:defRPr/>
            </a:pPr>
            <a:endParaRPr lang="en-GB" sz="1800" b="1">
              <a:latin typeface="Times New Roman" pitchFamily="18" charset="0"/>
              <a:cs typeface="Times New Roman" pitchFamily="18" charset="0"/>
            </a:endParaRPr>
          </a:p>
          <a:p>
            <a:pPr marL="0" indent="0" eaLnBrk="1" hangingPunct="1">
              <a:lnSpc>
                <a:spcPct val="80000"/>
              </a:lnSpc>
              <a:buFont typeface="Wingdings" pitchFamily="2" charset="2"/>
              <a:buNone/>
              <a:defRPr/>
            </a:pPr>
            <a:r>
              <a:rPr lang="en-GB" sz="1800" b="1">
                <a:latin typeface="Times New Roman" pitchFamily="18" charset="0"/>
                <a:cs typeface="Times New Roman" pitchFamily="18" charset="0"/>
              </a:rPr>
              <a:t>Age</a:t>
            </a:r>
          </a:p>
          <a:p>
            <a:pPr marL="0" indent="0" eaLnBrk="1" hangingPunct="1">
              <a:lnSpc>
                <a:spcPct val="80000"/>
              </a:lnSpc>
              <a:buFont typeface="Wingdings" pitchFamily="2" charset="2"/>
              <a:buNone/>
              <a:defRPr/>
            </a:pPr>
            <a:r>
              <a:rPr lang="en-GB" sz="1800" b="1">
                <a:latin typeface="Times New Roman" pitchFamily="18" charset="0"/>
                <a:cs typeface="Times New Roman" pitchFamily="18" charset="0"/>
              </a:rPr>
              <a:t>Smoking</a:t>
            </a:r>
          </a:p>
          <a:p>
            <a:pPr marL="0" indent="0" eaLnBrk="1" hangingPunct="1">
              <a:lnSpc>
                <a:spcPct val="80000"/>
              </a:lnSpc>
              <a:buFont typeface="Wingdings" pitchFamily="2" charset="2"/>
              <a:buNone/>
              <a:defRPr/>
            </a:pPr>
            <a:r>
              <a:rPr lang="en-GB" sz="1800" b="1">
                <a:latin typeface="Times New Roman" pitchFamily="18" charset="0"/>
                <a:cs typeface="Times New Roman" pitchFamily="18" charset="0"/>
              </a:rPr>
              <a:t>Sex</a:t>
            </a:r>
          </a:p>
          <a:p>
            <a:pPr marL="0" indent="0" eaLnBrk="1" hangingPunct="1">
              <a:lnSpc>
                <a:spcPct val="80000"/>
              </a:lnSpc>
              <a:buFont typeface="Wingdings" pitchFamily="2" charset="2"/>
              <a:buNone/>
              <a:defRPr/>
            </a:pPr>
            <a:r>
              <a:rPr lang="en-GB" sz="1800" b="1">
                <a:latin typeface="Times New Roman" pitchFamily="18" charset="0"/>
                <a:cs typeface="Times New Roman" pitchFamily="18" charset="0"/>
              </a:rPr>
              <a:t>Blood pressure</a:t>
            </a:r>
          </a:p>
          <a:p>
            <a:pPr marL="0" indent="0" eaLnBrk="1" hangingPunct="1">
              <a:lnSpc>
                <a:spcPct val="80000"/>
              </a:lnSpc>
              <a:buFont typeface="Wingdings" pitchFamily="2" charset="2"/>
              <a:buNone/>
              <a:defRPr/>
            </a:pPr>
            <a:r>
              <a:rPr lang="en-GB" sz="1800" b="1">
                <a:latin typeface="Times New Roman" pitchFamily="18" charset="0"/>
                <a:cs typeface="Times New Roman" pitchFamily="18" charset="0"/>
              </a:rPr>
              <a:t>Blood cholesterol</a:t>
            </a:r>
          </a:p>
          <a:p>
            <a:pPr marL="0" indent="0" eaLnBrk="1" hangingPunct="1">
              <a:lnSpc>
                <a:spcPct val="80000"/>
              </a:lnSpc>
              <a:buFont typeface="Wingdings" pitchFamily="2" charset="2"/>
              <a:buNone/>
              <a:defRPr/>
            </a:pPr>
            <a:r>
              <a:rPr lang="en-GB" sz="1800" b="1">
                <a:latin typeface="Times New Roman" pitchFamily="18" charset="0"/>
                <a:cs typeface="Times New Roman" pitchFamily="18" charset="0"/>
              </a:rPr>
              <a:t>Blood sugar </a:t>
            </a:r>
          </a:p>
          <a:p>
            <a:pPr marL="0" indent="0" eaLnBrk="1" hangingPunct="1">
              <a:lnSpc>
                <a:spcPct val="80000"/>
              </a:lnSpc>
              <a:buFont typeface="Wingdings" pitchFamily="2" charset="2"/>
              <a:buNone/>
              <a:defRPr/>
            </a:pPr>
            <a:endParaRPr lang="en-US" sz="1800" b="1">
              <a:latin typeface="Times New Roman" pitchFamily="18" charset="0"/>
              <a:cs typeface="Times New Roman" pitchFamily="18" charset="0"/>
            </a:endParaRPr>
          </a:p>
          <a:p>
            <a:pPr marL="0" indent="0" eaLnBrk="1" hangingPunct="1">
              <a:lnSpc>
                <a:spcPct val="80000"/>
              </a:lnSpc>
              <a:buFont typeface="Wingdings" pitchFamily="2" charset="2"/>
              <a:buNone/>
              <a:defRPr/>
            </a:pPr>
            <a:r>
              <a:rPr lang="en-US" sz="1800" b="1">
                <a:latin typeface="Times New Roman" pitchFamily="18" charset="0"/>
                <a:cs typeface="Times New Roman" pitchFamily="18" charset="0"/>
              </a:rPr>
              <a:t>Intervene based on risk and affordability</a:t>
            </a:r>
          </a:p>
        </p:txBody>
      </p:sp>
      <p:graphicFrame>
        <p:nvGraphicFramePr>
          <p:cNvPr id="176131" name="Group 3"/>
          <p:cNvGraphicFramePr>
            <a:graphicFrameLocks noGrp="1"/>
          </p:cNvGraphicFramePr>
          <p:nvPr/>
        </p:nvGraphicFramePr>
        <p:xfrm>
          <a:off x="2916238" y="120650"/>
          <a:ext cx="6366193" cy="6949440"/>
        </p:xfrm>
        <a:graphic>
          <a:graphicData uri="http://schemas.openxmlformats.org/drawingml/2006/table">
            <a:tbl>
              <a:tblPr/>
              <a:tblGrid>
                <a:gridCol w="561975">
                  <a:extLst>
                    <a:ext uri="{9D8B030D-6E8A-4147-A177-3AD203B41FA5}">
                      <a16:colId xmlns="" xmlns:a16="http://schemas.microsoft.com/office/drawing/2014/main" val="20000"/>
                    </a:ext>
                  </a:extLst>
                </a:gridCol>
                <a:gridCol w="208280">
                  <a:extLst>
                    <a:ext uri="{9D8B030D-6E8A-4147-A177-3AD203B41FA5}">
                      <a16:colId xmlns="" xmlns:a16="http://schemas.microsoft.com/office/drawing/2014/main" val="20001"/>
                    </a:ext>
                  </a:extLst>
                </a:gridCol>
                <a:gridCol w="211138">
                  <a:extLst>
                    <a:ext uri="{9D8B030D-6E8A-4147-A177-3AD203B41FA5}">
                      <a16:colId xmlns="" xmlns:a16="http://schemas.microsoft.com/office/drawing/2014/main" val="20002"/>
                    </a:ext>
                  </a:extLst>
                </a:gridCol>
                <a:gridCol w="212725">
                  <a:extLst>
                    <a:ext uri="{9D8B030D-6E8A-4147-A177-3AD203B41FA5}">
                      <a16:colId xmlns="" xmlns:a16="http://schemas.microsoft.com/office/drawing/2014/main" val="20003"/>
                    </a:ext>
                  </a:extLst>
                </a:gridCol>
                <a:gridCol w="212725">
                  <a:extLst>
                    <a:ext uri="{9D8B030D-6E8A-4147-A177-3AD203B41FA5}">
                      <a16:colId xmlns="" xmlns:a16="http://schemas.microsoft.com/office/drawing/2014/main" val="20004"/>
                    </a:ext>
                  </a:extLst>
                </a:gridCol>
                <a:gridCol w="211137">
                  <a:extLst>
                    <a:ext uri="{9D8B030D-6E8A-4147-A177-3AD203B41FA5}">
                      <a16:colId xmlns="" xmlns:a16="http://schemas.microsoft.com/office/drawing/2014/main" val="20005"/>
                    </a:ext>
                  </a:extLst>
                </a:gridCol>
                <a:gridCol w="211138">
                  <a:extLst>
                    <a:ext uri="{9D8B030D-6E8A-4147-A177-3AD203B41FA5}">
                      <a16:colId xmlns="" xmlns:a16="http://schemas.microsoft.com/office/drawing/2014/main" val="20006"/>
                    </a:ext>
                  </a:extLst>
                </a:gridCol>
                <a:gridCol w="208280">
                  <a:extLst>
                    <a:ext uri="{9D8B030D-6E8A-4147-A177-3AD203B41FA5}">
                      <a16:colId xmlns="" xmlns:a16="http://schemas.microsoft.com/office/drawing/2014/main" val="20007"/>
                    </a:ext>
                  </a:extLst>
                </a:gridCol>
                <a:gridCol w="209550">
                  <a:extLst>
                    <a:ext uri="{9D8B030D-6E8A-4147-A177-3AD203B41FA5}">
                      <a16:colId xmlns="" xmlns:a16="http://schemas.microsoft.com/office/drawing/2014/main" val="20008"/>
                    </a:ext>
                  </a:extLst>
                </a:gridCol>
                <a:gridCol w="212725">
                  <a:extLst>
                    <a:ext uri="{9D8B030D-6E8A-4147-A177-3AD203B41FA5}">
                      <a16:colId xmlns="" xmlns:a16="http://schemas.microsoft.com/office/drawing/2014/main" val="20009"/>
                    </a:ext>
                  </a:extLst>
                </a:gridCol>
                <a:gridCol w="212725">
                  <a:extLst>
                    <a:ext uri="{9D8B030D-6E8A-4147-A177-3AD203B41FA5}">
                      <a16:colId xmlns="" xmlns:a16="http://schemas.microsoft.com/office/drawing/2014/main" val="20010"/>
                    </a:ext>
                  </a:extLst>
                </a:gridCol>
                <a:gridCol w="211138">
                  <a:extLst>
                    <a:ext uri="{9D8B030D-6E8A-4147-A177-3AD203B41FA5}">
                      <a16:colId xmlns="" xmlns:a16="http://schemas.microsoft.com/office/drawing/2014/main" val="20011"/>
                    </a:ext>
                  </a:extLst>
                </a:gridCol>
                <a:gridCol w="212725">
                  <a:extLst>
                    <a:ext uri="{9D8B030D-6E8A-4147-A177-3AD203B41FA5}">
                      <a16:colId xmlns="" xmlns:a16="http://schemas.microsoft.com/office/drawing/2014/main" val="20012"/>
                    </a:ext>
                  </a:extLst>
                </a:gridCol>
                <a:gridCol w="208280">
                  <a:extLst>
                    <a:ext uri="{9D8B030D-6E8A-4147-A177-3AD203B41FA5}">
                      <a16:colId xmlns="" xmlns:a16="http://schemas.microsoft.com/office/drawing/2014/main" val="20013"/>
                    </a:ext>
                  </a:extLst>
                </a:gridCol>
                <a:gridCol w="212725">
                  <a:extLst>
                    <a:ext uri="{9D8B030D-6E8A-4147-A177-3AD203B41FA5}">
                      <a16:colId xmlns="" xmlns:a16="http://schemas.microsoft.com/office/drawing/2014/main" val="20014"/>
                    </a:ext>
                  </a:extLst>
                </a:gridCol>
                <a:gridCol w="228600">
                  <a:extLst>
                    <a:ext uri="{9D8B030D-6E8A-4147-A177-3AD203B41FA5}">
                      <a16:colId xmlns="" xmlns:a16="http://schemas.microsoft.com/office/drawing/2014/main" val="20015"/>
                    </a:ext>
                  </a:extLst>
                </a:gridCol>
                <a:gridCol w="208280">
                  <a:extLst>
                    <a:ext uri="{9D8B030D-6E8A-4147-A177-3AD203B41FA5}">
                      <a16:colId xmlns="" xmlns:a16="http://schemas.microsoft.com/office/drawing/2014/main" val="20016"/>
                    </a:ext>
                  </a:extLst>
                </a:gridCol>
                <a:gridCol w="212725">
                  <a:extLst>
                    <a:ext uri="{9D8B030D-6E8A-4147-A177-3AD203B41FA5}">
                      <a16:colId xmlns="" xmlns:a16="http://schemas.microsoft.com/office/drawing/2014/main" val="20017"/>
                    </a:ext>
                  </a:extLst>
                </a:gridCol>
                <a:gridCol w="211137">
                  <a:extLst>
                    <a:ext uri="{9D8B030D-6E8A-4147-A177-3AD203B41FA5}">
                      <a16:colId xmlns="" xmlns:a16="http://schemas.microsoft.com/office/drawing/2014/main" val="20018"/>
                    </a:ext>
                  </a:extLst>
                </a:gridCol>
                <a:gridCol w="208280">
                  <a:extLst>
                    <a:ext uri="{9D8B030D-6E8A-4147-A177-3AD203B41FA5}">
                      <a16:colId xmlns="" xmlns:a16="http://schemas.microsoft.com/office/drawing/2014/main" val="20019"/>
                    </a:ext>
                  </a:extLst>
                </a:gridCol>
                <a:gridCol w="212725">
                  <a:extLst>
                    <a:ext uri="{9D8B030D-6E8A-4147-A177-3AD203B41FA5}">
                      <a16:colId xmlns="" xmlns:a16="http://schemas.microsoft.com/office/drawing/2014/main" val="20020"/>
                    </a:ext>
                  </a:extLst>
                </a:gridCol>
                <a:gridCol w="212725">
                  <a:extLst>
                    <a:ext uri="{9D8B030D-6E8A-4147-A177-3AD203B41FA5}">
                      <a16:colId xmlns="" xmlns:a16="http://schemas.microsoft.com/office/drawing/2014/main" val="20021"/>
                    </a:ext>
                  </a:extLst>
                </a:gridCol>
                <a:gridCol w="211137">
                  <a:extLst>
                    <a:ext uri="{9D8B030D-6E8A-4147-A177-3AD203B41FA5}">
                      <a16:colId xmlns="" xmlns:a16="http://schemas.microsoft.com/office/drawing/2014/main" val="20022"/>
                    </a:ext>
                  </a:extLst>
                </a:gridCol>
                <a:gridCol w="212725">
                  <a:extLst>
                    <a:ext uri="{9D8B030D-6E8A-4147-A177-3AD203B41FA5}">
                      <a16:colId xmlns="" xmlns:a16="http://schemas.microsoft.com/office/drawing/2014/main" val="20023"/>
                    </a:ext>
                  </a:extLst>
                </a:gridCol>
                <a:gridCol w="211138">
                  <a:extLst>
                    <a:ext uri="{9D8B030D-6E8A-4147-A177-3AD203B41FA5}">
                      <a16:colId xmlns="" xmlns:a16="http://schemas.microsoft.com/office/drawing/2014/main" val="20024"/>
                    </a:ext>
                  </a:extLst>
                </a:gridCol>
                <a:gridCol w="208280">
                  <a:extLst>
                    <a:ext uri="{9D8B030D-6E8A-4147-A177-3AD203B41FA5}">
                      <a16:colId xmlns="" xmlns:a16="http://schemas.microsoft.com/office/drawing/2014/main" val="20025"/>
                    </a:ext>
                  </a:extLst>
                </a:gridCol>
                <a:gridCol w="511175">
                  <a:extLst>
                    <a:ext uri="{9D8B030D-6E8A-4147-A177-3AD203B41FA5}">
                      <a16:colId xmlns="" xmlns:a16="http://schemas.microsoft.com/office/drawing/2014/main" val="20026"/>
                    </a:ext>
                  </a:extLst>
                </a:gridCol>
              </a:tblGrid>
              <a:tr h="3270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A</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G</a:t>
                      </a:r>
                    </a:p>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E</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11">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cs typeface="Arial" pitchFamily="34" charset="0"/>
                        </a:rPr>
                        <a:t>MALE</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Narrow"/>
                          <a:cs typeface="Arial" pitchFamily="34" charset="0"/>
                        </a:rPr>
                        <a:t> </a:t>
                      </a:r>
                      <a:endParaRPr kumimoji="0" lang="en-US" sz="12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11">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cs typeface="Arial" pitchFamily="34" charset="0"/>
                        </a:rPr>
                        <a:t>FEMALE</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Narrow"/>
                          <a:cs typeface="Arial" pitchFamily="34" charset="0"/>
                        </a:rPr>
                        <a:t> </a:t>
                      </a:r>
                      <a:endParaRPr kumimoji="0" lang="en-US" sz="12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cs typeface="Arial" pitchFamily="34" charset="0"/>
                        </a:rPr>
                        <a:t>SBP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 xmlns:a16="http://schemas.microsoft.com/office/drawing/2014/main" val="10000"/>
                  </a:ext>
                </a:extLst>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cs typeface="Arial" pitchFamily="34" charset="0"/>
                        </a:rPr>
                        <a:t>Non-Smoker</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Narrow"/>
                          <a:cs typeface="Arial" pitchFamily="34" charset="0"/>
                        </a:rPr>
                        <a:t> </a:t>
                      </a:r>
                      <a:endParaRPr kumimoji="0" lang="en-US" sz="12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cs typeface="Arial" pitchFamily="34" charset="0"/>
                        </a:rPr>
                        <a:t>Smoker</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Narrow"/>
                          <a:cs typeface="Arial" pitchFamily="34" charset="0"/>
                        </a:rPr>
                        <a:t> </a:t>
                      </a:r>
                      <a:endParaRPr kumimoji="0" lang="en-US" sz="12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cs typeface="Arial" pitchFamily="34" charset="0"/>
                        </a:rPr>
                        <a:t>Non-Smoker</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Narrow"/>
                          <a:cs typeface="Arial" pitchFamily="34" charset="0"/>
                        </a:rPr>
                        <a:t> </a:t>
                      </a:r>
                      <a:endParaRPr kumimoji="0" lang="en-US" sz="12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grid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cs typeface="Arial" pitchFamily="34" charset="0"/>
                        </a:rPr>
                        <a:t>Smoker</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Narrow"/>
                          <a:cs typeface="Arial" pitchFamily="34" charset="0"/>
                        </a:rPr>
                        <a:t> </a:t>
                      </a:r>
                      <a:endParaRPr kumimoji="0" lang="en-US" sz="12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Narrow"/>
                          <a:cs typeface="Arial" pitchFamily="34" charset="0"/>
                        </a:rPr>
                        <a:t> </a:t>
                      </a:r>
                      <a:endParaRPr kumimoji="0" lang="en-US" sz="12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1"/>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180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2"/>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160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3"/>
                  </a:ext>
                </a:extLst>
              </a:tr>
              <a:tr h="1619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70</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4"/>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120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5"/>
                  </a:ext>
                </a:extLst>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Narrow"/>
                          <a:cs typeface="Arial" pitchFamily="34" charset="0"/>
                        </a:rPr>
                        <a:t> </a:t>
                      </a:r>
                      <a:endParaRPr kumimoji="0" lang="en-US" sz="12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6"/>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180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7"/>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160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8"/>
                  </a:ext>
                </a:extLst>
              </a:tr>
              <a:tr h="1619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60</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09"/>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120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0"/>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Narrow"/>
                          <a:cs typeface="Arial" pitchFamily="34" charset="0"/>
                        </a:rPr>
                        <a:t> </a:t>
                      </a:r>
                      <a:endParaRPr kumimoji="0" lang="en-US" sz="12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1"/>
                  </a:ext>
                </a:extLst>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180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2"/>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160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3"/>
                  </a:ext>
                </a:extLst>
              </a:tr>
              <a:tr h="2286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50</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4"/>
                  </a:ext>
                </a:extLst>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120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5"/>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Narrow"/>
                          <a:cs typeface="Arial" pitchFamily="34" charset="0"/>
                        </a:rPr>
                        <a:t> </a:t>
                      </a:r>
                      <a:endParaRPr kumimoji="0" lang="en-US" sz="12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6"/>
                  </a:ext>
                </a:extLst>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180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7"/>
                  </a:ext>
                </a:extLst>
              </a:tr>
              <a:tr h="1635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160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8"/>
                  </a:ext>
                </a:extLst>
              </a:tr>
              <a:tr h="16351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40</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140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19"/>
                  </a:ext>
                </a:extLst>
              </a:tr>
              <a:tr h="1619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cs typeface="Arial" pitchFamily="34" charset="0"/>
                        </a:rPr>
                        <a:t>120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20"/>
                  </a:ext>
                </a:extLst>
              </a:tr>
              <a:tr h="144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21"/>
                  </a:ext>
                </a:extLst>
              </a:tr>
              <a:tr h="146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4</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5</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6</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7</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8</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4</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5</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6</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7</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8</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4</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5</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6</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7</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8</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4</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5</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6</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7</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8</a:t>
                      </a: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 xmlns:a16="http://schemas.microsoft.com/office/drawing/2014/main" val="10022"/>
                  </a:ext>
                </a:extLst>
              </a:tr>
              <a:tr h="144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Narrow"/>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8">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pitchFamily="34" charset="0"/>
                          <a:cs typeface="Arial" pitchFamily="34" charset="0"/>
                        </a:rPr>
                        <a:t>Cholesterol</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Narrow"/>
                          <a:cs typeface="Arial" pitchFamily="34" charset="0"/>
                        </a:rPr>
                        <a:t> </a:t>
                      </a:r>
                      <a:endParaRPr kumimoji="0" lang="en-US" sz="1000" b="1" i="0" u="none" strike="noStrike" cap="none" normalizeH="0" baseline="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3"/>
                  </a:ext>
                </a:extLst>
              </a:tr>
            </a:tbl>
          </a:graphicData>
        </a:graphic>
      </p:graphicFrame>
      <p:sp>
        <p:nvSpPr>
          <p:cNvPr id="176917" name="Text Box 789"/>
          <p:cNvSpPr txBox="1">
            <a:spLocks noChangeArrowheads="1"/>
          </p:cNvSpPr>
          <p:nvPr/>
        </p:nvSpPr>
        <p:spPr bwMode="auto">
          <a:xfrm>
            <a:off x="0" y="6103938"/>
            <a:ext cx="184150" cy="822325"/>
          </a:xfrm>
          <a:prstGeom prst="rect">
            <a:avLst/>
          </a:prstGeom>
          <a:noFill/>
          <a:ln w="9525">
            <a:noFill/>
            <a:miter lim="800000"/>
            <a:headEnd/>
            <a:tailEnd/>
          </a:ln>
          <a:effectLst/>
        </p:spPr>
        <p:txBody>
          <a:bodyPr wrap="none">
            <a:spAutoFit/>
          </a:bodyPr>
          <a:lstStyle/>
          <a:p>
            <a:pPr eaLnBrk="0" hangingPunct="0">
              <a:defRPr/>
            </a:pPr>
            <a:endParaRPr lang="en-GB" sz="2400" b="1">
              <a:effectLst>
                <a:outerShdw blurRad="38100" dist="38100" dir="2700000" algn="tl">
                  <a:srgbClr val="000000"/>
                </a:outerShdw>
              </a:effectLst>
              <a:latin typeface="Times New Roman" pitchFamily="18" charset="0"/>
            </a:endParaRPr>
          </a:p>
          <a:p>
            <a:pPr eaLnBrk="0" hangingPunct="0">
              <a:defRPr/>
            </a:pPr>
            <a:endParaRPr lang="tr-TR" sz="2400" b="1">
              <a:effectLst>
                <a:outerShdw blurRad="38100" dist="38100" dir="2700000" algn="tl">
                  <a:srgbClr val="000000"/>
                </a:outerShdw>
              </a:effectLst>
              <a:latin typeface="Times New Roman" pitchFamily="18" charset="0"/>
            </a:endParaRPr>
          </a:p>
        </p:txBody>
      </p:sp>
      <p:sp>
        <p:nvSpPr>
          <p:cNvPr id="18198" name="Line 790"/>
          <p:cNvSpPr>
            <a:spLocks noChangeShapeType="1"/>
          </p:cNvSpPr>
          <p:nvPr/>
        </p:nvSpPr>
        <p:spPr bwMode="auto">
          <a:xfrm>
            <a:off x="0" y="38100"/>
            <a:ext cx="9144000" cy="0"/>
          </a:xfrm>
          <a:prstGeom prst="line">
            <a:avLst/>
          </a:prstGeom>
          <a:noFill/>
          <a:ln w="76200">
            <a:solidFill>
              <a:srgbClr val="FFCC00"/>
            </a:solidFill>
            <a:round/>
            <a:headEnd/>
            <a:tailEnd/>
          </a:ln>
        </p:spPr>
        <p:txBody>
          <a:bodyPr/>
          <a:lstStyle/>
          <a:p>
            <a:endParaRPr lang="en-US"/>
          </a:p>
        </p:txBody>
      </p:sp>
      <p:sp>
        <p:nvSpPr>
          <p:cNvPr id="18199" name="Line 791"/>
          <p:cNvSpPr>
            <a:spLocks noChangeShapeType="1"/>
          </p:cNvSpPr>
          <p:nvPr/>
        </p:nvSpPr>
        <p:spPr bwMode="auto">
          <a:xfrm>
            <a:off x="0" y="0"/>
            <a:ext cx="0" cy="6858000"/>
          </a:xfrm>
          <a:prstGeom prst="line">
            <a:avLst/>
          </a:prstGeom>
          <a:noFill/>
          <a:ln w="76200">
            <a:solidFill>
              <a:srgbClr val="FFCC00"/>
            </a:solidFill>
            <a:round/>
            <a:headEnd/>
            <a:tailEnd/>
          </a:ln>
        </p:spPr>
        <p:txBody>
          <a:bodyPr/>
          <a:lstStyle/>
          <a:p>
            <a:endParaRPr lang="en-US"/>
          </a:p>
        </p:txBody>
      </p:sp>
      <p:sp>
        <p:nvSpPr>
          <p:cNvPr id="18200" name="Line 792"/>
          <p:cNvSpPr>
            <a:spLocks noChangeShapeType="1"/>
          </p:cNvSpPr>
          <p:nvPr/>
        </p:nvSpPr>
        <p:spPr bwMode="auto">
          <a:xfrm>
            <a:off x="0" y="6858000"/>
            <a:ext cx="9144000" cy="0"/>
          </a:xfrm>
          <a:prstGeom prst="line">
            <a:avLst/>
          </a:prstGeom>
          <a:noFill/>
          <a:ln w="76200">
            <a:solidFill>
              <a:srgbClr val="FFCC00"/>
            </a:solidFill>
            <a:round/>
            <a:headEnd/>
            <a:tailEnd/>
          </a:ln>
        </p:spPr>
        <p:txBody>
          <a:bodyPr/>
          <a:lstStyle/>
          <a:p>
            <a:endParaRPr lang="en-US"/>
          </a:p>
        </p:txBody>
      </p:sp>
      <p:sp>
        <p:nvSpPr>
          <p:cNvPr id="18201" name="Line 793"/>
          <p:cNvSpPr>
            <a:spLocks noChangeShapeType="1"/>
          </p:cNvSpPr>
          <p:nvPr/>
        </p:nvSpPr>
        <p:spPr bwMode="auto">
          <a:xfrm>
            <a:off x="9144000" y="0"/>
            <a:ext cx="0" cy="6858000"/>
          </a:xfrm>
          <a:prstGeom prst="line">
            <a:avLst/>
          </a:prstGeom>
          <a:noFill/>
          <a:ln w="76200">
            <a:solidFill>
              <a:srgbClr val="FFCC00"/>
            </a:solidFill>
            <a:round/>
            <a:headEnd/>
            <a:tailEnd/>
          </a:ln>
        </p:spPr>
        <p:txBody>
          <a:bodyPr/>
          <a:lstStyle/>
          <a:p>
            <a:endParaRPr lang="en-US"/>
          </a:p>
        </p:txBody>
      </p:sp>
      <p:sp>
        <p:nvSpPr>
          <p:cNvPr id="18202" name="Text Box 794"/>
          <p:cNvSpPr txBox="1">
            <a:spLocks noChangeArrowheads="1"/>
          </p:cNvSpPr>
          <p:nvPr/>
        </p:nvSpPr>
        <p:spPr bwMode="auto">
          <a:xfrm>
            <a:off x="3276600" y="260350"/>
            <a:ext cx="1149350" cy="366713"/>
          </a:xfrm>
          <a:prstGeom prst="rect">
            <a:avLst/>
          </a:prstGeom>
          <a:noFill/>
          <a:ln w="9525">
            <a:noFill/>
            <a:miter lim="800000"/>
            <a:headEnd/>
            <a:tailEnd/>
          </a:ln>
        </p:spPr>
        <p:txBody>
          <a:bodyPr wrap="none">
            <a:spAutoFit/>
          </a:bodyPr>
          <a:lstStyle/>
          <a:p>
            <a:r>
              <a:rPr lang="en-US">
                <a:latin typeface="Arial" pitchFamily="34" charset="0"/>
              </a:rPr>
              <a:t>Diabetes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idx="4294967295"/>
          </p:nvPr>
        </p:nvSpPr>
        <p:spPr>
          <a:xfrm>
            <a:off x="250825" y="0"/>
            <a:ext cx="8697913" cy="1012825"/>
          </a:xfrm>
        </p:spPr>
        <p:txBody>
          <a:bodyPr anchor="b">
            <a:normAutofit fontScale="90000"/>
          </a:bodyPr>
          <a:lstStyle/>
          <a:p>
            <a:pPr eaLnBrk="1" hangingPunct="1">
              <a:defRPr/>
            </a:pPr>
            <a:r>
              <a:rPr lang="en-US" sz="5400" dirty="0">
                <a:solidFill>
                  <a:srgbClr val="FFFF00"/>
                </a:solidFill>
                <a:effectLst>
                  <a:outerShdw blurRad="38100" dist="38100" dir="2700000" algn="tl">
                    <a:srgbClr val="C0C0C0"/>
                  </a:outerShdw>
                </a:effectLst>
                <a:latin typeface="Arial" charset="0"/>
                <a:cs typeface="Arial" charset="0"/>
              </a:rPr>
              <a:t>   </a:t>
            </a:r>
            <a:br>
              <a:rPr lang="en-US" sz="5400" dirty="0">
                <a:solidFill>
                  <a:srgbClr val="FFFF00"/>
                </a:solidFill>
                <a:effectLst>
                  <a:outerShdw blurRad="38100" dist="38100" dir="2700000" algn="tl">
                    <a:srgbClr val="C0C0C0"/>
                  </a:outerShdw>
                </a:effectLst>
                <a:latin typeface="Arial" charset="0"/>
                <a:cs typeface="Arial" charset="0"/>
              </a:rPr>
            </a:br>
            <a:r>
              <a:rPr lang="en-US" sz="5400" dirty="0">
                <a:solidFill>
                  <a:srgbClr val="FFFF00"/>
                </a:solidFill>
                <a:effectLst>
                  <a:outerShdw blurRad="38100" dist="38100" dir="2700000" algn="tl">
                    <a:srgbClr val="C0C0C0"/>
                  </a:outerShdw>
                </a:effectLst>
                <a:latin typeface="Arial" charset="0"/>
                <a:cs typeface="Arial" charset="0"/>
              </a:rPr>
              <a:t/>
            </a:r>
            <a:br>
              <a:rPr lang="en-US" sz="5400" dirty="0">
                <a:solidFill>
                  <a:srgbClr val="FFFF00"/>
                </a:solidFill>
                <a:effectLst>
                  <a:outerShdw blurRad="38100" dist="38100" dir="2700000" algn="tl">
                    <a:srgbClr val="C0C0C0"/>
                  </a:outerShdw>
                </a:effectLst>
                <a:latin typeface="Arial" charset="0"/>
                <a:cs typeface="Arial" charset="0"/>
              </a:rPr>
            </a:br>
            <a:r>
              <a:rPr lang="en-US" sz="5400" dirty="0">
                <a:solidFill>
                  <a:srgbClr val="FFFF00"/>
                </a:solidFill>
                <a:effectLst>
                  <a:outerShdw blurRad="38100" dist="38100" dir="2700000" algn="tl">
                    <a:srgbClr val="C0C0C0"/>
                  </a:outerShdw>
                </a:effectLst>
                <a:latin typeface="Arial" charset="0"/>
                <a:cs typeface="Arial" charset="0"/>
              </a:rPr>
              <a:t/>
            </a:r>
            <a:br>
              <a:rPr lang="en-US" sz="5400" dirty="0">
                <a:solidFill>
                  <a:srgbClr val="FFFF00"/>
                </a:solidFill>
                <a:effectLst>
                  <a:outerShdw blurRad="38100" dist="38100" dir="2700000" algn="tl">
                    <a:srgbClr val="C0C0C0"/>
                  </a:outerShdw>
                </a:effectLst>
                <a:latin typeface="Arial" charset="0"/>
                <a:cs typeface="Arial" charset="0"/>
              </a:rPr>
            </a:br>
            <a:r>
              <a:rPr lang="en-US" sz="3600" b="1" dirty="0" err="1">
                <a:solidFill>
                  <a:srgbClr val="7030A0"/>
                </a:solidFill>
              </a:rPr>
              <a:t>Noncommunicable</a:t>
            </a:r>
            <a:r>
              <a:rPr lang="en-US" sz="3600" b="1" dirty="0">
                <a:solidFill>
                  <a:srgbClr val="7030A0"/>
                </a:solidFill>
              </a:rPr>
              <a:t> Diseases &amp; PHC</a:t>
            </a:r>
          </a:p>
        </p:txBody>
      </p:sp>
      <p:sp>
        <p:nvSpPr>
          <p:cNvPr id="178179" name="Rectangle 3"/>
          <p:cNvSpPr>
            <a:spLocks noGrp="1" noChangeArrowheads="1"/>
          </p:cNvSpPr>
          <p:nvPr>
            <p:ph type="subTitle" idx="4294967295"/>
          </p:nvPr>
        </p:nvSpPr>
        <p:spPr>
          <a:xfrm>
            <a:off x="1403350" y="2205038"/>
            <a:ext cx="6400800" cy="1752600"/>
          </a:xfrm>
        </p:spPr>
        <p:txBody>
          <a:bodyPr/>
          <a:lstStyle/>
          <a:p>
            <a:pPr marL="0" indent="0" eaLnBrk="1" hangingPunct="1">
              <a:lnSpc>
                <a:spcPct val="80000"/>
              </a:lnSpc>
              <a:buFont typeface="Wingdings" pitchFamily="2" charset="2"/>
              <a:buNone/>
              <a:defRPr/>
            </a:pPr>
            <a:endParaRPr lang="en-US" sz="2400">
              <a:solidFill>
                <a:srgbClr val="FFFF00"/>
              </a:solidFill>
              <a:latin typeface="+mn-lt"/>
            </a:endParaRPr>
          </a:p>
          <a:p>
            <a:pPr marL="0" indent="0" eaLnBrk="1" hangingPunct="1">
              <a:lnSpc>
                <a:spcPct val="80000"/>
              </a:lnSpc>
              <a:buFont typeface="Wingdings" pitchFamily="2" charset="2"/>
              <a:buNone/>
              <a:defRPr/>
            </a:pPr>
            <a:endParaRPr lang="en-US" sz="2400">
              <a:solidFill>
                <a:srgbClr val="FFFF00"/>
              </a:solidFill>
              <a:latin typeface="+mn-lt"/>
            </a:endParaRPr>
          </a:p>
          <a:p>
            <a:pPr marL="0" indent="0" eaLnBrk="1" hangingPunct="1">
              <a:lnSpc>
                <a:spcPct val="80000"/>
              </a:lnSpc>
              <a:buFont typeface="Wingdings" pitchFamily="2" charset="2"/>
              <a:buNone/>
              <a:defRPr/>
            </a:pPr>
            <a:endParaRPr lang="en-US" sz="2400">
              <a:solidFill>
                <a:srgbClr val="FFFF00"/>
              </a:solidFill>
              <a:latin typeface="+mn-lt"/>
            </a:endParaRPr>
          </a:p>
          <a:p>
            <a:pPr marL="0" indent="0" eaLnBrk="1" hangingPunct="1">
              <a:lnSpc>
                <a:spcPct val="80000"/>
              </a:lnSpc>
              <a:buFont typeface="Wingdings" pitchFamily="2" charset="2"/>
              <a:buNone/>
              <a:defRPr/>
            </a:pPr>
            <a:endParaRPr lang="en-US" sz="2400">
              <a:solidFill>
                <a:srgbClr val="FFFF00"/>
              </a:solidFill>
              <a:latin typeface="+mn-lt"/>
            </a:endParaRPr>
          </a:p>
          <a:p>
            <a:pPr marL="0" indent="0" eaLnBrk="1" hangingPunct="1">
              <a:lnSpc>
                <a:spcPct val="80000"/>
              </a:lnSpc>
              <a:buFont typeface="Wingdings" pitchFamily="2" charset="2"/>
              <a:buNone/>
              <a:defRPr/>
            </a:pPr>
            <a:endParaRPr lang="en-US" sz="2400">
              <a:solidFill>
                <a:srgbClr val="FFFF00"/>
              </a:solidFill>
              <a:latin typeface="+mn-lt"/>
            </a:endParaRPr>
          </a:p>
        </p:txBody>
      </p:sp>
      <p:sp>
        <p:nvSpPr>
          <p:cNvPr id="178180" name="AutoShape 4"/>
          <p:cNvSpPr>
            <a:spLocks noChangeArrowheads="1"/>
          </p:cNvSpPr>
          <p:nvPr/>
        </p:nvSpPr>
        <p:spPr bwMode="auto">
          <a:xfrm>
            <a:off x="2268538" y="1268413"/>
            <a:ext cx="4432300" cy="2235200"/>
          </a:xfrm>
          <a:prstGeom prst="wedgeRectCallout">
            <a:avLst>
              <a:gd name="adj1" fmla="val -16509"/>
              <a:gd name="adj2" fmla="val 21806"/>
            </a:avLst>
          </a:prstGeom>
          <a:solidFill>
            <a:schemeClr val="tx2"/>
          </a:solidFill>
          <a:ln w="9525">
            <a:solidFill>
              <a:schemeClr val="tx1"/>
            </a:solidFill>
            <a:miter lim="800000"/>
            <a:headEnd/>
            <a:tailEnd/>
          </a:ln>
          <a:effectLst/>
        </p:spPr>
        <p:txBody>
          <a:bodyPr/>
          <a:lstStyle/>
          <a:p>
            <a:pPr algn="ctr" eaLnBrk="0" hangingPunct="0">
              <a:defRPr/>
            </a:pPr>
            <a:endParaRPr lang="ar-SA" sz="2000" b="1">
              <a:effectLst>
                <a:outerShdw blurRad="38100" dist="38100" dir="2700000" algn="tl">
                  <a:srgbClr val="000000"/>
                </a:outerShdw>
              </a:effectLst>
              <a:latin typeface="Times New Roman" pitchFamily="18" charset="0"/>
            </a:endParaRPr>
          </a:p>
        </p:txBody>
      </p:sp>
      <p:sp>
        <p:nvSpPr>
          <p:cNvPr id="178181" name="Text Box 5"/>
          <p:cNvSpPr txBox="1">
            <a:spLocks noChangeArrowheads="1"/>
          </p:cNvSpPr>
          <p:nvPr/>
        </p:nvSpPr>
        <p:spPr bwMode="auto">
          <a:xfrm>
            <a:off x="2511425" y="1246188"/>
            <a:ext cx="3794125" cy="1920875"/>
          </a:xfrm>
          <a:prstGeom prst="rect">
            <a:avLst/>
          </a:prstGeom>
          <a:noFill/>
          <a:ln w="9525">
            <a:noFill/>
            <a:miter lim="800000"/>
            <a:headEnd/>
            <a:tailEnd/>
          </a:ln>
          <a:effectLst/>
        </p:spPr>
        <p:txBody>
          <a:bodyPr>
            <a:spAutoFit/>
          </a:bodyPr>
          <a:lstStyle/>
          <a:p>
            <a:pPr eaLnBrk="0" hangingPunct="0">
              <a:defRPr/>
            </a:pPr>
            <a:r>
              <a:rPr lang="en-US" sz="2000" b="1">
                <a:solidFill>
                  <a:srgbClr val="FFFF00"/>
                </a:solidFill>
                <a:latin typeface="Times New Roman" pitchFamily="18" charset="0"/>
                <a:cs typeface="Arial" charset="0"/>
              </a:rPr>
              <a:t>Prevent/protect </a:t>
            </a:r>
          </a:p>
          <a:p>
            <a:pPr eaLnBrk="0" hangingPunct="0">
              <a:defRPr/>
            </a:pPr>
            <a:r>
              <a:rPr lang="en-US" sz="2000" b="1">
                <a:solidFill>
                  <a:srgbClr val="FFFF00"/>
                </a:solidFill>
                <a:latin typeface="Times New Roman" pitchFamily="18" charset="0"/>
                <a:cs typeface="Arial" charset="0"/>
              </a:rPr>
              <a:t>Detect cases  early</a:t>
            </a:r>
          </a:p>
          <a:p>
            <a:pPr eaLnBrk="0" hangingPunct="0">
              <a:defRPr/>
            </a:pPr>
            <a:r>
              <a:rPr lang="en-US" sz="2000" b="1">
                <a:solidFill>
                  <a:srgbClr val="FFFF00"/>
                </a:solidFill>
                <a:latin typeface="Times New Roman" pitchFamily="18" charset="0"/>
                <a:cs typeface="Arial" charset="0"/>
              </a:rPr>
              <a:t>Diagnose and treat</a:t>
            </a:r>
          </a:p>
          <a:p>
            <a:pPr eaLnBrk="0" hangingPunct="0">
              <a:defRPr/>
            </a:pPr>
            <a:r>
              <a:rPr lang="en-US" sz="2000" b="1">
                <a:solidFill>
                  <a:srgbClr val="FFFF00"/>
                </a:solidFill>
                <a:latin typeface="Times New Roman" pitchFamily="18" charset="0"/>
                <a:cs typeface="Arial" charset="0"/>
              </a:rPr>
              <a:t>Follow up cases</a:t>
            </a:r>
          </a:p>
          <a:p>
            <a:pPr eaLnBrk="0" hangingPunct="0">
              <a:defRPr/>
            </a:pPr>
            <a:r>
              <a:rPr lang="en-US" sz="2000" b="1">
                <a:solidFill>
                  <a:srgbClr val="FFFF00"/>
                </a:solidFill>
                <a:latin typeface="Times New Roman" pitchFamily="18" charset="0"/>
                <a:cs typeface="Arial" charset="0"/>
              </a:rPr>
              <a:t>Treat Emergencies</a:t>
            </a:r>
          </a:p>
          <a:p>
            <a:pPr eaLnBrk="0" hangingPunct="0">
              <a:defRPr/>
            </a:pPr>
            <a:endParaRPr lang="en-US" sz="2000" b="1">
              <a:effectLst>
                <a:outerShdw blurRad="38100" dist="38100" dir="2700000" algn="tl">
                  <a:srgbClr val="C0C0C0"/>
                </a:outerShdw>
              </a:effectLst>
              <a:latin typeface="Times New Roman" pitchFamily="18" charset="0"/>
              <a:cs typeface="Arial" charset="0"/>
            </a:endParaRPr>
          </a:p>
        </p:txBody>
      </p:sp>
      <p:sp>
        <p:nvSpPr>
          <p:cNvPr id="178182" name="Rectangle 6"/>
          <p:cNvSpPr>
            <a:spLocks noChangeArrowheads="1"/>
          </p:cNvSpPr>
          <p:nvPr/>
        </p:nvSpPr>
        <p:spPr bwMode="auto">
          <a:xfrm>
            <a:off x="1727200" y="4000500"/>
            <a:ext cx="6057900" cy="2857500"/>
          </a:xfrm>
          <a:prstGeom prst="rect">
            <a:avLst/>
          </a:prstGeom>
          <a:solidFill>
            <a:schemeClr val="accent1"/>
          </a:solidFill>
          <a:ln w="9525">
            <a:solidFill>
              <a:schemeClr val="tx1"/>
            </a:solidFill>
            <a:miter lim="800000"/>
            <a:headEnd/>
            <a:tailEnd/>
          </a:ln>
          <a:effectLst/>
        </p:spPr>
        <p:txBody>
          <a:bodyPr wrap="none" anchor="ctr"/>
          <a:lstStyle/>
          <a:p>
            <a:pPr eaLnBrk="0" hangingPunct="0">
              <a:defRPr/>
            </a:pPr>
            <a:r>
              <a:rPr lang="en-US" sz="2800" b="1">
                <a:latin typeface="Times New Roman" pitchFamily="18" charset="0"/>
              </a:rPr>
              <a:t>     Prevent premature death </a:t>
            </a:r>
          </a:p>
          <a:p>
            <a:pPr eaLnBrk="0" hangingPunct="0">
              <a:defRPr/>
            </a:pPr>
            <a:r>
              <a:rPr lang="en-US" sz="2800" b="1">
                <a:latin typeface="Times New Roman" pitchFamily="18" charset="0"/>
              </a:rPr>
              <a:t>     Improve adherence</a:t>
            </a:r>
          </a:p>
          <a:p>
            <a:pPr eaLnBrk="0" hangingPunct="0">
              <a:defRPr/>
            </a:pPr>
            <a:r>
              <a:rPr lang="en-US" sz="2800" b="1">
                <a:latin typeface="Times New Roman" pitchFamily="18" charset="0"/>
              </a:rPr>
              <a:t>     Improve health outcomes </a:t>
            </a:r>
          </a:p>
          <a:p>
            <a:pPr eaLnBrk="0" hangingPunct="0">
              <a:defRPr/>
            </a:pPr>
            <a:r>
              <a:rPr lang="en-US" sz="2800" b="1">
                <a:latin typeface="Times New Roman" pitchFamily="18" charset="0"/>
              </a:rPr>
              <a:t>     Reduce health care costs </a:t>
            </a:r>
          </a:p>
          <a:p>
            <a:pPr eaLnBrk="0" hangingPunct="0">
              <a:defRPr/>
            </a:pPr>
            <a:r>
              <a:rPr lang="en-US" sz="2800" b="1">
                <a:latin typeface="Times New Roman" pitchFamily="18" charset="0"/>
              </a:rPr>
              <a:t>     Reduce complications </a:t>
            </a:r>
          </a:p>
          <a:p>
            <a:pPr eaLnBrk="0" hangingPunct="0">
              <a:defRPr/>
            </a:pPr>
            <a:r>
              <a:rPr lang="en-US" sz="2800" b="1">
                <a:latin typeface="Times New Roman" pitchFamily="18" charset="0"/>
              </a:rPr>
              <a:t>     Reduce admissions to hospitals</a:t>
            </a:r>
          </a:p>
          <a:p>
            <a:pPr eaLnBrk="0" hangingPunct="0">
              <a:defRPr/>
            </a:pPr>
            <a:endParaRPr lang="en-US" sz="2800" b="1">
              <a:effectLst>
                <a:outerShdw blurRad="38100" dist="38100" dir="2700000" algn="tl">
                  <a:srgbClr val="000000"/>
                </a:outerShdw>
              </a:effectLst>
              <a:latin typeface="Times New Roman" pitchFamily="18" charset="0"/>
            </a:endParaRPr>
          </a:p>
        </p:txBody>
      </p:sp>
      <p:sp>
        <p:nvSpPr>
          <p:cNvPr id="18439" name="AutoShape 7"/>
          <p:cNvSpPr>
            <a:spLocks noChangeArrowheads="1"/>
          </p:cNvSpPr>
          <p:nvPr/>
        </p:nvSpPr>
        <p:spPr bwMode="auto">
          <a:xfrm>
            <a:off x="4067175" y="3284538"/>
            <a:ext cx="485775" cy="735012"/>
          </a:xfrm>
          <a:prstGeom prst="downArrow">
            <a:avLst>
              <a:gd name="adj1" fmla="val 50000"/>
              <a:gd name="adj2" fmla="val 37827"/>
            </a:avLst>
          </a:prstGeom>
          <a:solidFill>
            <a:schemeClr val="bg1"/>
          </a:solidFill>
          <a:ln w="9525">
            <a:solidFill>
              <a:schemeClr val="tx1"/>
            </a:solidFill>
            <a:miter lim="800000"/>
            <a:headEnd/>
            <a:tailEnd/>
          </a:ln>
        </p:spPr>
        <p:txBody>
          <a:bodyPr vert="eaVert" wrap="none" anchor="ctr"/>
          <a:lstStyle/>
          <a:p>
            <a:endParaRPr lang="ar-SA">
              <a:latin typeface="Verdan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b="1" dirty="0">
                <a:solidFill>
                  <a:srgbClr val="7030A0"/>
                </a:solidFill>
              </a:rPr>
              <a:t>Background </a:t>
            </a:r>
          </a:p>
        </p:txBody>
      </p:sp>
      <p:sp>
        <p:nvSpPr>
          <p:cNvPr id="3" name="Content Placeholder 2"/>
          <p:cNvSpPr>
            <a:spLocks noGrp="1"/>
          </p:cNvSpPr>
          <p:nvPr>
            <p:ph idx="1"/>
          </p:nvPr>
        </p:nvSpPr>
        <p:spPr>
          <a:xfrm>
            <a:off x="2057400" y="1981200"/>
            <a:ext cx="6858000" cy="4267200"/>
          </a:xfrm>
        </p:spPr>
        <p:txBody>
          <a:bodyPr/>
          <a:lstStyle/>
          <a:p>
            <a:pPr>
              <a:defRPr/>
            </a:pPr>
            <a:r>
              <a:rPr lang="en-US" sz="2800" dirty="0"/>
              <a:t>There is direct a dose response relationship between salt intake and blood pressure  </a:t>
            </a:r>
          </a:p>
          <a:p>
            <a:pPr>
              <a:defRPr/>
            </a:pPr>
            <a:r>
              <a:rPr lang="en-US" sz="2800" dirty="0"/>
              <a:t>Reducing blood pressure by  10 mmHg </a:t>
            </a:r>
            <a:r>
              <a:rPr lang="en-US" sz="2800" dirty="0">
                <a:sym typeface="Wingdings" pitchFamily="2" charset="2"/>
              </a:rPr>
              <a:t></a:t>
            </a:r>
            <a:r>
              <a:rPr lang="en-US" sz="2800" dirty="0"/>
              <a:t> ↓ CHD events  by 22%</a:t>
            </a:r>
          </a:p>
          <a:p>
            <a:pPr>
              <a:defRPr/>
            </a:pPr>
            <a:r>
              <a:rPr lang="en-US" sz="2800" dirty="0"/>
              <a:t>Recommended Salt Intake: 6 g/person/day </a:t>
            </a:r>
          </a:p>
          <a:p>
            <a:pPr>
              <a:defRPr/>
            </a:pPr>
            <a:r>
              <a:rPr lang="en-US" sz="2800" dirty="0"/>
              <a:t>In Palestine: 10-15 g/person/day</a:t>
            </a:r>
          </a:p>
          <a:p>
            <a:pPr marL="0" indent="0">
              <a:buFont typeface="Wingdings" pitchFamily="2" charset="2"/>
              <a:buNone/>
              <a:defRPr/>
            </a:pPr>
            <a:endParaRPr lang="en-US" dirty="0"/>
          </a:p>
        </p:txBody>
      </p:sp>
      <p:pic>
        <p:nvPicPr>
          <p:cNvPr id="12292" name="Picture 4"/>
          <p:cNvPicPr>
            <a:picLocks noChangeAspect="1" noChangeArrowheads="1"/>
          </p:cNvPicPr>
          <p:nvPr/>
        </p:nvPicPr>
        <p:blipFill>
          <a:blip r:embed="rId3" cstate="print"/>
          <a:srcRect/>
          <a:stretch>
            <a:fillRect/>
          </a:stretch>
        </p:blipFill>
        <p:spPr bwMode="auto">
          <a:xfrm>
            <a:off x="195263" y="2667000"/>
            <a:ext cx="1514475" cy="1138238"/>
          </a:xfrm>
          <a:prstGeom prst="rect">
            <a:avLst/>
          </a:prstGeom>
          <a:noFill/>
          <a:ln w="9525">
            <a:noFill/>
            <a:miter lim="800000"/>
            <a:headEnd/>
            <a:tailEnd/>
          </a:ln>
        </p:spPr>
      </p:pic>
      <p:pic>
        <p:nvPicPr>
          <p:cNvPr id="12293" name="Picture 2"/>
          <p:cNvPicPr>
            <a:picLocks noChangeAspect="1" noChangeArrowheads="1"/>
          </p:cNvPicPr>
          <p:nvPr/>
        </p:nvPicPr>
        <p:blipFill>
          <a:blip r:embed="rId4"/>
          <a:srcRect/>
          <a:stretch>
            <a:fillRect/>
          </a:stretch>
        </p:blipFill>
        <p:spPr bwMode="auto">
          <a:xfrm>
            <a:off x="85725" y="4495800"/>
            <a:ext cx="1635125" cy="15430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200" b="1" dirty="0">
                <a:solidFill>
                  <a:srgbClr val="7030A0"/>
                </a:solidFill>
              </a:rPr>
              <a:t>Aim </a:t>
            </a:r>
          </a:p>
        </p:txBody>
      </p:sp>
      <p:sp>
        <p:nvSpPr>
          <p:cNvPr id="3" name="Content Placeholder 2"/>
          <p:cNvSpPr>
            <a:spLocks noGrp="1"/>
          </p:cNvSpPr>
          <p:nvPr>
            <p:ph idx="1"/>
          </p:nvPr>
        </p:nvSpPr>
        <p:spPr>
          <a:xfrm>
            <a:off x="1905000" y="1676400"/>
            <a:ext cx="6781800" cy="4876800"/>
          </a:xfrm>
        </p:spPr>
        <p:txBody>
          <a:bodyPr rtlCol="0">
            <a:normAutofit/>
          </a:bodyPr>
          <a:lstStyle/>
          <a:p>
            <a:pPr marL="0" indent="0" fontAlgn="auto">
              <a:spcAft>
                <a:spcPts val="0"/>
              </a:spcAft>
              <a:buFont typeface="Wingdings" pitchFamily="2" charset="2"/>
              <a:buNone/>
              <a:defRPr/>
            </a:pPr>
            <a:r>
              <a:rPr lang="en-US" sz="2800" dirty="0"/>
              <a:t>To assess the cost-effectiveness of population-based interventions aiming to reduce salt intake and hence prevent coronary heart diseases and cancer .</a:t>
            </a:r>
          </a:p>
          <a:p>
            <a:pPr fontAlgn="auto">
              <a:spcAft>
                <a:spcPts val="0"/>
              </a:spcAft>
              <a:buFont typeface="Wingdings" pitchFamily="2" charset="2"/>
              <a:buNone/>
              <a:defRPr/>
            </a:pPr>
            <a:endParaRPr lang="en-US" dirty="0"/>
          </a:p>
        </p:txBody>
      </p:sp>
      <p:sp>
        <p:nvSpPr>
          <p:cNvPr id="13316" name="Text Box 3"/>
          <p:cNvSpPr txBox="1">
            <a:spLocks noChangeArrowheads="1"/>
          </p:cNvSpPr>
          <p:nvPr/>
        </p:nvSpPr>
        <p:spPr bwMode="auto">
          <a:xfrm>
            <a:off x="6858000" y="5410200"/>
            <a:ext cx="1981200" cy="3968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b="1">
                <a:solidFill>
                  <a:schemeClr val="folHlink"/>
                </a:solidFill>
              </a:rPr>
              <a:t>Costs (Inputs)</a:t>
            </a:r>
          </a:p>
        </p:txBody>
      </p:sp>
      <p:sp>
        <p:nvSpPr>
          <p:cNvPr id="13317" name="Text Box 4"/>
          <p:cNvSpPr txBox="1">
            <a:spLocks noChangeArrowheads="1"/>
          </p:cNvSpPr>
          <p:nvPr/>
        </p:nvSpPr>
        <p:spPr bwMode="auto">
          <a:xfrm>
            <a:off x="2057400" y="5715000"/>
            <a:ext cx="2057400" cy="701675"/>
          </a:xfrm>
          <a:prstGeom prst="rect">
            <a:avLst/>
          </a:prstGeom>
          <a:noFill/>
          <a:ln w="12700">
            <a:noFill/>
            <a:miter lim="800000"/>
            <a:headEnd type="none" w="sm" len="sm"/>
            <a:tailEnd type="none" w="sm" len="sm"/>
          </a:ln>
        </p:spPr>
        <p:txBody>
          <a:bodyPr>
            <a:spAutoFit/>
          </a:bodyPr>
          <a:lstStyle/>
          <a:p>
            <a:pPr algn="l" rtl="0">
              <a:spcBef>
                <a:spcPct val="50000"/>
              </a:spcBef>
            </a:pPr>
            <a:r>
              <a:rPr lang="en-US" sz="2000" b="1">
                <a:solidFill>
                  <a:schemeClr val="folHlink"/>
                </a:solidFill>
              </a:rPr>
              <a:t>Consequences (Outputs)</a:t>
            </a:r>
          </a:p>
        </p:txBody>
      </p:sp>
      <p:pic>
        <p:nvPicPr>
          <p:cNvPr id="13318" name="Picture 5" descr="bs01997_"/>
          <p:cNvPicPr>
            <a:picLocks noChangeAspect="1" noChangeArrowheads="1"/>
          </p:cNvPicPr>
          <p:nvPr/>
        </p:nvPicPr>
        <p:blipFill>
          <a:blip r:embed="rId3"/>
          <a:srcRect/>
          <a:stretch>
            <a:fillRect/>
          </a:stretch>
        </p:blipFill>
        <p:spPr bwMode="auto">
          <a:xfrm>
            <a:off x="4114800" y="3657600"/>
            <a:ext cx="3048000" cy="25130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lang="en-US" sz="3200" b="1" i="0" u="none" strike="noStrike" kern="1200" baseline="0" dirty="0" smtClean="0">
                <a:solidFill>
                  <a:srgbClr val="7030A0"/>
                </a:solidFill>
                <a:latin typeface="+mj-lt"/>
                <a:ea typeface="+mj-ea"/>
                <a:cs typeface="+mj-cs"/>
              </a:defRPr>
            </a:pPr>
            <a:r>
              <a:rPr lang="en-US" sz="3200" b="1" dirty="0">
                <a:solidFill>
                  <a:srgbClr val="7030A0"/>
                </a:solidFill>
              </a:rPr>
              <a:t>Package of Essential NCD Interventions for PHC</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152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6781800" cy="838200"/>
          </a:xfrm>
        </p:spPr>
        <p:txBody>
          <a:bodyPr>
            <a:normAutofit/>
          </a:bodyPr>
          <a:lstStyle/>
          <a:p>
            <a:pPr>
              <a:defRPr lang="en-US" sz="3200" b="1" i="0" u="none" strike="noStrike" kern="1200" baseline="0" dirty="0" smtClean="0">
                <a:solidFill>
                  <a:srgbClr val="7030A0"/>
                </a:solidFill>
                <a:latin typeface="+mj-lt"/>
                <a:ea typeface="+mj-ea"/>
                <a:cs typeface="+mj-cs"/>
              </a:defRPr>
            </a:pPr>
            <a:r>
              <a:rPr lang="en-US" sz="3200" b="1" dirty="0">
                <a:solidFill>
                  <a:srgbClr val="7030A0"/>
                </a:solidFill>
              </a:rPr>
              <a:t>Introduction I</a:t>
            </a:r>
          </a:p>
        </p:txBody>
      </p:sp>
      <p:sp>
        <p:nvSpPr>
          <p:cNvPr id="3" name="Content Placeholder 2"/>
          <p:cNvSpPr>
            <a:spLocks noGrp="1"/>
          </p:cNvSpPr>
          <p:nvPr>
            <p:ph idx="1"/>
          </p:nvPr>
        </p:nvSpPr>
        <p:spPr>
          <a:xfrm>
            <a:off x="685800" y="1828800"/>
            <a:ext cx="3962400" cy="4191000"/>
          </a:xfrm>
        </p:spPr>
        <p:txBody>
          <a:bodyPr>
            <a:normAutofit fontScale="85000" lnSpcReduction="20000"/>
          </a:bodyPr>
          <a:lstStyle/>
          <a:p>
            <a:r>
              <a:rPr lang="en-US" dirty="0"/>
              <a:t>PEN: Package of Essential Non-communicable disease interventions for PHC in </a:t>
            </a:r>
            <a:r>
              <a:rPr lang="en-US" u="sng" dirty="0">
                <a:solidFill>
                  <a:schemeClr val="accent2">
                    <a:lumMod val="75000"/>
                  </a:schemeClr>
                </a:solidFill>
              </a:rPr>
              <a:t>low-resource settings </a:t>
            </a:r>
          </a:p>
          <a:p>
            <a:endParaRPr lang="en-US" dirty="0">
              <a:solidFill>
                <a:schemeClr val="tx1"/>
              </a:solidFill>
            </a:endParaRPr>
          </a:p>
          <a:p>
            <a:r>
              <a:rPr lang="en-US" dirty="0">
                <a:solidFill>
                  <a:schemeClr val="tx1"/>
                </a:solidFill>
              </a:rPr>
              <a:t>It is a conceptual framework for strengthening equity and efficiency of PHC in </a:t>
            </a:r>
          </a:p>
          <a:p>
            <a:pPr marL="0" indent="0">
              <a:buNone/>
            </a:pPr>
            <a:r>
              <a:rPr lang="en-US" dirty="0">
                <a:solidFill>
                  <a:schemeClr val="tx1"/>
                </a:solidFill>
              </a:rPr>
              <a:t>    </a:t>
            </a:r>
            <a:r>
              <a:rPr lang="en-US" u="sng" dirty="0">
                <a:solidFill>
                  <a:srgbClr val="C00000"/>
                </a:solidFill>
              </a:rPr>
              <a:t>low-resource settings</a:t>
            </a:r>
          </a:p>
          <a:p>
            <a:endParaRPr lang="en-US" u="sng" dirty="0">
              <a:solidFill>
                <a:schemeClr val="accent2">
                  <a:lumMod val="75000"/>
                </a:schemeClr>
              </a:solidFill>
            </a:endParaRPr>
          </a:p>
          <a:p>
            <a:endParaRPr lang="en-US" dirty="0"/>
          </a:p>
        </p:txBody>
      </p:sp>
      <p:pic>
        <p:nvPicPr>
          <p:cNvPr id="5" name="Picture 2" descr="C:\Documents and Settings\guest1\My Documents\RXM\EXPO_TONY\PEN_Portrai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588" y="1428736"/>
            <a:ext cx="2943811" cy="41338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4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6781800" cy="838200"/>
          </a:xfrm>
        </p:spPr>
        <p:txBody>
          <a:bodyPr>
            <a:normAutofit/>
          </a:bodyPr>
          <a:lstStyle/>
          <a:p>
            <a:r>
              <a:rPr lang="en-US" sz="3200" b="1" dirty="0">
                <a:solidFill>
                  <a:srgbClr val="7030A0"/>
                </a:solidFill>
              </a:rPr>
              <a:t>Introduction II</a:t>
            </a:r>
          </a:p>
        </p:txBody>
      </p:sp>
      <p:sp>
        <p:nvSpPr>
          <p:cNvPr id="3" name="Content Placeholder 2"/>
          <p:cNvSpPr>
            <a:spLocks noGrp="1"/>
          </p:cNvSpPr>
          <p:nvPr>
            <p:ph idx="1"/>
          </p:nvPr>
        </p:nvSpPr>
        <p:spPr>
          <a:xfrm>
            <a:off x="685800" y="1676400"/>
            <a:ext cx="5562600" cy="4191000"/>
          </a:xfrm>
        </p:spPr>
        <p:txBody>
          <a:bodyPr>
            <a:normAutofit fontScale="85000" lnSpcReduction="10000"/>
          </a:bodyPr>
          <a:lstStyle/>
          <a:p>
            <a:r>
              <a:rPr lang="en-US" dirty="0"/>
              <a:t>It identifies core technologies, medicines and risk prediction tools; discusses protocols required for implementation of a set of essential NCD interventions</a:t>
            </a:r>
          </a:p>
          <a:p>
            <a:endParaRPr lang="en-US" dirty="0"/>
          </a:p>
          <a:p>
            <a:r>
              <a:rPr lang="en-US" dirty="0"/>
              <a:t>Develops technical and operational outline for integration of essential NCD interventions into primary care and for evaluation of impact</a:t>
            </a:r>
          </a:p>
          <a:p>
            <a:endParaRPr lang="en-US" dirty="0">
              <a:solidFill>
                <a:schemeClr val="tx1"/>
              </a:solidFill>
            </a:endParaRPr>
          </a:p>
          <a:p>
            <a:endParaRPr lang="en-US" dirty="0"/>
          </a:p>
        </p:txBody>
      </p:sp>
      <p:pic>
        <p:nvPicPr>
          <p:cNvPr id="5" name="Picture 2" descr="C:\Documents and Settings\guest1\My Documents\RXM\EXPO_TONY\PEN_Portrait.bmp"/>
          <p:cNvPicPr>
            <a:picLocks noChangeAspect="1" noChangeArrowheads="1"/>
          </p:cNvPicPr>
          <p:nvPr/>
        </p:nvPicPr>
        <p:blipFill rotWithShape="1">
          <a:blip r:embed="rId2">
            <a:extLst>
              <a:ext uri="{28A0092B-C50C-407E-A947-70E740481C1C}">
                <a14:useLocalDpi xmlns:a14="http://schemas.microsoft.com/office/drawing/2010/main" val="0"/>
              </a:ext>
            </a:extLst>
          </a:blip>
          <a:srcRect l="27066" t="51550" r="4651" b="1515"/>
          <a:stretch/>
        </p:blipFill>
        <p:spPr bwMode="auto">
          <a:xfrm>
            <a:off x="6549768" y="1676400"/>
            <a:ext cx="2289432"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C:\Documents and Settings\guest1\My Documents\RXM\EXPO_TONY\PEN_Components_GOO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1249313"/>
            <a:ext cx="6138862" cy="4472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ChangeArrowheads="1"/>
          </p:cNvSpPr>
          <p:nvPr/>
        </p:nvSpPr>
        <p:spPr bwMode="auto">
          <a:xfrm>
            <a:off x="1905000" y="334962"/>
            <a:ext cx="5387975" cy="808038"/>
          </a:xfrm>
          <a:prstGeom prst="rect">
            <a:avLst/>
          </a:prstGeom>
          <a:noFill/>
          <a:ln w="9525">
            <a:noFill/>
            <a:miter lim="800000"/>
            <a:headEnd/>
            <a:tailEnd/>
          </a:ln>
        </p:spPr>
        <p:txBody>
          <a:bodyPr lIns="95567" tIns="47784" rIns="95567" bIns="47784"/>
          <a:lstStyle/>
          <a:p>
            <a:pPr algn="ctr" fontAlgn="auto">
              <a:spcBef>
                <a:spcPct val="0"/>
              </a:spcBef>
              <a:spcAft>
                <a:spcPts val="0"/>
              </a:spcAft>
              <a:defRPr/>
            </a:pPr>
            <a:r>
              <a:rPr lang="en-US" sz="3200" b="1" dirty="0">
                <a:solidFill>
                  <a:srgbClr val="7030A0"/>
                </a:solidFill>
                <a:latin typeface="+mj-lt"/>
                <a:ea typeface="+mj-ea"/>
                <a:cs typeface="+mj-cs"/>
              </a:rPr>
              <a:t>PEN Components</a:t>
            </a:r>
            <a:endParaRPr lang="en-GB" sz="3200" b="1" dirty="0">
              <a:solidFill>
                <a:srgbClr val="7030A0"/>
              </a:solidFill>
              <a:latin typeface="+mj-lt"/>
              <a:ea typeface="+mj-ea"/>
              <a:cs typeface="+mj-cs"/>
            </a:endParaRPr>
          </a:p>
        </p:txBody>
      </p:sp>
    </p:spTree>
    <p:extLst>
      <p:ext uri="{BB962C8B-B14F-4D97-AF65-F5344CB8AC3E}">
        <p14:creationId xmlns:p14="http://schemas.microsoft.com/office/powerpoint/2010/main" val="19358498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solidFill>
                  <a:srgbClr val="7030A0"/>
                </a:solidFill>
              </a:rPr>
              <a:t>Major  Disease Proportional Mortality Palestine 2017 </a:t>
            </a:r>
            <a:endParaRPr lang="en-US" sz="3200" b="1" dirty="0">
              <a:solidFill>
                <a:srgbClr val="7030A0"/>
              </a:solidFill>
            </a:endParaRPr>
          </a:p>
        </p:txBody>
      </p:sp>
      <p:sp>
        <p:nvSpPr>
          <p:cNvPr id="5" name="Content Placeholder 4"/>
          <p:cNvSpPr>
            <a:spLocks noGrp="1"/>
          </p:cNvSpPr>
          <p:nvPr>
            <p:ph idx="1"/>
          </p:nvPr>
        </p:nvSpPr>
        <p:spPr/>
        <p:txBody>
          <a:bodyPr>
            <a:normAutofit fontScale="92500"/>
          </a:bodyPr>
          <a:lstStyle/>
          <a:p>
            <a:pPr marL="514350" indent="-514350">
              <a:buNone/>
            </a:pPr>
            <a:r>
              <a:rPr lang="en-GB" b="1" dirty="0">
                <a:solidFill>
                  <a:srgbClr val="C00000"/>
                </a:solidFill>
              </a:rPr>
              <a:t>        Disease                                                             % </a:t>
            </a:r>
            <a:endParaRPr lang="en-GB" b="1" dirty="0"/>
          </a:p>
          <a:p>
            <a:pPr marL="514350" indent="-514350">
              <a:buFont typeface="+mj-lt"/>
              <a:buAutoNum type="arabicPeriod"/>
            </a:pPr>
            <a:r>
              <a:rPr lang="en-GB" dirty="0"/>
              <a:t>Heart disease                                                   30.3 </a:t>
            </a:r>
          </a:p>
          <a:p>
            <a:pPr marL="514350" indent="-514350">
              <a:buFont typeface="+mj-lt"/>
              <a:buAutoNum type="arabicPeriod"/>
            </a:pPr>
            <a:r>
              <a:rPr lang="en-GB" dirty="0"/>
              <a:t>Cancer                                                               14.7  </a:t>
            </a:r>
          </a:p>
          <a:p>
            <a:pPr marL="514350" indent="-514350">
              <a:buFont typeface="+mj-lt"/>
              <a:buAutoNum type="arabicPeriod"/>
            </a:pPr>
            <a:r>
              <a:rPr lang="en-GB" dirty="0"/>
              <a:t>Cerebrovascular diseases                              11.7  </a:t>
            </a:r>
          </a:p>
          <a:p>
            <a:pPr marL="514350" indent="-514350">
              <a:buFont typeface="+mj-lt"/>
              <a:buAutoNum type="arabicPeriod"/>
            </a:pPr>
            <a:r>
              <a:rPr lang="en-GB" dirty="0"/>
              <a:t>Diabetes Mellitus complications                    9.0                               </a:t>
            </a:r>
          </a:p>
          <a:p>
            <a:pPr marL="514350" indent="-514350">
              <a:buFont typeface="+mj-lt"/>
              <a:buAutoNum type="arabicPeriod"/>
            </a:pPr>
            <a:r>
              <a:rPr lang="en-GB" dirty="0"/>
              <a:t>Respiratory disease                                          5.6 </a:t>
            </a:r>
          </a:p>
          <a:p>
            <a:pPr marL="514350" indent="-514350">
              <a:buFont typeface="+mj-lt"/>
              <a:buAutoNum type="arabicPeriod"/>
            </a:pPr>
            <a:endParaRPr lang="en-US" dirty="0"/>
          </a:p>
        </p:txBody>
      </p:sp>
      <p:sp>
        <p:nvSpPr>
          <p:cNvPr id="6" name="Rectangle 5"/>
          <p:cNvSpPr/>
          <p:nvPr/>
        </p:nvSpPr>
        <p:spPr>
          <a:xfrm>
            <a:off x="5214942" y="6429396"/>
            <a:ext cx="3714744" cy="28575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MoH</a:t>
            </a:r>
            <a:r>
              <a:rPr lang="en-GB" dirty="0">
                <a:solidFill>
                  <a:schemeClr val="tx1"/>
                </a:solidFill>
              </a:rPr>
              <a:t> , Annual health </a:t>
            </a:r>
            <a:r>
              <a:rPr lang="en-GB">
                <a:solidFill>
                  <a:schemeClr val="tx1"/>
                </a:solidFill>
              </a:rPr>
              <a:t>report 2017 </a:t>
            </a:r>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6781800" cy="838200"/>
          </a:xfrm>
        </p:spPr>
        <p:txBody>
          <a:bodyPr>
            <a:normAutofit/>
          </a:bodyPr>
          <a:lstStyle/>
          <a:p>
            <a:pPr algn="l">
              <a:defRPr/>
            </a:pPr>
            <a:r>
              <a:rPr lang="en-US" sz="3200" b="1" dirty="0">
                <a:solidFill>
                  <a:srgbClr val="7030A0"/>
                </a:solidFill>
              </a:rPr>
              <a:t>Mission</a:t>
            </a:r>
          </a:p>
        </p:txBody>
      </p:sp>
      <p:sp>
        <p:nvSpPr>
          <p:cNvPr id="3" name="Content Placeholder 2"/>
          <p:cNvSpPr>
            <a:spLocks noGrp="1"/>
          </p:cNvSpPr>
          <p:nvPr>
            <p:ph idx="1"/>
          </p:nvPr>
        </p:nvSpPr>
        <p:spPr>
          <a:xfrm>
            <a:off x="785786" y="1785926"/>
            <a:ext cx="5254368" cy="723900"/>
          </a:xfrm>
        </p:spPr>
        <p:txBody>
          <a:bodyPr>
            <a:noAutofit/>
          </a:bodyPr>
          <a:lstStyle/>
          <a:p>
            <a:pPr marL="0" indent="0">
              <a:spcAft>
                <a:spcPct val="20000"/>
              </a:spcAft>
              <a:buNone/>
            </a:pPr>
            <a:r>
              <a:rPr lang="en-GB" sz="2800" dirty="0"/>
              <a:t>Achieve high coverage of essential interventions in low-resource settings.</a:t>
            </a:r>
          </a:p>
          <a:p>
            <a:pPr>
              <a:buNone/>
            </a:pPr>
            <a:endParaRPr lang="en-US" sz="2800" dirty="0"/>
          </a:p>
          <a:p>
            <a:endParaRPr lang="en-US" sz="2800" dirty="0">
              <a:solidFill>
                <a:schemeClr val="tx1"/>
              </a:solidFill>
            </a:endParaRPr>
          </a:p>
          <a:p>
            <a:endParaRPr lang="en-US" sz="2800" dirty="0"/>
          </a:p>
        </p:txBody>
      </p:sp>
      <p:pic>
        <p:nvPicPr>
          <p:cNvPr id="5" name="Picture 2" descr="C:\Documents and Settings\guest1\My Documents\RXM\EXPO_TONY\PEN_Portrait.bmp"/>
          <p:cNvPicPr>
            <a:picLocks noChangeAspect="1" noChangeArrowheads="1"/>
          </p:cNvPicPr>
          <p:nvPr/>
        </p:nvPicPr>
        <p:blipFill rotWithShape="1">
          <a:blip r:embed="rId2">
            <a:extLst>
              <a:ext uri="{28A0092B-C50C-407E-A947-70E740481C1C}">
                <a14:useLocalDpi xmlns:a14="http://schemas.microsoft.com/office/drawing/2010/main" val="0"/>
              </a:ext>
            </a:extLst>
          </a:blip>
          <a:srcRect l="27066" t="51550" r="4651" b="1515"/>
          <a:stretch/>
        </p:blipFill>
        <p:spPr bwMode="auto">
          <a:xfrm>
            <a:off x="6549768" y="1676400"/>
            <a:ext cx="2289432"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62000" y="3238500"/>
            <a:ext cx="6781800" cy="838200"/>
          </a:xfrm>
          <a:prstGeom prst="rect">
            <a:avLst/>
          </a:prstGeom>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b="1" dirty="0">
                <a:solidFill>
                  <a:srgbClr val="7030A0"/>
                </a:solidFill>
              </a:rPr>
              <a:t>Goal</a:t>
            </a:r>
          </a:p>
        </p:txBody>
      </p:sp>
      <p:sp>
        <p:nvSpPr>
          <p:cNvPr id="7" name="Content Placeholder 2"/>
          <p:cNvSpPr txBox="1">
            <a:spLocks/>
          </p:cNvSpPr>
          <p:nvPr/>
        </p:nvSpPr>
        <p:spPr>
          <a:xfrm>
            <a:off x="714348" y="5000636"/>
            <a:ext cx="5940168" cy="723900"/>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spcAft>
                <a:spcPct val="20000"/>
              </a:spcAft>
              <a:buNone/>
            </a:pPr>
            <a:r>
              <a:rPr lang="en-GB" sz="2800" dirty="0"/>
              <a:t>Integration of core NCDs interventions into PHC and Development of tools for integration.</a:t>
            </a:r>
          </a:p>
          <a:p>
            <a:endParaRPr lang="en-US" sz="2800" dirty="0"/>
          </a:p>
          <a:p>
            <a:endParaRPr lang="en-US" sz="2800" dirty="0">
              <a:solidFill>
                <a:schemeClr val="tx1"/>
              </a:solidFill>
            </a:endParaRPr>
          </a:p>
          <a:p>
            <a:endParaRPr lang="en-US" sz="2800" dirty="0"/>
          </a:p>
        </p:txBody>
      </p:sp>
    </p:spTree>
    <p:extLst>
      <p:ext uri="{BB962C8B-B14F-4D97-AF65-F5344CB8AC3E}">
        <p14:creationId xmlns:p14="http://schemas.microsoft.com/office/powerpoint/2010/main" val="24710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76200"/>
            <a:ext cx="6781800" cy="1600200"/>
          </a:xfrm>
        </p:spPr>
        <p:txBody>
          <a:bodyPr>
            <a:normAutofit/>
          </a:bodyPr>
          <a:lstStyle/>
          <a:p>
            <a:pPr>
              <a:defRPr/>
            </a:pPr>
            <a:r>
              <a:rPr lang="en-US" sz="3100" b="1" dirty="0">
                <a:solidFill>
                  <a:srgbClr val="7030A0"/>
                </a:solidFill>
              </a:rPr>
              <a:t>Expected  outcomes of Integrating the PEN interventions in PHC</a:t>
            </a:r>
          </a:p>
        </p:txBody>
      </p:sp>
      <p:sp>
        <p:nvSpPr>
          <p:cNvPr id="3" name="Content Placeholder 2"/>
          <p:cNvSpPr>
            <a:spLocks noGrp="1"/>
          </p:cNvSpPr>
          <p:nvPr>
            <p:ph sz="quarter" idx="1"/>
          </p:nvPr>
        </p:nvSpPr>
        <p:spPr>
          <a:xfrm>
            <a:off x="762000" y="1600200"/>
            <a:ext cx="7239000" cy="5257800"/>
          </a:xfrm>
        </p:spPr>
        <p:txBody>
          <a:bodyPr rtlCol="0">
            <a:noAutofit/>
          </a:bodyPr>
          <a:lstStyle/>
          <a:p>
            <a:pPr eaLnBrk="1" fontAlgn="auto" hangingPunct="1">
              <a:spcAft>
                <a:spcPts val="0"/>
              </a:spcAft>
              <a:defRPr/>
            </a:pPr>
            <a:r>
              <a:rPr lang="en-US" sz="2800" dirty="0"/>
              <a:t>Reduce costs due to hospital admissions and complications </a:t>
            </a:r>
          </a:p>
          <a:p>
            <a:pPr lvl="1" eaLnBrk="1" fontAlgn="auto" hangingPunct="1">
              <a:spcAft>
                <a:spcPts val="0"/>
              </a:spcAft>
              <a:buFont typeface="Arial" pitchFamily="34" charset="0"/>
              <a:buChar char="•"/>
              <a:defRPr/>
            </a:pPr>
            <a:r>
              <a:rPr lang="en-US" sz="2000" dirty="0"/>
              <a:t>e.g. strokes, heart attacks, cardiac surgery, renal dialysis, etc.</a:t>
            </a:r>
          </a:p>
          <a:p>
            <a:pPr eaLnBrk="1" fontAlgn="auto" hangingPunct="1">
              <a:spcAft>
                <a:spcPts val="0"/>
              </a:spcAft>
              <a:defRPr/>
            </a:pPr>
            <a:endParaRPr lang="en-US" sz="1050" dirty="0"/>
          </a:p>
          <a:p>
            <a:pPr eaLnBrk="1" fontAlgn="auto" hangingPunct="1">
              <a:spcAft>
                <a:spcPts val="0"/>
              </a:spcAft>
              <a:defRPr/>
            </a:pPr>
            <a:r>
              <a:rPr lang="en-US" sz="2800" dirty="0"/>
              <a:t>Improve health outcomes and health equity in relation to CVD, DM, chronic respiratory disease and cancer</a:t>
            </a:r>
          </a:p>
          <a:p>
            <a:pPr eaLnBrk="1" fontAlgn="auto" hangingPunct="1">
              <a:spcAft>
                <a:spcPts val="0"/>
              </a:spcAft>
              <a:defRPr/>
            </a:pPr>
            <a:endParaRPr lang="en-US" sz="1000" dirty="0"/>
          </a:p>
          <a:p>
            <a:pPr>
              <a:defRPr/>
            </a:pPr>
            <a:r>
              <a:rPr lang="en-US" sz="2800" dirty="0"/>
              <a:t>Strengthen primary care</a:t>
            </a:r>
          </a:p>
          <a:p>
            <a:pPr>
              <a:defRPr/>
            </a:pPr>
            <a:endParaRPr lang="en-US" sz="2800" dirty="0"/>
          </a:p>
          <a:p>
            <a:pPr>
              <a:defRPr/>
            </a:pPr>
            <a:r>
              <a:rPr lang="en-US" sz="2800" dirty="0"/>
              <a:t>Assist countries to use available resources efficiently</a:t>
            </a:r>
          </a:p>
        </p:txBody>
      </p:sp>
      <p:pic>
        <p:nvPicPr>
          <p:cNvPr id="7" name="Picture 2" descr="C:\Documents and Settings\guest1\My Documents\RXM\EXPO_TONY\PEN_Portrait.bmp"/>
          <p:cNvPicPr>
            <a:picLocks noChangeAspect="1" noChangeArrowheads="1"/>
          </p:cNvPicPr>
          <p:nvPr/>
        </p:nvPicPr>
        <p:blipFill rotWithShape="1">
          <a:blip r:embed="rId2">
            <a:extLst>
              <a:ext uri="{28A0092B-C50C-407E-A947-70E740481C1C}">
                <a14:useLocalDpi xmlns:a14="http://schemas.microsoft.com/office/drawing/2010/main" val="0"/>
              </a:ext>
            </a:extLst>
          </a:blip>
          <a:srcRect l="27066" t="51550" r="4651" b="1515"/>
          <a:stretch/>
        </p:blipFill>
        <p:spPr bwMode="auto">
          <a:xfrm>
            <a:off x="7391400" y="142852"/>
            <a:ext cx="1324004" cy="135732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52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36"/>
            <a:ext cx="8710611" cy="451485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1000100" y="428604"/>
            <a:ext cx="6781800" cy="1371600"/>
          </a:xfrm>
          <a:prstGeom prst="rect">
            <a:avLst/>
          </a:prstGeom>
        </p:spPr>
        <p:txBody>
          <a:bodyPr>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000" b="1" dirty="0">
                <a:solidFill>
                  <a:srgbClr val="7030A0"/>
                </a:solidFill>
              </a:rPr>
              <a:t>Change in CVD’s Risk</a:t>
            </a:r>
          </a:p>
        </p:txBody>
      </p:sp>
    </p:spTree>
    <p:extLst>
      <p:ext uri="{BB962C8B-B14F-4D97-AF65-F5344CB8AC3E}">
        <p14:creationId xmlns:p14="http://schemas.microsoft.com/office/powerpoint/2010/main" val="122397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a:xfrm>
            <a:off x="1202103" y="1905000"/>
            <a:ext cx="6801440" cy="1219200"/>
          </a:xfrm>
        </p:spPr>
        <p:txBody>
          <a:bodyPr>
            <a:normAutofit/>
          </a:bodyPr>
          <a:lstStyle/>
          <a:p>
            <a:pPr>
              <a:lnSpc>
                <a:spcPct val="100000"/>
              </a:lnSpc>
              <a:defRPr/>
            </a:pPr>
            <a:r>
              <a:rPr lang="it-IT" altLang="it-IT" sz="2900" b="1" dirty="0">
                <a:solidFill>
                  <a:srgbClr val="7030A0"/>
                </a:solidFill>
              </a:rPr>
              <a:t>SURVEY OF BAKERIES </a:t>
            </a:r>
            <a:br>
              <a:rPr lang="it-IT" altLang="it-IT" sz="2900" b="1" dirty="0">
                <a:solidFill>
                  <a:srgbClr val="7030A0"/>
                </a:solidFill>
              </a:rPr>
            </a:br>
            <a:r>
              <a:rPr lang="it-IT" altLang="it-IT" sz="2900" b="1" dirty="0">
                <a:solidFill>
                  <a:srgbClr val="7030A0"/>
                </a:solidFill>
              </a:rPr>
              <a:t>ON SALT (AND SUGAR) IN BREAD</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150" y="304800"/>
            <a:ext cx="785849" cy="10668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04800"/>
            <a:ext cx="2438400" cy="559061"/>
          </a:xfrm>
          <a:prstGeom prst="rect">
            <a:avLst/>
          </a:prstGeom>
        </p:spPr>
      </p:pic>
      <p:pic>
        <p:nvPicPr>
          <p:cNvPr id="7"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9948" y="3419061"/>
            <a:ext cx="3657600" cy="2743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buClr>
                <a:srgbClr val="003366"/>
              </a:buClr>
              <a:defRPr/>
            </a:pPr>
            <a:r>
              <a:rPr lang="it-IT" altLang="it-IT" sz="2900" b="1" dirty="0">
                <a:solidFill>
                  <a:srgbClr val="7030A0"/>
                </a:solidFill>
              </a:rPr>
              <a:t>Population Level Interventions </a:t>
            </a:r>
            <a:br>
              <a:rPr lang="it-IT" altLang="it-IT" sz="2900" b="1" dirty="0">
                <a:solidFill>
                  <a:srgbClr val="7030A0"/>
                </a:solidFill>
              </a:rPr>
            </a:br>
            <a:r>
              <a:rPr lang="it-IT" altLang="it-IT" sz="2900" b="1" dirty="0">
                <a:solidFill>
                  <a:srgbClr val="7030A0"/>
                </a:solidFill>
              </a:rPr>
              <a:t>to Reduce  the Burden of NCDs </a:t>
            </a:r>
          </a:p>
        </p:txBody>
      </p:sp>
      <p:sp>
        <p:nvSpPr>
          <p:cNvPr id="37891" name="Rectangle 3"/>
          <p:cNvSpPr>
            <a:spLocks noGrp="1" noChangeArrowheads="1"/>
          </p:cNvSpPr>
          <p:nvPr>
            <p:ph sz="half" idx="1"/>
          </p:nvPr>
        </p:nvSpPr>
        <p:spPr>
          <a:xfrm>
            <a:off x="731520" y="2103120"/>
            <a:ext cx="4297680" cy="3931920"/>
          </a:xfrm>
        </p:spPr>
        <p:txBody>
          <a:bodyPr/>
          <a:lstStyle/>
          <a:p>
            <a:pPr eaLnBrk="1" hangingPunct="1">
              <a:spcBef>
                <a:spcPts val="1200"/>
              </a:spcBef>
              <a:buClr>
                <a:srgbClr val="003366"/>
              </a:buClr>
              <a:buFont typeface="Arial" panose="020B0604020202020204" pitchFamily="34" charset="0"/>
              <a:buChar char="•"/>
            </a:pPr>
            <a:r>
              <a:rPr lang="en-US" altLang="it-IT" sz="2200" dirty="0">
                <a:solidFill>
                  <a:srgbClr val="C00000"/>
                </a:solidFill>
                <a:latin typeface="Calibri" panose="020F0502020204030204" pitchFamily="34" charset="0"/>
              </a:rPr>
              <a:t>Reduce content of salt in food</a:t>
            </a:r>
          </a:p>
          <a:p>
            <a:pPr eaLnBrk="1" hangingPunct="1">
              <a:spcBef>
                <a:spcPts val="1200"/>
              </a:spcBef>
              <a:buClr>
                <a:srgbClr val="003366"/>
              </a:buClr>
              <a:buFont typeface="Arial" panose="020B0604020202020204" pitchFamily="34" charset="0"/>
              <a:buChar char="•"/>
            </a:pPr>
            <a:r>
              <a:rPr lang="en-US" altLang="it-IT" sz="2200" dirty="0">
                <a:latin typeface="Calibri" panose="020F0502020204030204" pitchFamily="34" charset="0"/>
              </a:rPr>
              <a:t>Substitute saturated fats with poly-unsaturated fats in diet</a:t>
            </a:r>
          </a:p>
          <a:p>
            <a:pPr eaLnBrk="1" hangingPunct="1">
              <a:spcBef>
                <a:spcPts val="1200"/>
              </a:spcBef>
              <a:buClr>
                <a:srgbClr val="003366"/>
              </a:buClr>
              <a:buFont typeface="Arial" panose="020B0604020202020204" pitchFamily="34" charset="0"/>
              <a:buChar char="•"/>
            </a:pPr>
            <a:r>
              <a:rPr lang="en-US" altLang="it-IT" sz="2200" dirty="0">
                <a:latin typeface="Calibri" panose="020F0502020204030204" pitchFamily="34" charset="0"/>
              </a:rPr>
              <a:t>Increase awareness on healthy diet and physical activity</a:t>
            </a:r>
          </a:p>
          <a:p>
            <a:pPr eaLnBrk="1" hangingPunct="1">
              <a:spcBef>
                <a:spcPts val="1200"/>
              </a:spcBef>
              <a:buClr>
                <a:srgbClr val="003366"/>
              </a:buClr>
              <a:buFont typeface="Arial" panose="020B0604020202020204" pitchFamily="34" charset="0"/>
              <a:buChar char="•"/>
            </a:pPr>
            <a:r>
              <a:rPr lang="en-US" altLang="it-IT" sz="2200" dirty="0">
                <a:latin typeface="Calibri" panose="020F0502020204030204" pitchFamily="34" charset="0"/>
              </a:rPr>
              <a:t>Ban smoking in public places</a:t>
            </a:r>
            <a:endParaRPr lang="en-US" altLang="it-IT" sz="2200" b="1" dirty="0">
              <a:latin typeface="Calibri" panose="020F0502020204030204" pitchFamily="34" charset="0"/>
            </a:endParaRPr>
          </a:p>
          <a:p>
            <a:pPr eaLnBrk="1" hangingPunct="1">
              <a:spcBef>
                <a:spcPts val="1200"/>
              </a:spcBef>
              <a:buClr>
                <a:srgbClr val="003366"/>
              </a:buClr>
              <a:buFont typeface="Arial" panose="020B0604020202020204" pitchFamily="34" charset="0"/>
              <a:buChar char="•"/>
            </a:pPr>
            <a:r>
              <a:rPr lang="en-US" altLang="it-IT" sz="2200" dirty="0">
                <a:latin typeface="Calibri" panose="020F0502020204030204" pitchFamily="34" charset="0"/>
              </a:rPr>
              <a:t>Inform on tobacco unhealthy effects, ban advertising and increase tax/price</a:t>
            </a:r>
          </a:p>
          <a:p>
            <a:pPr eaLnBrk="1" hangingPunct="1">
              <a:spcBef>
                <a:spcPts val="1200"/>
              </a:spcBef>
              <a:buClr>
                <a:srgbClr val="003366"/>
              </a:buClr>
              <a:buFont typeface="Arial" panose="020B0604020202020204" pitchFamily="34" charset="0"/>
              <a:buChar char="•"/>
            </a:pPr>
            <a:endParaRPr lang="en-US" altLang="it-IT" sz="2200" dirty="0">
              <a:solidFill>
                <a:srgbClr val="C00000"/>
              </a:solidFill>
              <a:latin typeface="Calibri" panose="020F0502020204030204" pitchFamily="34" charset="0"/>
            </a:endParaRPr>
          </a:p>
        </p:txBody>
      </p:sp>
      <p:pic>
        <p:nvPicPr>
          <p:cNvPr id="6" name="Immagine 10"/>
          <p:cNvPicPr>
            <a:picLocks noGrp="1" noChangeAspect="1"/>
          </p:cNvPicPr>
          <p:nvPr>
            <p:ph sz="half" idx="2"/>
          </p:nvPr>
        </p:nvPicPr>
        <p:blipFill rotWithShape="1">
          <a:blip r:embed="rId3" cstate="print"/>
          <a:srcRect r="3248"/>
          <a:stretch/>
        </p:blipFill>
        <p:spPr>
          <a:xfrm>
            <a:off x="5562600" y="2209800"/>
            <a:ext cx="2849563" cy="4116531"/>
          </a:xfrm>
          <a:prstGeom prst="rect">
            <a:avLst/>
          </a:prstGeom>
          <a:ln>
            <a:noFill/>
          </a:ln>
        </p:spPr>
      </p:pic>
    </p:spTree>
    <p:extLst>
      <p:ext uri="{BB962C8B-B14F-4D97-AF65-F5344CB8AC3E}">
        <p14:creationId xmlns:p14="http://schemas.microsoft.com/office/powerpoint/2010/main" val="117359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Clr>
                <a:srgbClr val="003366"/>
              </a:buClr>
              <a:defRPr/>
            </a:pPr>
            <a:r>
              <a:rPr lang="en-US" altLang="it-IT" sz="2900" b="1" dirty="0">
                <a:solidFill>
                  <a:srgbClr val="7030A0"/>
                </a:solidFill>
              </a:rPr>
              <a:t>Why to Reduce Salt in </a:t>
            </a:r>
          </a:p>
        </p:txBody>
      </p:sp>
      <p:sp>
        <p:nvSpPr>
          <p:cNvPr id="5" name="Content Placeholder 4"/>
          <p:cNvSpPr>
            <a:spLocks noGrp="1"/>
          </p:cNvSpPr>
          <p:nvPr>
            <p:ph sz="half" idx="1"/>
          </p:nvPr>
        </p:nvSpPr>
        <p:spPr/>
        <p:txBody>
          <a:bodyPr/>
          <a:lstStyle/>
          <a:p>
            <a:pPr>
              <a:spcBef>
                <a:spcPts val="1800"/>
              </a:spcBef>
              <a:buFont typeface="Arial" panose="020B0604020202020204" pitchFamily="34" charset="0"/>
              <a:buChar char="•"/>
            </a:pPr>
            <a:r>
              <a:rPr lang="en-GB" sz="2000" dirty="0"/>
              <a:t>In the Arab countries, about 20% of the total salt intake comes from bread </a:t>
            </a:r>
            <a:endParaRPr lang="en-US" sz="2000" dirty="0"/>
          </a:p>
          <a:p>
            <a:pPr>
              <a:spcBef>
                <a:spcPts val="1800"/>
              </a:spcBef>
              <a:buFont typeface="Arial" panose="020B0604020202020204" pitchFamily="34" charset="0"/>
              <a:buChar char="•"/>
            </a:pPr>
            <a:r>
              <a:rPr lang="en-GB" sz="2000" dirty="0"/>
              <a:t>In 2011 bread and cereals accounted for 16% of the average monthly household food cash expenditure (PCBS)</a:t>
            </a:r>
          </a:p>
          <a:p>
            <a:pPr>
              <a:spcBef>
                <a:spcPts val="1800"/>
              </a:spcBef>
              <a:buFont typeface="Arial" panose="020B0604020202020204" pitchFamily="34" charset="0"/>
              <a:buChar char="•"/>
            </a:pPr>
            <a:r>
              <a:rPr lang="en-US" sz="2000" dirty="0"/>
              <a:t>Bread </a:t>
            </a:r>
            <a:r>
              <a:rPr lang="en-GB" sz="2000" dirty="0"/>
              <a:t>is the single bigger contributor to salt intake due </a:t>
            </a:r>
            <a:br>
              <a:rPr lang="en-GB" sz="2000" dirty="0"/>
            </a:br>
            <a:r>
              <a:rPr lang="en-GB" sz="2000" dirty="0"/>
              <a:t>to its large consumption</a:t>
            </a:r>
          </a:p>
          <a:p>
            <a:pPr>
              <a:spcBef>
                <a:spcPts val="1800"/>
              </a:spcBef>
              <a:buFont typeface="Arial" panose="020B0604020202020204" pitchFamily="34" charset="0"/>
              <a:buChar char="•"/>
            </a:pPr>
            <a:endParaRPr lang="en-GB" sz="2000" dirty="0"/>
          </a:p>
          <a:p>
            <a:pPr>
              <a:spcBef>
                <a:spcPts val="1800"/>
              </a:spcBef>
              <a:buFont typeface="Arial" panose="020B0604020202020204" pitchFamily="34" charset="0"/>
              <a:buChar char="•"/>
            </a:pPr>
            <a:endParaRPr lang="en-US" sz="2000" dirty="0"/>
          </a:p>
        </p:txBody>
      </p:sp>
      <p:pic>
        <p:nvPicPr>
          <p:cNvPr id="10" name="Content Placeholder 9"/>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5388" t="12393" r="4515" b="6218"/>
          <a:stretch/>
        </p:blipFill>
        <p:spPr>
          <a:xfrm>
            <a:off x="5292635" y="2103120"/>
            <a:ext cx="2936965" cy="3979115"/>
          </a:xfrm>
        </p:spPr>
      </p:pic>
    </p:spTree>
    <p:extLst>
      <p:ext uri="{BB962C8B-B14F-4D97-AF65-F5344CB8AC3E}">
        <p14:creationId xmlns:p14="http://schemas.microsoft.com/office/powerpoint/2010/main" val="445818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Clr>
                <a:srgbClr val="003366"/>
              </a:buClr>
              <a:defRPr/>
            </a:pPr>
            <a:r>
              <a:rPr lang="en-US" altLang="it-IT" sz="2900" b="1" dirty="0">
                <a:solidFill>
                  <a:srgbClr val="7030A0"/>
                </a:solidFill>
              </a:rPr>
              <a:t>Preliminary Assessment  to Plan the  Survey</a:t>
            </a:r>
          </a:p>
        </p:txBody>
      </p:sp>
      <p:sp>
        <p:nvSpPr>
          <p:cNvPr id="3" name="Content Placeholder 2"/>
          <p:cNvSpPr>
            <a:spLocks noGrp="1"/>
          </p:cNvSpPr>
          <p:nvPr>
            <p:ph sz="half" idx="1"/>
          </p:nvPr>
        </p:nvSpPr>
        <p:spPr/>
        <p:txBody>
          <a:bodyPr/>
          <a:lstStyle/>
          <a:p>
            <a:pPr>
              <a:spcBef>
                <a:spcPts val="1800"/>
              </a:spcBef>
              <a:buFont typeface="Arial" panose="020B0604020202020204" pitchFamily="34" charset="0"/>
              <a:buChar char="•"/>
            </a:pPr>
            <a:r>
              <a:rPr lang="en-US" sz="2000" dirty="0"/>
              <a:t>We performed a rapid assessment in 12 bakeries in Bethlehem, Hebron and Ramallah, to know how much salt (and sugar) is added to the flour</a:t>
            </a:r>
          </a:p>
          <a:p>
            <a:pPr>
              <a:spcBef>
                <a:spcPts val="1800"/>
              </a:spcBef>
              <a:buFont typeface="Arial" panose="020B0604020202020204" pitchFamily="34" charset="0"/>
              <a:buChar char="•"/>
            </a:pPr>
            <a:r>
              <a:rPr lang="en-US" sz="2000" dirty="0"/>
              <a:t>An high variability in the salt amount added to flour in relation to the type of flour</a:t>
            </a:r>
          </a:p>
          <a:p>
            <a:pPr>
              <a:spcBef>
                <a:spcPts val="1800"/>
              </a:spcBef>
              <a:buFont typeface="Arial" panose="020B0604020202020204" pitchFamily="34" charset="0"/>
              <a:buChar char="•"/>
            </a:pPr>
            <a:r>
              <a:rPr lang="en-US" sz="2000" dirty="0"/>
              <a:t>The average content in the flour resulted 1.3 gram of salt per 100 gram of flour</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54563" y="2697956"/>
            <a:ext cx="3657600" cy="2743200"/>
          </a:xfrm>
        </p:spPr>
      </p:pic>
    </p:spTree>
    <p:extLst>
      <p:ext uri="{BB962C8B-B14F-4D97-AF65-F5344CB8AC3E}">
        <p14:creationId xmlns:p14="http://schemas.microsoft.com/office/powerpoint/2010/main" val="124093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1838" y="642938"/>
            <a:ext cx="7680325" cy="728661"/>
          </a:xfrm>
        </p:spPr>
        <p:txBody>
          <a:bodyPr>
            <a:normAutofit/>
          </a:bodyPr>
          <a:lstStyle/>
          <a:p>
            <a:pPr>
              <a:buClr>
                <a:srgbClr val="003366"/>
              </a:buClr>
              <a:defRPr/>
            </a:pPr>
            <a:r>
              <a:rPr lang="en-US" altLang="it-IT" sz="2900" b="1" dirty="0">
                <a:solidFill>
                  <a:srgbClr val="7030A0"/>
                </a:solidFill>
              </a:rPr>
              <a:t>Results </a:t>
            </a:r>
          </a:p>
        </p:txBody>
      </p:sp>
      <p:pic>
        <p:nvPicPr>
          <p:cNvPr id="6" name="Picture 5"/>
          <p:cNvPicPr>
            <a:picLocks noChangeAspect="1"/>
          </p:cNvPicPr>
          <p:nvPr/>
        </p:nvPicPr>
        <p:blipFill>
          <a:blip r:embed="rId2"/>
          <a:stretch>
            <a:fillRect/>
          </a:stretch>
        </p:blipFill>
        <p:spPr>
          <a:xfrm>
            <a:off x="982656" y="1371599"/>
            <a:ext cx="7170744" cy="5046079"/>
          </a:xfrm>
          <a:prstGeom prst="rect">
            <a:avLst/>
          </a:prstGeom>
        </p:spPr>
      </p:pic>
    </p:spTree>
    <p:extLst>
      <p:ext uri="{BB962C8B-B14F-4D97-AF65-F5344CB8AC3E}">
        <p14:creationId xmlns:p14="http://schemas.microsoft.com/office/powerpoint/2010/main" val="2451243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800" y="381000"/>
            <a:ext cx="3657600" cy="2743200"/>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5845" y="3581400"/>
            <a:ext cx="3657600" cy="27432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7293" y="389586"/>
            <a:ext cx="3646152" cy="2734614"/>
          </a:xfrm>
          <a:prstGeom prst="rect">
            <a:avLst/>
          </a:prstGeom>
        </p:spPr>
      </p:pic>
      <p:pic>
        <p:nvPicPr>
          <p:cNvPr id="12" name="Content Placeholder 4"/>
          <p:cNvPicPr>
            <a:picLocks noGrp="1" noChangeAspect="1"/>
          </p:cNvPicPr>
          <p:nvPr>
            <p:ph sz="half" idx="1"/>
          </p:nvPr>
        </p:nvPicPr>
        <p:blipFill>
          <a:blip r:embed="rId6" cstate="print">
            <a:extLst>
              <a:ext uri="{28A0092B-C50C-407E-A947-70E740481C1C}">
                <a14:useLocalDpi xmlns:a14="http://schemas.microsoft.com/office/drawing/2010/main" val="0"/>
              </a:ext>
            </a:extLst>
          </a:blip>
          <a:stretch>
            <a:fillRect/>
          </a:stretch>
        </p:blipFill>
        <p:spPr>
          <a:xfrm>
            <a:off x="685800" y="3581400"/>
            <a:ext cx="3657600" cy="2743200"/>
          </a:xfrm>
        </p:spPr>
      </p:pic>
    </p:spTree>
    <p:extLst>
      <p:ext uri="{BB962C8B-B14F-4D97-AF65-F5344CB8AC3E}">
        <p14:creationId xmlns:p14="http://schemas.microsoft.com/office/powerpoint/2010/main" val="1401324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212448"/>
            <a:ext cx="6248400" cy="6433103"/>
          </a:xfrm>
          <a:prstGeom prst="rect">
            <a:avLst/>
          </a:prstGeom>
        </p:spPr>
      </p:pic>
    </p:spTree>
    <p:extLst>
      <p:ext uri="{BB962C8B-B14F-4D97-AF65-F5344CB8AC3E}">
        <p14:creationId xmlns:p14="http://schemas.microsoft.com/office/powerpoint/2010/main" val="129853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8596" y="785794"/>
          <a:ext cx="7858180" cy="5214973"/>
        </p:xfrm>
        <a:graphic>
          <a:graphicData uri="http://schemas.openxmlformats.org/drawingml/2006/table">
            <a:tbl>
              <a:tblPr/>
              <a:tblGrid>
                <a:gridCol w="1123224">
                  <a:extLst>
                    <a:ext uri="{9D8B030D-6E8A-4147-A177-3AD203B41FA5}">
                      <a16:colId xmlns="" xmlns:a16="http://schemas.microsoft.com/office/drawing/2014/main" val="20000"/>
                    </a:ext>
                  </a:extLst>
                </a:gridCol>
                <a:gridCol w="1123224">
                  <a:extLst>
                    <a:ext uri="{9D8B030D-6E8A-4147-A177-3AD203B41FA5}">
                      <a16:colId xmlns="" xmlns:a16="http://schemas.microsoft.com/office/drawing/2014/main" val="20001"/>
                    </a:ext>
                  </a:extLst>
                </a:gridCol>
                <a:gridCol w="1123224">
                  <a:extLst>
                    <a:ext uri="{9D8B030D-6E8A-4147-A177-3AD203B41FA5}">
                      <a16:colId xmlns="" xmlns:a16="http://schemas.microsoft.com/office/drawing/2014/main" val="20002"/>
                    </a:ext>
                  </a:extLst>
                </a:gridCol>
                <a:gridCol w="1123224">
                  <a:extLst>
                    <a:ext uri="{9D8B030D-6E8A-4147-A177-3AD203B41FA5}">
                      <a16:colId xmlns="" xmlns:a16="http://schemas.microsoft.com/office/drawing/2014/main" val="20003"/>
                    </a:ext>
                  </a:extLst>
                </a:gridCol>
                <a:gridCol w="1123224">
                  <a:extLst>
                    <a:ext uri="{9D8B030D-6E8A-4147-A177-3AD203B41FA5}">
                      <a16:colId xmlns="" xmlns:a16="http://schemas.microsoft.com/office/drawing/2014/main" val="20004"/>
                    </a:ext>
                  </a:extLst>
                </a:gridCol>
                <a:gridCol w="1123224">
                  <a:extLst>
                    <a:ext uri="{9D8B030D-6E8A-4147-A177-3AD203B41FA5}">
                      <a16:colId xmlns="" xmlns:a16="http://schemas.microsoft.com/office/drawing/2014/main" val="20005"/>
                    </a:ext>
                  </a:extLst>
                </a:gridCol>
                <a:gridCol w="1118836">
                  <a:extLst>
                    <a:ext uri="{9D8B030D-6E8A-4147-A177-3AD203B41FA5}">
                      <a16:colId xmlns="" xmlns:a16="http://schemas.microsoft.com/office/drawing/2014/main" val="20006"/>
                    </a:ext>
                  </a:extLst>
                </a:gridCol>
              </a:tblGrid>
              <a:tr h="901547">
                <a:tc rowSpan="2">
                  <a:txBody>
                    <a:bodyPr/>
                    <a:lstStyle/>
                    <a:p>
                      <a:pPr algn="ctr" fontAlgn="ctr"/>
                      <a:r>
                        <a:rPr lang="en-US" sz="1200" b="1" i="0" u="none" strike="noStrike">
                          <a:solidFill>
                            <a:srgbClr val="800000"/>
                          </a:solidFill>
                          <a:latin typeface="Times New Roman"/>
                        </a:rPr>
                        <a:t>Year</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1200" b="1" i="0" u="none" strike="noStrike">
                          <a:solidFill>
                            <a:srgbClr val="800000"/>
                          </a:solidFill>
                          <a:latin typeface="Times New Roman"/>
                        </a:rPr>
                        <a:t>Cancer Deaths</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algn="ctr" fontAlgn="ctr"/>
                      <a:r>
                        <a:rPr lang="en-US" sz="1200" b="1" i="0" u="none" strike="noStrike">
                          <a:solidFill>
                            <a:srgbClr val="800000"/>
                          </a:solidFill>
                          <a:latin typeface="Times New Roman"/>
                        </a:rPr>
                        <a:t>Deaths of Diabetes Mellitus</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2">
                  <a:txBody>
                    <a:bodyPr/>
                    <a:lstStyle/>
                    <a:p>
                      <a:pPr algn="ctr" fontAlgn="ctr"/>
                      <a:r>
                        <a:rPr lang="en-US" sz="1200" b="1" i="0" u="none" strike="noStrike">
                          <a:solidFill>
                            <a:srgbClr val="800000"/>
                          </a:solidFill>
                          <a:latin typeface="Times New Roman"/>
                        </a:rPr>
                        <a:t>Cardiovascular Deaths</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extLst>
                  <a:ext uri="{0D108BD9-81ED-4DB2-BD59-A6C34878D82A}">
                    <a16:rowId xmlns="" xmlns:a16="http://schemas.microsoft.com/office/drawing/2014/main" val="10000"/>
                  </a:ext>
                </a:extLst>
              </a:tr>
              <a:tr h="987210">
                <a:tc vMerge="1">
                  <a:txBody>
                    <a:bodyPr/>
                    <a:lstStyle/>
                    <a:p>
                      <a:endParaRPr lang="en-US"/>
                    </a:p>
                  </a:txBody>
                  <a:tcPr/>
                </a:tc>
                <a:tc>
                  <a:txBody>
                    <a:bodyPr/>
                    <a:lstStyle/>
                    <a:p>
                      <a:pPr algn="ctr" fontAlgn="ctr"/>
                      <a:r>
                        <a:rPr lang="en-US" sz="1200" b="1" i="0" u="none" strike="noStrike">
                          <a:solidFill>
                            <a:srgbClr val="800000"/>
                          </a:solidFill>
                          <a:latin typeface="Times New Roman"/>
                        </a:rPr>
                        <a:t>% from Total Deaths</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200" b="1" i="0" u="none" strike="noStrike">
                          <a:solidFill>
                            <a:srgbClr val="800000"/>
                          </a:solidFill>
                          <a:latin typeface="Times New Roman"/>
                        </a:rPr>
                        <a:t>IR/100,000</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200" b="1" i="0" u="none" strike="noStrike">
                          <a:solidFill>
                            <a:srgbClr val="800000"/>
                          </a:solidFill>
                          <a:latin typeface="Times New Roman"/>
                        </a:rPr>
                        <a:t>% from Total Deaths</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200" b="1" i="0" u="none" strike="noStrike">
                          <a:solidFill>
                            <a:srgbClr val="800000"/>
                          </a:solidFill>
                          <a:latin typeface="Times New Roman"/>
                        </a:rPr>
                        <a:t>IR/100000</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200" b="1" i="0" u="none" strike="noStrike">
                          <a:solidFill>
                            <a:srgbClr val="800000"/>
                          </a:solidFill>
                          <a:latin typeface="Times New Roman"/>
                        </a:rPr>
                        <a:t>% from Total Deaths</a:t>
                      </a:r>
                    </a:p>
                  </a:txBody>
                  <a:tcPr marL="9525" marR="9525" marT="9525"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1200" b="1" i="0" u="none" strike="noStrike">
                          <a:solidFill>
                            <a:srgbClr val="800000"/>
                          </a:solidFill>
                          <a:latin typeface="Times New Roman"/>
                        </a:rPr>
                        <a:t>IR/100000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 xmlns:a16="http://schemas.microsoft.com/office/drawing/2014/main" val="10001"/>
                  </a:ext>
                </a:extLst>
              </a:tr>
              <a:tr h="415777">
                <a:tc>
                  <a:txBody>
                    <a:bodyPr/>
                    <a:lstStyle/>
                    <a:p>
                      <a:pPr algn="ctr" fontAlgn="ctr"/>
                      <a:r>
                        <a:rPr lang="en-US" sz="1200" b="1" i="0" u="none" strike="noStrike">
                          <a:solidFill>
                            <a:srgbClr val="800000"/>
                          </a:solidFill>
                          <a:latin typeface="Times New Roman"/>
                        </a:rPr>
                        <a:t>2010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28.9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5.7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109.7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15777">
                <a:tc>
                  <a:txBody>
                    <a:bodyPr/>
                    <a:lstStyle/>
                    <a:p>
                      <a:pPr algn="ctr" fontAlgn="ctr"/>
                      <a:r>
                        <a:rPr lang="en-US" sz="1200" b="1" i="0" u="none" strike="noStrike">
                          <a:solidFill>
                            <a:srgbClr val="800000"/>
                          </a:solidFill>
                          <a:latin typeface="Times New Roman"/>
                        </a:rPr>
                        <a:t>2011</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34.9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8.6</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15777">
                <a:tc>
                  <a:txBody>
                    <a:bodyPr/>
                    <a:lstStyle/>
                    <a:p>
                      <a:pPr algn="ctr" fontAlgn="ctr"/>
                      <a:r>
                        <a:rPr lang="en-US" sz="1200" b="1" i="0" u="none" strike="noStrike">
                          <a:solidFill>
                            <a:srgbClr val="800000"/>
                          </a:solidFill>
                          <a:latin typeface="Times New Roman"/>
                        </a:rPr>
                        <a:t>2012</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35.5</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6.4</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15777">
                <a:tc>
                  <a:txBody>
                    <a:bodyPr/>
                    <a:lstStyle/>
                    <a:p>
                      <a:pPr algn="ctr" fontAlgn="ctr"/>
                      <a:r>
                        <a:rPr lang="en-US" sz="1200" b="1" i="0" u="none" strike="noStrike">
                          <a:solidFill>
                            <a:srgbClr val="800000"/>
                          </a:solidFill>
                          <a:latin typeface="Times New Roman"/>
                        </a:rPr>
                        <a:t>2013</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36.8</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6.1</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15777">
                <a:tc>
                  <a:txBody>
                    <a:bodyPr/>
                    <a:lstStyle/>
                    <a:p>
                      <a:pPr algn="ctr" fontAlgn="ctr"/>
                      <a:r>
                        <a:rPr lang="en-US" sz="1200" b="1" i="0" u="none" strike="noStrike">
                          <a:solidFill>
                            <a:srgbClr val="800000"/>
                          </a:solidFill>
                          <a:latin typeface="Times New Roman"/>
                        </a:rPr>
                        <a:t>2014</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37.6</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8.9</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40.9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107.9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15777">
                <a:tc>
                  <a:txBody>
                    <a:bodyPr/>
                    <a:lstStyle/>
                    <a:p>
                      <a:pPr algn="ctr" fontAlgn="ctr"/>
                      <a:r>
                        <a:rPr lang="en-US" sz="1200" b="1" i="0" u="none" strike="noStrike">
                          <a:solidFill>
                            <a:srgbClr val="800000"/>
                          </a:solidFill>
                          <a:latin typeface="Times New Roman"/>
                        </a:rPr>
                        <a:t>2015</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41.9</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9.9</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40.6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15777">
                <a:tc>
                  <a:txBody>
                    <a:bodyPr/>
                    <a:lstStyle/>
                    <a:p>
                      <a:pPr algn="ctr" fontAlgn="ctr"/>
                      <a:r>
                        <a:rPr lang="en-US" sz="1200" b="1" i="0" u="none" strike="noStrike">
                          <a:solidFill>
                            <a:srgbClr val="800000"/>
                          </a:solidFill>
                          <a:latin typeface="Times New Roman"/>
                        </a:rPr>
                        <a:t>2016</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37.5</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8.0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15777">
                <a:tc>
                  <a:txBody>
                    <a:bodyPr/>
                    <a:lstStyle/>
                    <a:p>
                      <a:pPr algn="ctr" fontAlgn="ctr"/>
                      <a:r>
                        <a:rPr lang="en-US" sz="1200" b="1" i="0" u="none" strike="noStrike">
                          <a:solidFill>
                            <a:srgbClr val="800000"/>
                          </a:solidFill>
                          <a:latin typeface="Times New Roman"/>
                        </a:rPr>
                        <a:t>2017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41.3</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9.0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latin typeface="Times New Roman"/>
                        </a:rPr>
                        <a:t>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latin typeface="Times New Roman"/>
                        </a:rPr>
                        <a:t>117.8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12283" y="685800"/>
            <a:ext cx="7319433" cy="5486400"/>
          </a:xfrm>
          <a:prstGeom prst="rect">
            <a:avLst/>
          </a:prstGeom>
          <a:noFill/>
          <a:ln w="9525">
            <a:noFill/>
            <a:miter lim="800000"/>
            <a:headEnd/>
            <a:tailEnd/>
          </a:ln>
        </p:spPr>
      </p:pic>
    </p:spTree>
    <p:extLst>
      <p:ext uri="{BB962C8B-B14F-4D97-AF65-F5344CB8AC3E}">
        <p14:creationId xmlns:p14="http://schemas.microsoft.com/office/powerpoint/2010/main" val="1391440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altLang="it-IT" sz="3200" b="1" dirty="0">
                <a:solidFill>
                  <a:srgbClr val="7030A0"/>
                </a:solidFill>
              </a:rPr>
              <a:t>Investigated Products By Directorate</a:t>
            </a:r>
            <a:r>
              <a:rPr lang="en-US" b="1" i="1" dirty="0"/>
              <a:t/>
            </a:r>
            <a:br>
              <a:rPr lang="en-US" b="1" i="1" dirty="0"/>
            </a:br>
            <a:endParaRPr lang="en-US" dirty="0"/>
          </a:p>
        </p:txBody>
      </p:sp>
      <p:graphicFrame>
        <p:nvGraphicFramePr>
          <p:cNvPr id="4" name="Table 3"/>
          <p:cNvGraphicFramePr>
            <a:graphicFrameLocks noGrp="1"/>
          </p:cNvGraphicFramePr>
          <p:nvPr/>
        </p:nvGraphicFramePr>
        <p:xfrm>
          <a:off x="785783" y="2141220"/>
          <a:ext cx="7858182" cy="3430921"/>
        </p:xfrm>
        <a:graphic>
          <a:graphicData uri="http://schemas.openxmlformats.org/drawingml/2006/table">
            <a:tbl>
              <a:tblPr/>
              <a:tblGrid>
                <a:gridCol w="591675">
                  <a:extLst>
                    <a:ext uri="{9D8B030D-6E8A-4147-A177-3AD203B41FA5}">
                      <a16:colId xmlns="" xmlns:a16="http://schemas.microsoft.com/office/drawing/2014/main" val="20000"/>
                    </a:ext>
                  </a:extLst>
                </a:gridCol>
                <a:gridCol w="2621355">
                  <a:extLst>
                    <a:ext uri="{9D8B030D-6E8A-4147-A177-3AD203B41FA5}">
                      <a16:colId xmlns="" xmlns:a16="http://schemas.microsoft.com/office/drawing/2014/main" val="20001"/>
                    </a:ext>
                  </a:extLst>
                </a:gridCol>
                <a:gridCol w="1071570">
                  <a:extLst>
                    <a:ext uri="{9D8B030D-6E8A-4147-A177-3AD203B41FA5}">
                      <a16:colId xmlns="" xmlns:a16="http://schemas.microsoft.com/office/drawing/2014/main" val="20002"/>
                    </a:ext>
                  </a:extLst>
                </a:gridCol>
                <a:gridCol w="1668288">
                  <a:extLst>
                    <a:ext uri="{9D8B030D-6E8A-4147-A177-3AD203B41FA5}">
                      <a16:colId xmlns="" xmlns:a16="http://schemas.microsoft.com/office/drawing/2014/main" val="20003"/>
                    </a:ext>
                  </a:extLst>
                </a:gridCol>
                <a:gridCol w="1905294">
                  <a:extLst>
                    <a:ext uri="{9D8B030D-6E8A-4147-A177-3AD203B41FA5}">
                      <a16:colId xmlns="" xmlns:a16="http://schemas.microsoft.com/office/drawing/2014/main" val="20004"/>
                    </a:ext>
                  </a:extLst>
                </a:gridCol>
              </a:tblGrid>
              <a:tr h="263917">
                <a:tc>
                  <a:txBody>
                    <a:bodyPr/>
                    <a:lstStyle/>
                    <a:p>
                      <a:pPr algn="ctr" rtl="0">
                        <a:spcAft>
                          <a:spcPts val="0"/>
                        </a:spcAft>
                      </a:pPr>
                      <a:r>
                        <a:rPr lang="en-US" sz="1300" b="0">
                          <a:latin typeface="Times New Roman"/>
                          <a:ea typeface="Times New Roman"/>
                          <a:cs typeface="Times New Roman"/>
                        </a:rPr>
                        <a:t>No.</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Directorate</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Product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Bread Product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Other Products</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63917">
                <a:tc>
                  <a:txBody>
                    <a:bodyPr/>
                    <a:lstStyle/>
                    <a:p>
                      <a:pPr algn="ctr" rtl="0">
                        <a:spcAft>
                          <a:spcPts val="0"/>
                        </a:spcAft>
                      </a:pPr>
                      <a:r>
                        <a:rPr lang="en-US" sz="1300" b="0">
                          <a:solidFill>
                            <a:srgbClr val="000000"/>
                          </a:solidFill>
                          <a:latin typeface="Times New Roman"/>
                          <a:ea typeface="Calibri"/>
                          <a:cs typeface="Times New Roman"/>
                        </a:rPr>
                        <a:t>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Bethlehem</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31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27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4</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263917">
                <a:tc>
                  <a:txBody>
                    <a:bodyPr/>
                    <a:lstStyle/>
                    <a:p>
                      <a:pPr algn="ctr" rtl="0">
                        <a:spcAft>
                          <a:spcPts val="0"/>
                        </a:spcAft>
                      </a:pPr>
                      <a:r>
                        <a:rPr lang="en-US" sz="1300" b="0">
                          <a:solidFill>
                            <a:srgbClr val="000000"/>
                          </a:solidFill>
                          <a:latin typeface="Times New Roman"/>
                          <a:ea typeface="Calibri"/>
                          <a:cs typeface="Times New Roman"/>
                        </a:rPr>
                        <a:t>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Hebron</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87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86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3917">
                <a:tc>
                  <a:txBody>
                    <a:bodyPr/>
                    <a:lstStyle/>
                    <a:p>
                      <a:pPr algn="ctr" rtl="0">
                        <a:spcAft>
                          <a:spcPts val="0"/>
                        </a:spcAft>
                      </a:pPr>
                      <a:r>
                        <a:rPr lang="en-US" sz="1300" b="0">
                          <a:solidFill>
                            <a:srgbClr val="000000"/>
                          </a:solidFill>
                          <a:latin typeface="Times New Roman"/>
                          <a:ea typeface="Calibri"/>
                          <a:cs typeface="Times New Roman"/>
                        </a:rPr>
                        <a:t>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Jenin</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21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21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3"/>
                  </a:ext>
                </a:extLst>
              </a:tr>
              <a:tr h="263917">
                <a:tc>
                  <a:txBody>
                    <a:bodyPr/>
                    <a:lstStyle/>
                    <a:p>
                      <a:pPr algn="ctr" rtl="0">
                        <a:spcAft>
                          <a:spcPts val="0"/>
                        </a:spcAft>
                      </a:pPr>
                      <a:r>
                        <a:rPr lang="en-US" sz="1300" b="0">
                          <a:solidFill>
                            <a:srgbClr val="000000"/>
                          </a:solidFill>
                          <a:latin typeface="Times New Roman"/>
                          <a:ea typeface="Calibri"/>
                          <a:cs typeface="Times New Roman"/>
                        </a:rPr>
                        <a:t>4</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Jericho</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3917">
                <a:tc>
                  <a:txBody>
                    <a:bodyPr/>
                    <a:lstStyle/>
                    <a:p>
                      <a:pPr algn="ctr" rtl="0">
                        <a:spcAft>
                          <a:spcPts val="0"/>
                        </a:spcAft>
                      </a:pPr>
                      <a:r>
                        <a:rPr lang="en-US" sz="1300" b="0">
                          <a:solidFill>
                            <a:srgbClr val="000000"/>
                          </a:solidFill>
                          <a:latin typeface="Times New Roman"/>
                          <a:ea typeface="Calibri"/>
                          <a:cs typeface="Times New Roman"/>
                        </a:rPr>
                        <a:t>5</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Jerusalem</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17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17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5"/>
                  </a:ext>
                </a:extLst>
              </a:tr>
              <a:tr h="263917">
                <a:tc>
                  <a:txBody>
                    <a:bodyPr/>
                    <a:lstStyle/>
                    <a:p>
                      <a:pPr algn="ctr" rtl="0">
                        <a:spcAft>
                          <a:spcPts val="0"/>
                        </a:spcAft>
                      </a:pPr>
                      <a:r>
                        <a:rPr lang="en-US" sz="1300" b="0">
                          <a:solidFill>
                            <a:srgbClr val="000000"/>
                          </a:solidFill>
                          <a:latin typeface="Times New Roman"/>
                          <a:ea typeface="Calibri"/>
                          <a:cs typeface="Times New Roman"/>
                        </a:rPr>
                        <a:t>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Nablus</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15</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63917">
                <a:tc>
                  <a:txBody>
                    <a:bodyPr/>
                    <a:lstStyle/>
                    <a:p>
                      <a:pPr algn="ctr" rtl="0">
                        <a:spcAft>
                          <a:spcPts val="0"/>
                        </a:spcAft>
                      </a:pPr>
                      <a:r>
                        <a:rPr lang="en-US" sz="1300" b="0">
                          <a:solidFill>
                            <a:srgbClr val="000000"/>
                          </a:solidFill>
                          <a:latin typeface="Times New Roman"/>
                          <a:ea typeface="Calibri"/>
                          <a:cs typeface="Times New Roman"/>
                        </a:rPr>
                        <a:t>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Qalqiliya</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24</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23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7"/>
                  </a:ext>
                </a:extLst>
              </a:tr>
              <a:tr h="263917">
                <a:tc>
                  <a:txBody>
                    <a:bodyPr/>
                    <a:lstStyle/>
                    <a:p>
                      <a:pPr algn="ctr" rtl="0">
                        <a:spcAft>
                          <a:spcPts val="0"/>
                        </a:spcAft>
                      </a:pPr>
                      <a:r>
                        <a:rPr lang="en-US" sz="1300" b="0">
                          <a:solidFill>
                            <a:srgbClr val="000000"/>
                          </a:solidFill>
                          <a:latin typeface="Times New Roman"/>
                          <a:ea typeface="Calibri"/>
                          <a:cs typeface="Times New Roman"/>
                        </a:rPr>
                        <a:t>8</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Ramallah &amp; Al - Bireh</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24</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24</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63917">
                <a:tc>
                  <a:txBody>
                    <a:bodyPr/>
                    <a:lstStyle/>
                    <a:p>
                      <a:pPr algn="ctr" rtl="0">
                        <a:spcAft>
                          <a:spcPts val="0"/>
                        </a:spcAft>
                      </a:pPr>
                      <a:r>
                        <a:rPr lang="en-US" sz="1300" b="0">
                          <a:solidFill>
                            <a:srgbClr val="000000"/>
                          </a:solidFill>
                          <a:latin typeface="Times New Roman"/>
                          <a:ea typeface="Calibri"/>
                          <a:cs typeface="Times New Roman"/>
                        </a:rPr>
                        <a:t>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Salfit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11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11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9"/>
                  </a:ext>
                </a:extLst>
              </a:tr>
              <a:tr h="263917">
                <a:tc>
                  <a:txBody>
                    <a:bodyPr/>
                    <a:lstStyle/>
                    <a:p>
                      <a:pPr algn="ctr" rtl="0">
                        <a:spcAft>
                          <a:spcPts val="0"/>
                        </a:spcAft>
                      </a:pPr>
                      <a:r>
                        <a:rPr lang="en-US" sz="1300" b="0">
                          <a:solidFill>
                            <a:srgbClr val="000000"/>
                          </a:solidFill>
                          <a:latin typeface="Times New Roman"/>
                          <a:ea typeface="Calibri"/>
                          <a:cs typeface="Times New Roman"/>
                        </a:rPr>
                        <a:t>10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Tubas</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63917">
                <a:tc>
                  <a:txBody>
                    <a:bodyPr/>
                    <a:lstStyle/>
                    <a:p>
                      <a:pPr algn="ctr" rtl="0">
                        <a:spcAft>
                          <a:spcPts val="0"/>
                        </a:spcAft>
                      </a:pPr>
                      <a:r>
                        <a:rPr lang="en-US" sz="1300" b="0">
                          <a:solidFill>
                            <a:srgbClr val="000000"/>
                          </a:solidFill>
                          <a:latin typeface="Times New Roman"/>
                          <a:ea typeface="Calibri"/>
                          <a:cs typeface="Times New Roman"/>
                        </a:rPr>
                        <a:t>11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Tulkarm</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29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29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11"/>
                  </a:ext>
                </a:extLst>
              </a:tr>
              <a:tr h="263917">
                <a:tc>
                  <a:txBody>
                    <a:bodyPr/>
                    <a:lstStyle/>
                    <a:p>
                      <a:pPr algn="ctr" rtl="0">
                        <a:spcAft>
                          <a:spcPts val="0"/>
                        </a:spcAft>
                      </a:pPr>
                      <a:r>
                        <a:rPr lang="en-US" sz="1300" b="0">
                          <a:latin typeface="Times New Roman"/>
                          <a:ea typeface="Times New Roman"/>
                          <a:cs typeface="Times New Roman"/>
                        </a:rPr>
                        <a: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1">
                          <a:latin typeface="Times New Roman"/>
                          <a:ea typeface="Times New Roman"/>
                          <a:cs typeface="Times New Roman"/>
                        </a:rPr>
                        <a:t>Total</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1">
                          <a:latin typeface="Times New Roman"/>
                          <a:ea typeface="Times New Roman"/>
                          <a:cs typeface="Times New Roman"/>
                        </a:rPr>
                        <a:t>289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1">
                          <a:latin typeface="Times New Roman"/>
                          <a:ea typeface="Times New Roman"/>
                          <a:cs typeface="Times New Roman"/>
                        </a:rPr>
                        <a:t>281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1" dirty="0">
                          <a:latin typeface="Times New Roman"/>
                          <a:ea typeface="Times New Roman"/>
                          <a:cs typeface="Times New Roman"/>
                        </a:rPr>
                        <a:t>8</a:t>
                      </a:r>
                      <a:endParaRPr lang="en-US" sz="1000" b="1" dirty="0">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it-IT" sz="3200" b="1" dirty="0">
                <a:solidFill>
                  <a:srgbClr val="7030A0"/>
                </a:solidFill>
              </a:rPr>
              <a:t>The average addition of table salt to bread by directorate</a:t>
            </a:r>
            <a:r>
              <a:rPr lang="en-US" b="1" dirty="0"/>
              <a:t/>
            </a:r>
            <a:br>
              <a:rPr lang="en-US" b="1" dirty="0"/>
            </a:br>
            <a:endParaRPr lang="en-US" dirty="0"/>
          </a:p>
        </p:txBody>
      </p:sp>
      <p:graphicFrame>
        <p:nvGraphicFramePr>
          <p:cNvPr id="4" name="Table 3"/>
          <p:cNvGraphicFramePr>
            <a:graphicFrameLocks noGrp="1"/>
          </p:cNvGraphicFramePr>
          <p:nvPr/>
        </p:nvGraphicFramePr>
        <p:xfrm>
          <a:off x="214283" y="2000240"/>
          <a:ext cx="7786741" cy="3368040"/>
        </p:xfrm>
        <a:graphic>
          <a:graphicData uri="http://schemas.openxmlformats.org/drawingml/2006/table">
            <a:tbl>
              <a:tblPr/>
              <a:tblGrid>
                <a:gridCol w="987172">
                  <a:extLst>
                    <a:ext uri="{9D8B030D-6E8A-4147-A177-3AD203B41FA5}">
                      <a16:colId xmlns="" xmlns:a16="http://schemas.microsoft.com/office/drawing/2014/main" val="20000"/>
                    </a:ext>
                  </a:extLst>
                </a:gridCol>
                <a:gridCol w="1519439">
                  <a:extLst>
                    <a:ext uri="{9D8B030D-6E8A-4147-A177-3AD203B41FA5}">
                      <a16:colId xmlns="" xmlns:a16="http://schemas.microsoft.com/office/drawing/2014/main" val="20001"/>
                    </a:ext>
                  </a:extLst>
                </a:gridCol>
                <a:gridCol w="893560">
                  <a:extLst>
                    <a:ext uri="{9D8B030D-6E8A-4147-A177-3AD203B41FA5}">
                      <a16:colId xmlns="" xmlns:a16="http://schemas.microsoft.com/office/drawing/2014/main" val="20002"/>
                    </a:ext>
                  </a:extLst>
                </a:gridCol>
                <a:gridCol w="1096255">
                  <a:extLst>
                    <a:ext uri="{9D8B030D-6E8A-4147-A177-3AD203B41FA5}">
                      <a16:colId xmlns="" xmlns:a16="http://schemas.microsoft.com/office/drawing/2014/main" val="20003"/>
                    </a:ext>
                  </a:extLst>
                </a:gridCol>
                <a:gridCol w="1097030">
                  <a:extLst>
                    <a:ext uri="{9D8B030D-6E8A-4147-A177-3AD203B41FA5}">
                      <a16:colId xmlns="" xmlns:a16="http://schemas.microsoft.com/office/drawing/2014/main" val="20004"/>
                    </a:ext>
                  </a:extLst>
                </a:gridCol>
                <a:gridCol w="1097030">
                  <a:extLst>
                    <a:ext uri="{9D8B030D-6E8A-4147-A177-3AD203B41FA5}">
                      <a16:colId xmlns="" xmlns:a16="http://schemas.microsoft.com/office/drawing/2014/main" val="20005"/>
                    </a:ext>
                  </a:extLst>
                </a:gridCol>
                <a:gridCol w="1096255">
                  <a:extLst>
                    <a:ext uri="{9D8B030D-6E8A-4147-A177-3AD203B41FA5}">
                      <a16:colId xmlns="" xmlns:a16="http://schemas.microsoft.com/office/drawing/2014/main" val="20006"/>
                    </a:ext>
                  </a:extLst>
                </a:gridCol>
              </a:tblGrid>
              <a:tr h="0">
                <a:tc rowSpan="2">
                  <a:txBody>
                    <a:bodyPr/>
                    <a:lstStyle/>
                    <a:p>
                      <a:pPr algn="ctr" rtl="0">
                        <a:spcAft>
                          <a:spcPts val="0"/>
                        </a:spcAft>
                      </a:pPr>
                      <a:r>
                        <a:rPr lang="en-US" sz="1300" b="0">
                          <a:latin typeface="Times New Roman"/>
                          <a:ea typeface="Times New Roman"/>
                          <a:cs typeface="Times New Roman"/>
                        </a:rPr>
                        <a:t>No.</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spcAft>
                          <a:spcPts val="0"/>
                        </a:spcAft>
                      </a:pPr>
                      <a:r>
                        <a:rPr lang="en-US" sz="1300" b="0">
                          <a:latin typeface="Times New Roman"/>
                          <a:ea typeface="Times New Roman"/>
                          <a:cs typeface="Times New Roman"/>
                        </a:rPr>
                        <a:t>Directorate</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a:spcAft>
                          <a:spcPts val="0"/>
                        </a:spcAft>
                      </a:pPr>
                      <a:r>
                        <a:rPr lang="en-US" sz="1300" b="0">
                          <a:latin typeface="Times New Roman"/>
                          <a:ea typeface="Times New Roman"/>
                          <a:cs typeface="Times New Roman"/>
                        </a:rPr>
                        <a:t>Bread Product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rtl="0">
                        <a:spcAft>
                          <a:spcPts val="0"/>
                        </a:spcAft>
                      </a:pPr>
                      <a:r>
                        <a:rPr lang="en-US" sz="1300" b="0">
                          <a:latin typeface="Times New Roman"/>
                          <a:ea typeface="Times New Roman"/>
                          <a:cs typeface="Times New Roman"/>
                        </a:rPr>
                        <a:t>Addition of Table Salt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a:spcAft>
                          <a:spcPts val="0"/>
                        </a:spcAft>
                      </a:pPr>
                      <a:r>
                        <a:rPr lang="en-US" sz="1300" b="1">
                          <a:latin typeface="Times New Roman"/>
                          <a:ea typeface="Times New Roman"/>
                          <a:cs typeface="Times New Roman"/>
                        </a:rPr>
                        <a:t>Average (g / 100 g Bread)</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1">
                          <a:latin typeface="Times New Roman"/>
                          <a:ea typeface="Times New Roman"/>
                          <a:cs typeface="Times New Roman"/>
                        </a:rPr>
                        <a:t>Standard Deviation (g / 100 g Bread)</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1">
                          <a:latin typeface="Times New Roman"/>
                          <a:ea typeface="Times New Roman"/>
                          <a:cs typeface="Times New Roman"/>
                        </a:rPr>
                        <a:t>Minimum (g / 100 g Bread)</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1">
                          <a:latin typeface="Times New Roman"/>
                          <a:ea typeface="Times New Roman"/>
                          <a:cs typeface="Times New Roman"/>
                        </a:rPr>
                        <a:t>Maximum (g / 100 g Bread)</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0">
                <a:tc>
                  <a:txBody>
                    <a:bodyPr/>
                    <a:lstStyle/>
                    <a:p>
                      <a:pPr algn="ctr" rtl="0">
                        <a:spcAft>
                          <a:spcPts val="0"/>
                        </a:spcAft>
                      </a:pPr>
                      <a:r>
                        <a:rPr lang="en-US" sz="1300" b="0">
                          <a:solidFill>
                            <a:srgbClr val="000000"/>
                          </a:solidFill>
                          <a:latin typeface="Times New Roman"/>
                          <a:ea typeface="Calibri"/>
                          <a:cs typeface="Times New Roman"/>
                        </a:rPr>
                        <a:t>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Bethlehem</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27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1.0217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0.46089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0.40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2.40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gn="ctr" rtl="0">
                        <a:spcAft>
                          <a:spcPts val="0"/>
                        </a:spcAft>
                      </a:pPr>
                      <a:r>
                        <a:rPr lang="en-US" sz="1300" b="0">
                          <a:solidFill>
                            <a:srgbClr val="000000"/>
                          </a:solidFill>
                          <a:latin typeface="Times New Roman"/>
                          <a:ea typeface="Calibri"/>
                          <a:cs typeface="Times New Roman"/>
                        </a:rPr>
                        <a:t>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Hebron</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86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0.9771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0.45979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2.80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3"/>
                  </a:ext>
                </a:extLst>
              </a:tr>
              <a:tr h="0">
                <a:tc>
                  <a:txBody>
                    <a:bodyPr/>
                    <a:lstStyle/>
                    <a:p>
                      <a:pPr algn="ctr" rtl="0">
                        <a:spcAft>
                          <a:spcPts val="0"/>
                        </a:spcAft>
                      </a:pPr>
                      <a:r>
                        <a:rPr lang="en-US" sz="1300" b="0">
                          <a:solidFill>
                            <a:srgbClr val="000000"/>
                          </a:solidFill>
                          <a:latin typeface="Times New Roman"/>
                          <a:ea typeface="Calibri"/>
                          <a:cs typeface="Times New Roman"/>
                        </a:rPr>
                        <a:t>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Jenin</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21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1.0483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0.44062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0.05</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1.60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algn="ctr" rtl="0">
                        <a:spcAft>
                          <a:spcPts val="0"/>
                        </a:spcAft>
                      </a:pPr>
                      <a:r>
                        <a:rPr lang="en-US" sz="1300" b="0">
                          <a:solidFill>
                            <a:srgbClr val="000000"/>
                          </a:solidFill>
                          <a:latin typeface="Times New Roman"/>
                          <a:ea typeface="Calibri"/>
                          <a:cs typeface="Times New Roman"/>
                        </a:rPr>
                        <a:t>4</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Jericho</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12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1.4333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0.71435</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0.33</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3.20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5"/>
                  </a:ext>
                </a:extLst>
              </a:tr>
              <a:tr h="0">
                <a:tc>
                  <a:txBody>
                    <a:bodyPr/>
                    <a:lstStyle/>
                    <a:p>
                      <a:pPr algn="ctr" rtl="0">
                        <a:spcAft>
                          <a:spcPts val="0"/>
                        </a:spcAft>
                      </a:pPr>
                      <a:r>
                        <a:rPr lang="en-US" sz="1300" b="0">
                          <a:solidFill>
                            <a:srgbClr val="000000"/>
                          </a:solidFill>
                          <a:latin typeface="Times New Roman"/>
                          <a:ea typeface="Calibri"/>
                          <a:cs typeface="Times New Roman"/>
                        </a:rPr>
                        <a:t>5</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Jerusalem</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0.9669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0.40223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0.57</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2.00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0">
                <a:tc>
                  <a:txBody>
                    <a:bodyPr/>
                    <a:lstStyle/>
                    <a:p>
                      <a:pPr algn="ctr" rtl="0">
                        <a:spcAft>
                          <a:spcPts val="0"/>
                        </a:spcAft>
                      </a:pPr>
                      <a:r>
                        <a:rPr lang="en-US" sz="1300" b="0">
                          <a:solidFill>
                            <a:srgbClr val="000000"/>
                          </a:solidFill>
                          <a:latin typeface="Times New Roman"/>
                          <a:ea typeface="Calibri"/>
                          <a:cs typeface="Times New Roman"/>
                        </a:rPr>
                        <a:t>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Nablus</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15</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1.0707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0.47555</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0.30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2.00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7"/>
                  </a:ext>
                </a:extLst>
              </a:tr>
              <a:tr h="0">
                <a:tc>
                  <a:txBody>
                    <a:bodyPr/>
                    <a:lstStyle/>
                    <a:p>
                      <a:pPr algn="ctr" rtl="0">
                        <a:spcAft>
                          <a:spcPts val="0"/>
                        </a:spcAft>
                      </a:pPr>
                      <a:r>
                        <a:rPr lang="en-US" sz="1300" b="0">
                          <a:solidFill>
                            <a:srgbClr val="000000"/>
                          </a:solidFill>
                          <a:latin typeface="Times New Roman"/>
                          <a:ea typeface="Calibri"/>
                          <a:cs typeface="Times New Roman"/>
                        </a:rPr>
                        <a:t>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Qalqiliya</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23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1.3710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0.78869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3.20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0">
                <a:tc>
                  <a:txBody>
                    <a:bodyPr/>
                    <a:lstStyle/>
                    <a:p>
                      <a:pPr algn="ctr" rtl="0">
                        <a:spcAft>
                          <a:spcPts val="0"/>
                        </a:spcAft>
                      </a:pPr>
                      <a:r>
                        <a:rPr lang="en-US" sz="1300" b="0">
                          <a:solidFill>
                            <a:srgbClr val="000000"/>
                          </a:solidFill>
                          <a:latin typeface="Times New Roman"/>
                          <a:ea typeface="Calibri"/>
                          <a:cs typeface="Times New Roman"/>
                        </a:rPr>
                        <a:t>8</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Ramallah &amp; Al - Bireh</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24</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0.9722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0.58243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0.32</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2.67</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9"/>
                  </a:ext>
                </a:extLst>
              </a:tr>
              <a:tr h="0">
                <a:tc>
                  <a:txBody>
                    <a:bodyPr/>
                    <a:lstStyle/>
                    <a:p>
                      <a:pPr algn="ctr" rtl="0">
                        <a:spcAft>
                          <a:spcPts val="0"/>
                        </a:spcAft>
                      </a:pPr>
                      <a:r>
                        <a:rPr lang="en-US" sz="1300" b="0">
                          <a:solidFill>
                            <a:srgbClr val="000000"/>
                          </a:solidFill>
                          <a:latin typeface="Times New Roman"/>
                          <a:ea typeface="Calibri"/>
                          <a:cs typeface="Times New Roman"/>
                        </a:rPr>
                        <a:t>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Salfit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1.1685</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0.48101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0.53</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2.00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0">
                <a:tc>
                  <a:txBody>
                    <a:bodyPr/>
                    <a:lstStyle/>
                    <a:p>
                      <a:pPr algn="ctr" rtl="0">
                        <a:spcAft>
                          <a:spcPts val="0"/>
                        </a:spcAft>
                      </a:pPr>
                      <a:r>
                        <a:rPr lang="en-US" sz="1300" b="0">
                          <a:solidFill>
                            <a:srgbClr val="000000"/>
                          </a:solidFill>
                          <a:latin typeface="Times New Roman"/>
                          <a:ea typeface="Calibri"/>
                          <a:cs typeface="Times New Roman"/>
                        </a:rPr>
                        <a:t>10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Tubas</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16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1.1702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0.28122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0.64</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1.60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11"/>
                  </a:ext>
                </a:extLst>
              </a:tr>
              <a:tr h="0">
                <a:tc>
                  <a:txBody>
                    <a:bodyPr/>
                    <a:lstStyle/>
                    <a:p>
                      <a:pPr algn="ctr" rtl="0">
                        <a:spcAft>
                          <a:spcPts val="0"/>
                        </a:spcAft>
                      </a:pPr>
                      <a:r>
                        <a:rPr lang="en-US" sz="1300" b="0">
                          <a:solidFill>
                            <a:srgbClr val="000000"/>
                          </a:solidFill>
                          <a:latin typeface="Times New Roman"/>
                          <a:ea typeface="Calibri"/>
                          <a:cs typeface="Times New Roman"/>
                        </a:rPr>
                        <a:t>11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Tulkarm</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29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0.9752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0.33149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0.20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1.60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0">
                <a:tc>
                  <a:txBody>
                    <a:bodyPr/>
                    <a:lstStyle/>
                    <a:p>
                      <a:pPr algn="ctr" rtl="0">
                        <a:spcAft>
                          <a:spcPts val="0"/>
                        </a:spcAft>
                      </a:pPr>
                      <a:r>
                        <a:rPr lang="en-US" sz="1300" b="0">
                          <a:latin typeface="Times New Roman"/>
                          <a:ea typeface="Times New Roman"/>
                          <a:cs typeface="Times New Roman"/>
                        </a:rPr>
                        <a: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1">
                          <a:latin typeface="Times New Roman"/>
                          <a:ea typeface="Times New Roman"/>
                          <a:cs typeface="Times New Roman"/>
                        </a:rPr>
                        <a:t>Total</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1">
                          <a:latin typeface="Times New Roman"/>
                          <a:ea typeface="Times New Roman"/>
                          <a:cs typeface="Times New Roman"/>
                        </a:rPr>
                        <a:t>281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1">
                          <a:solidFill>
                            <a:srgbClr val="000000"/>
                          </a:solidFill>
                          <a:latin typeface="Times New Roman"/>
                          <a:ea typeface="Calibri"/>
                          <a:cs typeface="Times New Roman"/>
                        </a:rPr>
                        <a:t>1.0607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1">
                          <a:solidFill>
                            <a:srgbClr val="000000"/>
                          </a:solidFill>
                          <a:latin typeface="Times New Roman"/>
                          <a:ea typeface="Calibri"/>
                          <a:cs typeface="Times New Roman"/>
                        </a:rPr>
                        <a:t>0.50781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1">
                          <a:solidFill>
                            <a:srgbClr val="000000"/>
                          </a:solidFill>
                          <a:latin typeface="Times New Roman"/>
                          <a:ea typeface="Calibri"/>
                          <a:cs typeface="Times New Roman"/>
                        </a:rPr>
                        <a:t>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1" dirty="0">
                          <a:solidFill>
                            <a:srgbClr val="000000"/>
                          </a:solidFill>
                          <a:latin typeface="Times New Roman"/>
                          <a:ea typeface="Calibri"/>
                          <a:cs typeface="Times New Roman"/>
                        </a:rPr>
                        <a:t>3.20</a:t>
                      </a:r>
                      <a:endParaRPr lang="en-US" sz="1000" b="1" dirty="0">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1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it-IT" sz="2900" b="1" dirty="0">
                <a:solidFill>
                  <a:srgbClr val="7030A0"/>
                </a:solidFill>
              </a:rPr>
              <a:t>The Average Addition of Table Salt, Sugar, Fat, Vegetable Ghee, Animal Ghee, Margarine &amp; Hydrogenated Fat to Bread</a:t>
            </a:r>
          </a:p>
        </p:txBody>
      </p:sp>
      <p:graphicFrame>
        <p:nvGraphicFramePr>
          <p:cNvPr id="4" name="Table 3"/>
          <p:cNvGraphicFramePr>
            <a:graphicFrameLocks noGrp="1"/>
          </p:cNvGraphicFramePr>
          <p:nvPr/>
        </p:nvGraphicFramePr>
        <p:xfrm>
          <a:off x="1142976" y="2339340"/>
          <a:ext cx="6219849" cy="2804174"/>
        </p:xfrm>
        <a:graphic>
          <a:graphicData uri="http://schemas.openxmlformats.org/drawingml/2006/table">
            <a:tbl>
              <a:tblPr/>
              <a:tblGrid>
                <a:gridCol w="556305">
                  <a:extLst>
                    <a:ext uri="{9D8B030D-6E8A-4147-A177-3AD203B41FA5}">
                      <a16:colId xmlns="" xmlns:a16="http://schemas.microsoft.com/office/drawing/2014/main" val="20000"/>
                    </a:ext>
                  </a:extLst>
                </a:gridCol>
                <a:gridCol w="1674575">
                  <a:extLst>
                    <a:ext uri="{9D8B030D-6E8A-4147-A177-3AD203B41FA5}">
                      <a16:colId xmlns="" xmlns:a16="http://schemas.microsoft.com/office/drawing/2014/main" val="20001"/>
                    </a:ext>
                  </a:extLst>
                </a:gridCol>
                <a:gridCol w="946991">
                  <a:extLst>
                    <a:ext uri="{9D8B030D-6E8A-4147-A177-3AD203B41FA5}">
                      <a16:colId xmlns="" xmlns:a16="http://schemas.microsoft.com/office/drawing/2014/main" val="20002"/>
                    </a:ext>
                  </a:extLst>
                </a:gridCol>
                <a:gridCol w="946991">
                  <a:extLst>
                    <a:ext uri="{9D8B030D-6E8A-4147-A177-3AD203B41FA5}">
                      <a16:colId xmlns="" xmlns:a16="http://schemas.microsoft.com/office/drawing/2014/main" val="20003"/>
                    </a:ext>
                  </a:extLst>
                </a:gridCol>
                <a:gridCol w="946991">
                  <a:extLst>
                    <a:ext uri="{9D8B030D-6E8A-4147-A177-3AD203B41FA5}">
                      <a16:colId xmlns="" xmlns:a16="http://schemas.microsoft.com/office/drawing/2014/main" val="20004"/>
                    </a:ext>
                  </a:extLst>
                </a:gridCol>
                <a:gridCol w="1147996">
                  <a:extLst>
                    <a:ext uri="{9D8B030D-6E8A-4147-A177-3AD203B41FA5}">
                      <a16:colId xmlns="" xmlns:a16="http://schemas.microsoft.com/office/drawing/2014/main" val="20005"/>
                    </a:ext>
                  </a:extLst>
                </a:gridCol>
              </a:tblGrid>
              <a:tr h="1019699">
                <a:tc>
                  <a:txBody>
                    <a:bodyPr/>
                    <a:lstStyle/>
                    <a:p>
                      <a:pPr algn="ctr" rtl="0">
                        <a:spcAft>
                          <a:spcPts val="0"/>
                        </a:spcAft>
                      </a:pPr>
                      <a:r>
                        <a:rPr lang="en-US" sz="1300" b="0">
                          <a:latin typeface="Times New Roman"/>
                          <a:ea typeface="Times New Roman"/>
                          <a:cs typeface="Times New Roman"/>
                        </a:rPr>
                        <a:t>No.</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Ingredients</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Average (g/100 g Bread)</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Standard Deviation (g/100 g Bread)</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Minimum</a:t>
                      </a:r>
                      <a:endParaRPr lang="en-US" sz="1000" b="1">
                        <a:latin typeface="Times New Roman"/>
                        <a:ea typeface="Times New Roman"/>
                        <a:cs typeface="Simplified Arabic"/>
                      </a:endParaRPr>
                    </a:p>
                    <a:p>
                      <a:pPr algn="ctr" rtl="0">
                        <a:spcAft>
                          <a:spcPts val="0"/>
                        </a:spcAft>
                      </a:pPr>
                      <a:r>
                        <a:rPr lang="en-US" sz="1300" b="0">
                          <a:latin typeface="Times New Roman"/>
                          <a:ea typeface="Times New Roman"/>
                          <a:cs typeface="Times New Roman"/>
                        </a:rPr>
                        <a:t>(g/100 g Bread)</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Maximum</a:t>
                      </a:r>
                      <a:endParaRPr lang="en-US" sz="1000" b="1">
                        <a:latin typeface="Times New Roman"/>
                        <a:ea typeface="Times New Roman"/>
                        <a:cs typeface="Simplified Arabic"/>
                      </a:endParaRPr>
                    </a:p>
                    <a:p>
                      <a:pPr algn="ctr" rtl="0">
                        <a:spcAft>
                          <a:spcPts val="0"/>
                        </a:spcAft>
                      </a:pPr>
                      <a:r>
                        <a:rPr lang="en-US" sz="1300" b="0">
                          <a:latin typeface="Times New Roman"/>
                          <a:ea typeface="Times New Roman"/>
                          <a:cs typeface="Times New Roman"/>
                        </a:rPr>
                        <a:t>(g/100 g Bread)</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4925">
                <a:tc>
                  <a:txBody>
                    <a:bodyPr/>
                    <a:lstStyle/>
                    <a:p>
                      <a:pPr algn="ctr" rtl="0">
                        <a:spcAft>
                          <a:spcPts val="0"/>
                        </a:spcAft>
                      </a:pPr>
                      <a:r>
                        <a:rPr lang="en-US" sz="1300" b="0">
                          <a:solidFill>
                            <a:srgbClr val="000000"/>
                          </a:solidFill>
                          <a:latin typeface="Times New Roman"/>
                          <a:ea typeface="Calibri"/>
                          <a:cs typeface="Times New Roman"/>
                        </a:rPr>
                        <a:t>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Table salt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1.0607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0.50781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3.20</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254925">
                <a:tc>
                  <a:txBody>
                    <a:bodyPr/>
                    <a:lstStyle/>
                    <a:p>
                      <a:pPr algn="ctr" rtl="0">
                        <a:spcAft>
                          <a:spcPts val="0"/>
                        </a:spcAft>
                      </a:pPr>
                      <a:r>
                        <a:rPr lang="en-US" sz="1300" b="0">
                          <a:solidFill>
                            <a:srgbClr val="000000"/>
                          </a:solidFill>
                          <a:latin typeface="Times New Roman"/>
                          <a:ea typeface="Calibri"/>
                          <a:cs typeface="Times New Roman"/>
                        </a:rPr>
                        <a:t>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Sugar</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2.2429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1.65077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8.00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4925">
                <a:tc>
                  <a:txBody>
                    <a:bodyPr/>
                    <a:lstStyle/>
                    <a:p>
                      <a:pPr algn="ctr" rtl="0">
                        <a:spcAft>
                          <a:spcPts val="0"/>
                        </a:spcAft>
                      </a:pPr>
                      <a:r>
                        <a:rPr lang="en-US" sz="1300" b="0">
                          <a:solidFill>
                            <a:srgbClr val="000000"/>
                          </a:solidFill>
                          <a:latin typeface="Times New Roman"/>
                          <a:ea typeface="Calibri"/>
                          <a:cs typeface="Times New Roman"/>
                        </a:rPr>
                        <a:t>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Total fat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0.3243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1.03873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8.00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3"/>
                  </a:ext>
                </a:extLst>
              </a:tr>
              <a:tr h="254925">
                <a:tc>
                  <a:txBody>
                    <a:bodyPr/>
                    <a:lstStyle/>
                    <a:p>
                      <a:pPr algn="ctr" rtl="0">
                        <a:spcAft>
                          <a:spcPts val="0"/>
                        </a:spcAft>
                      </a:pPr>
                      <a:r>
                        <a:rPr lang="en-US" sz="1300" b="0">
                          <a:solidFill>
                            <a:srgbClr val="000000"/>
                          </a:solidFill>
                          <a:latin typeface="Times New Roman"/>
                          <a:ea typeface="Calibri"/>
                          <a:cs typeface="Times New Roman"/>
                        </a:rPr>
                        <a:t>4</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Vegetable ghee</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0.0506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0.25887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2.00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54925">
                <a:tc>
                  <a:txBody>
                    <a:bodyPr/>
                    <a:lstStyle/>
                    <a:p>
                      <a:pPr algn="ctr" rtl="0">
                        <a:spcAft>
                          <a:spcPts val="0"/>
                        </a:spcAft>
                      </a:pPr>
                      <a:r>
                        <a:rPr lang="en-US" sz="1300" b="0">
                          <a:solidFill>
                            <a:srgbClr val="000000"/>
                          </a:solidFill>
                          <a:latin typeface="Times New Roman"/>
                          <a:ea typeface="Calibri"/>
                          <a:cs typeface="Times New Roman"/>
                        </a:rPr>
                        <a:t>5</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Animal ghee</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5"/>
                  </a:ext>
                </a:extLst>
              </a:tr>
              <a:tr h="254925">
                <a:tc>
                  <a:txBody>
                    <a:bodyPr/>
                    <a:lstStyle/>
                    <a:p>
                      <a:pPr algn="ctr" rtl="0">
                        <a:spcAft>
                          <a:spcPts val="0"/>
                        </a:spcAft>
                      </a:pPr>
                      <a:r>
                        <a:rPr lang="en-US" sz="1300" b="0">
                          <a:solidFill>
                            <a:srgbClr val="000000"/>
                          </a:solidFill>
                          <a:latin typeface="Times New Roman"/>
                          <a:ea typeface="Calibri"/>
                          <a:cs typeface="Times New Roman"/>
                        </a:rPr>
                        <a:t>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Margarine</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0.1426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0.64302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6.67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54925">
                <a:tc>
                  <a:txBody>
                    <a:bodyPr/>
                    <a:lstStyle/>
                    <a:p>
                      <a:pPr algn="ctr" rtl="0">
                        <a:spcAft>
                          <a:spcPts val="0"/>
                        </a:spcAft>
                      </a:pPr>
                      <a:r>
                        <a:rPr lang="en-US" sz="1300" b="0">
                          <a:solidFill>
                            <a:srgbClr val="000000"/>
                          </a:solidFill>
                          <a:latin typeface="Times New Roman"/>
                          <a:ea typeface="Calibri"/>
                          <a:cs typeface="Times New Roman"/>
                        </a:rPr>
                        <a:t>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Hydrogenated fat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0.0151</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solidFill>
                            <a:srgbClr val="000000"/>
                          </a:solidFill>
                          <a:latin typeface="Times New Roman"/>
                          <a:ea typeface="Calibri"/>
                          <a:cs typeface="Times New Roman"/>
                        </a:rPr>
                        <a:t>0.24572</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a:latin typeface="Times New Roman"/>
                          <a:ea typeface="Times New Roman"/>
                          <a:cs typeface="Times New Roman"/>
                        </a:rPr>
                        <a:t>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a:spcAft>
                          <a:spcPts val="0"/>
                        </a:spcAft>
                      </a:pPr>
                      <a:r>
                        <a:rPr lang="en-US" sz="1300" b="0" dirty="0">
                          <a:solidFill>
                            <a:srgbClr val="000000"/>
                          </a:solidFill>
                          <a:latin typeface="Times New Roman"/>
                          <a:ea typeface="Calibri"/>
                          <a:cs typeface="Times New Roman"/>
                        </a:rPr>
                        <a:t>4.00</a:t>
                      </a:r>
                      <a:endParaRPr lang="en-US" sz="1000" b="1" dirty="0">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it-IT" sz="2900" b="1" dirty="0">
                <a:solidFill>
                  <a:srgbClr val="7030A0"/>
                </a:solidFill>
              </a:rPr>
              <a:t>Targeted Value Of Addition Of Table Salt To Flour Calculations</a:t>
            </a:r>
          </a:p>
        </p:txBody>
      </p:sp>
      <p:graphicFrame>
        <p:nvGraphicFramePr>
          <p:cNvPr id="4" name="Table 3"/>
          <p:cNvGraphicFramePr>
            <a:graphicFrameLocks noGrp="1"/>
          </p:cNvGraphicFramePr>
          <p:nvPr/>
        </p:nvGraphicFramePr>
        <p:xfrm>
          <a:off x="357158" y="2143116"/>
          <a:ext cx="8215369" cy="2143140"/>
        </p:xfrm>
        <a:graphic>
          <a:graphicData uri="http://schemas.openxmlformats.org/drawingml/2006/table">
            <a:tbl>
              <a:tblPr/>
              <a:tblGrid>
                <a:gridCol w="1114887">
                  <a:extLst>
                    <a:ext uri="{9D8B030D-6E8A-4147-A177-3AD203B41FA5}">
                      <a16:colId xmlns="" xmlns:a16="http://schemas.microsoft.com/office/drawing/2014/main" val="20000"/>
                    </a:ext>
                  </a:extLst>
                </a:gridCol>
                <a:gridCol w="1446980">
                  <a:extLst>
                    <a:ext uri="{9D8B030D-6E8A-4147-A177-3AD203B41FA5}">
                      <a16:colId xmlns="" xmlns:a16="http://schemas.microsoft.com/office/drawing/2014/main" val="20001"/>
                    </a:ext>
                  </a:extLst>
                </a:gridCol>
                <a:gridCol w="1917007">
                  <a:extLst>
                    <a:ext uri="{9D8B030D-6E8A-4147-A177-3AD203B41FA5}">
                      <a16:colId xmlns="" xmlns:a16="http://schemas.microsoft.com/office/drawing/2014/main" val="20002"/>
                    </a:ext>
                  </a:extLst>
                </a:gridCol>
                <a:gridCol w="1245791">
                  <a:extLst>
                    <a:ext uri="{9D8B030D-6E8A-4147-A177-3AD203B41FA5}">
                      <a16:colId xmlns="" xmlns:a16="http://schemas.microsoft.com/office/drawing/2014/main" val="20003"/>
                    </a:ext>
                  </a:extLst>
                </a:gridCol>
                <a:gridCol w="1244913">
                  <a:extLst>
                    <a:ext uri="{9D8B030D-6E8A-4147-A177-3AD203B41FA5}">
                      <a16:colId xmlns="" xmlns:a16="http://schemas.microsoft.com/office/drawing/2014/main" val="20004"/>
                    </a:ext>
                  </a:extLst>
                </a:gridCol>
                <a:gridCol w="1245791">
                  <a:extLst>
                    <a:ext uri="{9D8B030D-6E8A-4147-A177-3AD203B41FA5}">
                      <a16:colId xmlns="" xmlns:a16="http://schemas.microsoft.com/office/drawing/2014/main" val="20005"/>
                    </a:ext>
                  </a:extLst>
                </a:gridCol>
              </a:tblGrid>
              <a:tr h="1428760">
                <a:tc>
                  <a:txBody>
                    <a:bodyPr/>
                    <a:lstStyle/>
                    <a:p>
                      <a:pPr algn="ctr" rtl="0">
                        <a:spcAft>
                          <a:spcPts val="0"/>
                        </a:spcAft>
                      </a:pPr>
                      <a:r>
                        <a:rPr lang="en-US" sz="1300" b="1">
                          <a:solidFill>
                            <a:srgbClr val="000000"/>
                          </a:solidFill>
                          <a:latin typeface="Times New Roman"/>
                          <a:ea typeface="Times New Roman"/>
                          <a:cs typeface="Times New Roman"/>
                        </a:rPr>
                        <a:t>Situation</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1">
                          <a:solidFill>
                            <a:srgbClr val="000000"/>
                          </a:solidFill>
                          <a:latin typeface="Times New Roman"/>
                          <a:ea typeface="Times New Roman"/>
                          <a:cs typeface="Times New Roman"/>
                        </a:rPr>
                        <a:t>Table salt consumption (g/ day / capita)</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1">
                          <a:solidFill>
                            <a:srgbClr val="000000"/>
                          </a:solidFill>
                          <a:latin typeface="Times New Roman"/>
                          <a:ea typeface="Times New Roman"/>
                          <a:cs typeface="Times New Roman"/>
                        </a:rPr>
                        <a:t>Table salt consumption out of maximum recommended allowances</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1">
                          <a:solidFill>
                            <a:srgbClr val="000000"/>
                          </a:solidFill>
                          <a:latin typeface="Times New Roman"/>
                          <a:ea typeface="Times New Roman"/>
                          <a:cs typeface="Times New Roman"/>
                        </a:rPr>
                        <a:t>Table salt addition (g/ 100 g bread)</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1">
                          <a:solidFill>
                            <a:srgbClr val="000000"/>
                          </a:solidFill>
                          <a:latin typeface="Times New Roman"/>
                          <a:ea typeface="Times New Roman"/>
                          <a:cs typeface="Times New Roman"/>
                        </a:rPr>
                        <a:t>Table salt addition (g/ 100 g flour)</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1">
                          <a:solidFill>
                            <a:srgbClr val="000000"/>
                          </a:solidFill>
                          <a:latin typeface="Times New Roman"/>
                          <a:ea typeface="Times New Roman"/>
                          <a:cs typeface="Times New Roman"/>
                        </a:rPr>
                        <a:t>Table salt addition (Kg/ 100 Kgflour)</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7190">
                <a:tc>
                  <a:txBody>
                    <a:bodyPr/>
                    <a:lstStyle/>
                    <a:p>
                      <a:pPr algn="ctr" rtl="0">
                        <a:spcAft>
                          <a:spcPts val="0"/>
                        </a:spcAft>
                      </a:pPr>
                      <a:r>
                        <a:rPr lang="en-US" sz="1300" b="0">
                          <a:latin typeface="Times New Roman"/>
                          <a:ea typeface="Times New Roman"/>
                          <a:cs typeface="Times New Roman"/>
                        </a:rPr>
                        <a:t>Current</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4.0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80%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solidFill>
                            <a:srgbClr val="000000"/>
                          </a:solidFill>
                          <a:latin typeface="Times New Roman"/>
                          <a:ea typeface="Calibri"/>
                          <a:cs typeface="Times New Roman"/>
                        </a:rPr>
                        <a:t>1.0607</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1.3259</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1.3259</a:t>
                      </a:r>
                      <a:endParaRPr lang="en-US" sz="1000" b="1">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57190">
                <a:tc>
                  <a:txBody>
                    <a:bodyPr/>
                    <a:lstStyle/>
                    <a:p>
                      <a:pPr algn="ctr" rtl="0">
                        <a:spcAft>
                          <a:spcPts val="0"/>
                        </a:spcAft>
                      </a:pPr>
                      <a:r>
                        <a:rPr lang="en-US" sz="1300" b="0">
                          <a:latin typeface="Times New Roman"/>
                          <a:ea typeface="Times New Roman"/>
                          <a:cs typeface="Times New Roman"/>
                        </a:rPr>
                        <a:t>Targeted</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2.5</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50%</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0.6666</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a:latin typeface="Times New Roman"/>
                          <a:ea typeface="Times New Roman"/>
                          <a:cs typeface="Times New Roman"/>
                        </a:rPr>
                        <a:t>0.8333</a:t>
                      </a:r>
                      <a:endParaRPr lang="en-US" sz="1000" b="1">
                        <a:latin typeface="Times New Roman"/>
                        <a:ea typeface="Times New Roman"/>
                        <a:cs typeface="Simplified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300" b="0" dirty="0">
                          <a:latin typeface="Times New Roman"/>
                          <a:ea typeface="Times New Roman"/>
                          <a:cs typeface="Times New Roman"/>
                        </a:rPr>
                        <a:t>0.8333</a:t>
                      </a:r>
                      <a:endParaRPr lang="en-US" sz="1000" b="1" dirty="0">
                        <a:latin typeface="Times New Roman"/>
                        <a:ea typeface="Times New Roman"/>
                        <a:cs typeface="Simplified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it-IT" sz="2900" b="1" dirty="0">
                <a:solidFill>
                  <a:srgbClr val="7030A0"/>
                </a:solidFill>
              </a:rPr>
              <a:t>Conclusion </a:t>
            </a:r>
            <a:endParaRPr lang="en-US" altLang="it-IT" sz="2900" b="1" dirty="0">
              <a:solidFill>
                <a:srgbClr val="7030A0"/>
              </a:solidFill>
            </a:endParaRPr>
          </a:p>
        </p:txBody>
      </p:sp>
      <p:sp>
        <p:nvSpPr>
          <p:cNvPr id="3" name="Content Placeholder 2"/>
          <p:cNvSpPr>
            <a:spLocks noGrp="1"/>
          </p:cNvSpPr>
          <p:nvPr>
            <p:ph idx="1"/>
          </p:nvPr>
        </p:nvSpPr>
        <p:spPr/>
        <p:txBody>
          <a:bodyPr/>
          <a:lstStyle/>
          <a:p>
            <a:r>
              <a:rPr lang="en-US" dirty="0"/>
              <a:t>The table salt consumption coming from bread is very high in Palestine that gives 4.0 g/day/capita), which covers 80% of the maximum daily allowances of table salt.</a:t>
            </a:r>
            <a:endParaRPr lang="en-US" b="1"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it-IT" sz="2900" b="1" dirty="0">
                <a:solidFill>
                  <a:srgbClr val="7030A0"/>
                </a:solidFill>
              </a:rPr>
              <a:t>Regulation </a:t>
            </a:r>
            <a:endParaRPr lang="en-US" altLang="it-IT" sz="2900" b="1" dirty="0">
              <a:solidFill>
                <a:srgbClr val="7030A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a:t>Involvement of PSI ( Palestinian Standard Institute ) </a:t>
            </a:r>
          </a:p>
          <a:p>
            <a:pPr>
              <a:buNone/>
            </a:pPr>
            <a:r>
              <a:rPr lang="en-GB" dirty="0" err="1"/>
              <a:t>MoH</a:t>
            </a:r>
            <a:r>
              <a:rPr lang="en-GB" dirty="0"/>
              <a:t> representative raised salt value to the board of PSI composed from different ministries and local institute.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spcBef>
                <a:spcPts val="1800"/>
              </a:spcBef>
            </a:pPr>
            <a:r>
              <a:rPr lang="en-US" dirty="0">
                <a:solidFill>
                  <a:srgbClr val="002060"/>
                </a:solidFill>
              </a:rPr>
              <a:t>Bread is the </a:t>
            </a:r>
            <a:r>
              <a:rPr lang="en-US" dirty="0">
                <a:solidFill>
                  <a:srgbClr val="C00000"/>
                </a:solidFill>
              </a:rPr>
              <a:t>single bigger contributor </a:t>
            </a:r>
            <a:r>
              <a:rPr lang="en-US" dirty="0">
                <a:solidFill>
                  <a:srgbClr val="002060"/>
                </a:solidFill>
              </a:rPr>
              <a:t>to salt intake due to its large consumption</a:t>
            </a:r>
          </a:p>
          <a:p>
            <a:pPr>
              <a:spcBef>
                <a:spcPts val="1800"/>
              </a:spcBef>
            </a:pPr>
            <a:r>
              <a:rPr lang="en-US" dirty="0">
                <a:solidFill>
                  <a:srgbClr val="002060"/>
                </a:solidFill>
              </a:rPr>
              <a:t>June 2015: Palestinian Standard Institute approved a </a:t>
            </a:r>
            <a:r>
              <a:rPr lang="en-US" dirty="0">
                <a:solidFill>
                  <a:srgbClr val="C00000"/>
                </a:solidFill>
              </a:rPr>
              <a:t>framework regulation </a:t>
            </a:r>
            <a:r>
              <a:rPr lang="en-US" dirty="0">
                <a:solidFill>
                  <a:srgbClr val="002060"/>
                </a:solidFill>
              </a:rPr>
              <a:t>concerning nutrients in food</a:t>
            </a:r>
          </a:p>
          <a:p>
            <a:pPr>
              <a:spcBef>
                <a:spcPts val="1800"/>
              </a:spcBef>
            </a:pPr>
            <a:r>
              <a:rPr lang="en-US" dirty="0">
                <a:solidFill>
                  <a:srgbClr val="002060"/>
                </a:solidFill>
              </a:rPr>
              <a:t>August 2015: MOH performed a </a:t>
            </a:r>
            <a:r>
              <a:rPr lang="en-US" dirty="0">
                <a:solidFill>
                  <a:srgbClr val="C00000"/>
                </a:solidFill>
              </a:rPr>
              <a:t>survey </a:t>
            </a:r>
            <a:r>
              <a:rPr lang="en-US" dirty="0">
                <a:solidFill>
                  <a:srgbClr val="002060"/>
                </a:solidFill>
              </a:rPr>
              <a:t>on salt used by bakeries for bread preparation to establish a reliable salt reduction target</a:t>
            </a:r>
          </a:p>
          <a:p>
            <a:pPr>
              <a:spcBef>
                <a:spcPts val="1800"/>
              </a:spcBef>
            </a:pPr>
            <a:r>
              <a:rPr lang="en-US" dirty="0">
                <a:solidFill>
                  <a:srgbClr val="002060"/>
                </a:solidFill>
              </a:rPr>
              <a:t>8 December 2015: </a:t>
            </a:r>
            <a:r>
              <a:rPr lang="en-US" dirty="0">
                <a:solidFill>
                  <a:srgbClr val="C00000"/>
                </a:solidFill>
              </a:rPr>
              <a:t>PSI </a:t>
            </a:r>
            <a:r>
              <a:rPr lang="en-GB" dirty="0">
                <a:solidFill>
                  <a:srgbClr val="C00000"/>
                </a:solidFill>
              </a:rPr>
              <a:t>resolution 2015/37: </a:t>
            </a:r>
            <a:r>
              <a:rPr lang="en-US" dirty="0">
                <a:solidFill>
                  <a:srgbClr val="C00000"/>
                </a:solidFill>
              </a:rPr>
              <a:t>salt reduction target at 1,3 grams x 100 grams</a:t>
            </a:r>
            <a:r>
              <a:rPr lang="en-US" dirty="0">
                <a:solidFill>
                  <a:srgbClr val="002060"/>
                </a:solidFill>
              </a:rPr>
              <a:t> of flour for 2016 (based on survey results)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it-IT" sz="2900" b="1" dirty="0">
                <a:solidFill>
                  <a:srgbClr val="7030A0"/>
                </a:solidFill>
              </a:rPr>
              <a:t>Reg. Cont,,, </a:t>
            </a:r>
            <a:endParaRPr lang="en-US" altLang="it-IT" sz="2900" b="1" dirty="0">
              <a:solidFill>
                <a:srgbClr val="7030A0"/>
              </a:solidFill>
            </a:endParaRPr>
          </a:p>
        </p:txBody>
      </p:sp>
      <p:sp>
        <p:nvSpPr>
          <p:cNvPr id="3" name="Content Placeholder 2"/>
          <p:cNvSpPr>
            <a:spLocks noGrp="1"/>
          </p:cNvSpPr>
          <p:nvPr>
            <p:ph idx="1"/>
          </p:nvPr>
        </p:nvSpPr>
        <p:spPr/>
        <p:txBody>
          <a:bodyPr>
            <a:normAutofit lnSpcReduction="10000"/>
          </a:bodyPr>
          <a:lstStyle/>
          <a:p>
            <a:pPr marL="514350" indent="-514350">
              <a:buNone/>
            </a:pPr>
            <a:r>
              <a:rPr lang="en-GB" dirty="0"/>
              <a:t> 2. PSI board recommended to call for a technical meeting from different ministries &amp; Institution concerned </a:t>
            </a:r>
          </a:p>
          <a:p>
            <a:pPr marL="514350" indent="-514350">
              <a:buNone/>
            </a:pPr>
            <a:r>
              <a:rPr lang="en-GB" dirty="0"/>
              <a:t>3. Palestinian technical committee recommended the average of the survey 1.3 gm salt / 100gm of flower </a:t>
            </a:r>
          </a:p>
          <a:p>
            <a:pPr marL="514350" indent="-514350">
              <a:buNone/>
            </a:pPr>
            <a:r>
              <a:rPr lang="en-GB" dirty="0"/>
              <a:t>4. The technical committee recommendation  will approved by PSI board, then it will be considered as technical regulation = laws.  </a:t>
            </a: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901238733\Desktop\thank.jpg"/>
          <p:cNvPicPr>
            <a:picLocks noGrp="1" noChangeAspect="1" noChangeArrowheads="1"/>
          </p:cNvPicPr>
          <p:nvPr>
            <p:ph idx="1"/>
          </p:nvPr>
        </p:nvPicPr>
        <p:blipFill>
          <a:blip r:embed="rId2"/>
          <a:srcRect/>
          <a:stretch>
            <a:fillRect/>
          </a:stretch>
        </p:blipFill>
        <p:spPr bwMode="auto">
          <a:xfrm>
            <a:off x="1643042" y="1643050"/>
            <a:ext cx="5000660" cy="392908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p:txBody>
          <a:bodyPr/>
          <a:lstStyle/>
          <a:p>
            <a:pPr eaLnBrk="1" hangingPunct="1">
              <a:defRPr/>
            </a:pPr>
            <a:r>
              <a:rPr lang="en-US" sz="3200">
                <a:solidFill>
                  <a:srgbClr val="990099"/>
                </a:solidFill>
                <a:latin typeface="+mj-lt"/>
              </a:rPr>
              <a:t>Physical activity</a:t>
            </a:r>
            <a:r>
              <a:rPr lang="en-US" sz="3200">
                <a:latin typeface="+mj-lt"/>
              </a:rPr>
              <a:t> </a:t>
            </a:r>
            <a:r>
              <a:rPr lang="en-US">
                <a:latin typeface="+mj-lt"/>
              </a:rPr>
              <a:t> </a:t>
            </a:r>
          </a:p>
        </p:txBody>
      </p:sp>
      <p:graphicFrame>
        <p:nvGraphicFramePr>
          <p:cNvPr id="88067" name="Group 3"/>
          <p:cNvGraphicFramePr>
            <a:graphicFrameLocks noGrp="1"/>
          </p:cNvGraphicFramePr>
          <p:nvPr>
            <p:ph idx="4294967295"/>
          </p:nvPr>
        </p:nvGraphicFramePr>
        <p:xfrm>
          <a:off x="533400" y="1676400"/>
          <a:ext cx="7848600" cy="4767072"/>
        </p:xfrm>
        <a:graphic>
          <a:graphicData uri="http://schemas.openxmlformats.org/drawingml/2006/table">
            <a:tbl>
              <a:tblPr/>
              <a:tblGrid>
                <a:gridCol w="3362325">
                  <a:extLst>
                    <a:ext uri="{9D8B030D-6E8A-4147-A177-3AD203B41FA5}">
                      <a16:colId xmlns="" xmlns:a16="http://schemas.microsoft.com/office/drawing/2014/main" val="20000"/>
                    </a:ext>
                  </a:extLst>
                </a:gridCol>
                <a:gridCol w="1406525">
                  <a:extLst>
                    <a:ext uri="{9D8B030D-6E8A-4147-A177-3AD203B41FA5}">
                      <a16:colId xmlns="" xmlns:a16="http://schemas.microsoft.com/office/drawing/2014/main" val="20001"/>
                    </a:ext>
                  </a:extLst>
                </a:gridCol>
                <a:gridCol w="155575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ar-SA"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Both Sexes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Females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Mean systolic blood pressure – SBP( mmHg), including those currently on medication for raised BP.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121.0</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120.2-121.8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123.2</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122.1-124.3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118.7</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117.5-120.0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Mean diastolic blood pressure – DBP( mmHg), including those currently on medication for raised BP)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77.4</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76.5-78.3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78.9</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77.9-79.9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75.8</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74.8-76.9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8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Percentage with raised BP( SBP ≥ 140 &amp;/or DBP ≥90mmHG or currently on medication for raised BP)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45.3%</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40.0-50.6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44.8 %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38.9-50.8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45.7%</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40.6-50.9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Percentage with raised BP( SBP ≥ 140 &amp;/or DBP ≥90mmHG or  not currently on medication for raised BP)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25.5 %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20.0-31.1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29.7 %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23.0-36.3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0033CC"/>
                          </a:solidFill>
                          <a:effectLst>
                            <a:outerShdw blurRad="38100" dist="38100" dir="2700000" algn="tl">
                              <a:srgbClr val="C0C0C0"/>
                            </a:outerShdw>
                          </a:effectLst>
                          <a:latin typeface="Verdana" pitchFamily="34" charset="0"/>
                          <a:cs typeface="Arial" charset="0"/>
                        </a:rPr>
                        <a:t>21.3 %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16.3-26.4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pPr eaLnBrk="1" hangingPunct="1">
              <a:defRPr/>
            </a:pPr>
            <a:r>
              <a:rPr lang="en-US" sz="3200">
                <a:solidFill>
                  <a:srgbClr val="990099"/>
                </a:solidFill>
                <a:latin typeface="+mj-lt"/>
              </a:rPr>
              <a:t>Biochemical measurement</a:t>
            </a:r>
            <a:r>
              <a:rPr lang="en-US" sz="3200">
                <a:latin typeface="+mj-lt"/>
              </a:rPr>
              <a:t>  </a:t>
            </a:r>
            <a:r>
              <a:rPr lang="en-US">
                <a:latin typeface="+mj-lt"/>
              </a:rPr>
              <a:t> </a:t>
            </a:r>
          </a:p>
        </p:txBody>
      </p:sp>
      <p:graphicFrame>
        <p:nvGraphicFramePr>
          <p:cNvPr id="89091" name="Group 3"/>
          <p:cNvGraphicFramePr>
            <a:graphicFrameLocks noGrp="1"/>
          </p:cNvGraphicFramePr>
          <p:nvPr>
            <p:ph idx="4294967295"/>
          </p:nvPr>
        </p:nvGraphicFramePr>
        <p:xfrm>
          <a:off x="228600" y="1676400"/>
          <a:ext cx="7848600" cy="3233928"/>
        </p:xfrm>
        <a:graphic>
          <a:graphicData uri="http://schemas.openxmlformats.org/drawingml/2006/table">
            <a:tbl>
              <a:tblPr/>
              <a:tblGrid>
                <a:gridCol w="4038600">
                  <a:extLst>
                    <a:ext uri="{9D8B030D-6E8A-4147-A177-3AD203B41FA5}">
                      <a16:colId xmlns="" xmlns:a16="http://schemas.microsoft.com/office/drawing/2014/main" val="20000"/>
                    </a:ext>
                  </a:extLst>
                </a:gridCol>
                <a:gridCol w="1219200">
                  <a:extLst>
                    <a:ext uri="{9D8B030D-6E8A-4147-A177-3AD203B41FA5}">
                      <a16:colId xmlns="" xmlns:a16="http://schemas.microsoft.com/office/drawing/2014/main" val="20001"/>
                    </a:ext>
                  </a:extLst>
                </a:gridCol>
                <a:gridCol w="1084263">
                  <a:extLst>
                    <a:ext uri="{9D8B030D-6E8A-4147-A177-3AD203B41FA5}">
                      <a16:colId xmlns="" xmlns:a16="http://schemas.microsoft.com/office/drawing/2014/main" val="20002"/>
                    </a:ext>
                  </a:extLst>
                </a:gridCol>
                <a:gridCol w="1506537">
                  <a:extLst>
                    <a:ext uri="{9D8B030D-6E8A-4147-A177-3AD203B41FA5}">
                      <a16:colId xmlns="" xmlns:a16="http://schemas.microsoft.com/office/drawing/2014/main" val="20003"/>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ar-SA"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Both Sexes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Females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Percentage with raised FBS as defined below or currently on medication for raised blood glucose.</a:t>
                      </a:r>
                    </a:p>
                    <a:p>
                      <a:pPr marL="0" marR="0" lvl="0" indent="0" algn="l" defTabSz="914400" rtl="0" eaLnBrk="1" fontAlgn="base" latinLnBrk="0" hangingPunct="1">
                        <a:lnSpc>
                          <a:spcPct val="100000"/>
                        </a:lnSpc>
                        <a:spcBef>
                          <a:spcPct val="20000"/>
                        </a:spcBef>
                        <a:spcAft>
                          <a:spcPct val="0"/>
                        </a:spcAft>
                        <a:buClr>
                          <a:schemeClr val="hlink"/>
                        </a:buClr>
                        <a:buSzPct val="60000"/>
                        <a:buFontTx/>
                        <a:buChar char="-"/>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Plasma venous value ≥ 7 mmol/L ( 126 mg/dl) </a:t>
                      </a:r>
                    </a:p>
                    <a:p>
                      <a:pPr marL="0" marR="0" lvl="0" indent="0" algn="l" defTabSz="914400" rtl="0" eaLnBrk="1" fontAlgn="base" latinLnBrk="0" hangingPunct="1">
                        <a:lnSpc>
                          <a:spcPct val="100000"/>
                        </a:lnSpc>
                        <a:spcBef>
                          <a:spcPct val="20000"/>
                        </a:spcBef>
                        <a:spcAft>
                          <a:spcPct val="0"/>
                        </a:spcAft>
                        <a:buClr>
                          <a:schemeClr val="hlink"/>
                        </a:buClr>
                        <a:buSzPct val="60000"/>
                        <a:buFontTx/>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-Capillary whole blood value ≥ 6.1 mmole/L (110 mg/dl)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12.5 %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10.2-14.8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14%</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10.8-17.2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11 %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8.8 – 13.3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Mean total blood cholesterol , including those currently on medication for raised cholesterol (mg/dl)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188.3</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184.0- 192.6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187.9</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182.8-193.1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188.7</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184.4-192.9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8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Percentage with raised total cholesterol ( ≥ 5.0 mmol/L or  ≥90mg/dl  or currently on medication for raised cholesterol.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47.4%</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43.1-51.6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48.1 %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43.1-53.2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46.6 %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42.7-50.5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pPr eaLnBrk="1" hangingPunct="1">
              <a:defRPr/>
            </a:pPr>
            <a:r>
              <a:rPr lang="en-US">
                <a:solidFill>
                  <a:srgbClr val="990099"/>
                </a:solidFill>
                <a:latin typeface="+mj-lt"/>
              </a:rPr>
              <a:t>Risk Factors</a:t>
            </a:r>
            <a:r>
              <a:rPr lang="en-US">
                <a:latin typeface="+mj-lt"/>
              </a:rPr>
              <a:t> </a:t>
            </a:r>
          </a:p>
        </p:txBody>
      </p:sp>
      <p:sp>
        <p:nvSpPr>
          <p:cNvPr id="145411" name="Rectangle 3"/>
          <p:cNvSpPr>
            <a:spLocks noGrp="1" noChangeArrowheads="1"/>
          </p:cNvSpPr>
          <p:nvPr>
            <p:ph type="body" idx="4294967295"/>
          </p:nvPr>
        </p:nvSpPr>
        <p:spPr/>
        <p:txBody>
          <a:bodyPr/>
          <a:lstStyle/>
          <a:p>
            <a:pPr marL="609600" indent="-609600" eaLnBrk="1" hangingPunct="1">
              <a:buFontTx/>
              <a:buAutoNum type="arabicPeriod"/>
              <a:defRPr/>
            </a:pPr>
            <a:r>
              <a:rPr lang="en-US" sz="2800">
                <a:latin typeface="+mn-lt"/>
              </a:rPr>
              <a:t>Current daily smoker </a:t>
            </a:r>
          </a:p>
          <a:p>
            <a:pPr marL="609600" indent="-609600" eaLnBrk="1" hangingPunct="1">
              <a:buFontTx/>
              <a:buAutoNum type="arabicPeriod"/>
              <a:defRPr/>
            </a:pPr>
            <a:r>
              <a:rPr lang="en-US" sz="2800">
                <a:latin typeface="+mn-lt"/>
              </a:rPr>
              <a:t>&lt; 5 servings of fruits &amp; vegetables per day </a:t>
            </a:r>
          </a:p>
          <a:p>
            <a:pPr marL="609600" indent="-609600" eaLnBrk="1" hangingPunct="1">
              <a:buFontTx/>
              <a:buAutoNum type="arabicPeriod"/>
              <a:defRPr/>
            </a:pPr>
            <a:r>
              <a:rPr lang="en-US" sz="2800">
                <a:latin typeface="+mn-lt"/>
              </a:rPr>
              <a:t>Low level of activity </a:t>
            </a:r>
          </a:p>
          <a:p>
            <a:pPr marL="609600" indent="-609600" eaLnBrk="1" hangingPunct="1">
              <a:buFontTx/>
              <a:buAutoNum type="arabicPeriod"/>
              <a:defRPr/>
            </a:pPr>
            <a:r>
              <a:rPr lang="en-US" sz="2800">
                <a:latin typeface="+mn-lt"/>
              </a:rPr>
              <a:t>Overweight ( ≥ 25 kg / m</a:t>
            </a:r>
            <a:r>
              <a:rPr lang="en-US" sz="2800">
                <a:latin typeface="Arial"/>
              </a:rPr>
              <a:t>²</a:t>
            </a:r>
            <a:r>
              <a:rPr lang="en-US" sz="2800">
                <a:latin typeface="+mn-lt"/>
              </a:rPr>
              <a:t> ) </a:t>
            </a:r>
          </a:p>
          <a:p>
            <a:pPr marL="609600" indent="-609600" eaLnBrk="1" hangingPunct="1">
              <a:buFontTx/>
              <a:buAutoNum type="arabicPeriod"/>
              <a:defRPr/>
            </a:pPr>
            <a:r>
              <a:rPr lang="en-US" sz="2800">
                <a:latin typeface="+mn-lt"/>
              </a:rPr>
              <a:t>Raised BP ( SBP ≥ 140 &amp; / or DBP ≥ 90 mmHg or currently on medication for raised BP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p:txBody>
          <a:bodyPr>
            <a:normAutofit/>
          </a:bodyPr>
          <a:lstStyle/>
          <a:p>
            <a:pPr>
              <a:defRPr/>
            </a:pPr>
            <a:r>
              <a:rPr lang="en-US" sz="3200" b="1" dirty="0">
                <a:solidFill>
                  <a:srgbClr val="7030A0"/>
                </a:solidFill>
              </a:rPr>
              <a:t>Summary Of Combined Risk Factors </a:t>
            </a:r>
          </a:p>
        </p:txBody>
      </p:sp>
      <p:graphicFrame>
        <p:nvGraphicFramePr>
          <p:cNvPr id="91139" name="Group 3"/>
          <p:cNvGraphicFramePr>
            <a:graphicFrameLocks noGrp="1"/>
          </p:cNvGraphicFramePr>
          <p:nvPr>
            <p:ph idx="4294967295"/>
          </p:nvPr>
        </p:nvGraphicFramePr>
        <p:xfrm>
          <a:off x="533400" y="1676400"/>
          <a:ext cx="7543800" cy="3588703"/>
        </p:xfrm>
        <a:graphic>
          <a:graphicData uri="http://schemas.openxmlformats.org/drawingml/2006/table">
            <a:tbl>
              <a:tblPr/>
              <a:tblGrid>
                <a:gridCol w="3362325">
                  <a:extLst>
                    <a:ext uri="{9D8B030D-6E8A-4147-A177-3AD203B41FA5}">
                      <a16:colId xmlns="" xmlns:a16="http://schemas.microsoft.com/office/drawing/2014/main" val="20000"/>
                    </a:ext>
                  </a:extLst>
                </a:gridCol>
                <a:gridCol w="1406525">
                  <a:extLst>
                    <a:ext uri="{9D8B030D-6E8A-4147-A177-3AD203B41FA5}">
                      <a16:colId xmlns="" xmlns:a16="http://schemas.microsoft.com/office/drawing/2014/main" val="20001"/>
                    </a:ext>
                  </a:extLst>
                </a:gridCol>
                <a:gridCol w="132715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ar-SA"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Both Sexes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Males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Females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87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Percentage with none of the above risk factors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1.0%</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0.6-1.5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1.2 %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0.4-2.0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0.9 %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0.6-1.2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Percentage with three or more of the above risk factors aged 25 to 44 years</a:t>
                      </a:r>
                      <a:r>
                        <a:rPr kumimoji="0" lang="en-US" sz="12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55.5 %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50.7-60.3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57.1%</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51.1-63.1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53.9 %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48.7-59.1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8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Percentage with three or more of the above risk factors aged 45 to 64 years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75.3%</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71.4-79.2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73.1 %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69.2-77.1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77.4 %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72.3-82.6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Percentage with three or more of the above risk factors aged 25 to 64 years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61.6 %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57.4-65.8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61.8 %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56.5-67.2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1" i="0" u="none" strike="noStrike" cap="none" normalizeH="0" baseline="0">
                          <a:ln>
                            <a:noFill/>
                          </a:ln>
                          <a:solidFill>
                            <a:srgbClr val="3333FF"/>
                          </a:solidFill>
                          <a:effectLst>
                            <a:outerShdw blurRad="38100" dist="38100" dir="2700000" algn="tl">
                              <a:srgbClr val="C0C0C0"/>
                            </a:outerShdw>
                          </a:effectLst>
                          <a:latin typeface="Verdana" pitchFamily="34" charset="0"/>
                          <a:cs typeface="Arial" charset="0"/>
                        </a:rPr>
                        <a:t>61.3 %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600" b="0" i="0" u="none" strike="noStrike" cap="none" normalizeH="0" baseline="0">
                          <a:ln>
                            <a:noFill/>
                          </a:ln>
                          <a:solidFill>
                            <a:schemeClr val="tx1"/>
                          </a:solidFill>
                          <a:effectLst>
                            <a:outerShdw blurRad="38100" dist="38100" dir="2700000" algn="tl">
                              <a:srgbClr val="C0C0C0"/>
                            </a:outerShdw>
                          </a:effectLst>
                          <a:latin typeface="Verdana" pitchFamily="34" charset="0"/>
                          <a:cs typeface="Arial" charset="0"/>
                        </a:rPr>
                        <a:t>57.1-65.5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4294967295"/>
          </p:nvPr>
        </p:nvSpPr>
        <p:spPr>
          <a:xfrm>
            <a:off x="200025" y="920750"/>
            <a:ext cx="9144000" cy="5440363"/>
          </a:xfrm>
        </p:spPr>
        <p:txBody>
          <a:bodyPr/>
          <a:lstStyle/>
          <a:p>
            <a:pPr eaLnBrk="1" hangingPunct="1">
              <a:buFont typeface="Wingdings" pitchFamily="2" charset="2"/>
              <a:buNone/>
              <a:defRPr/>
            </a:pPr>
            <a:r>
              <a:rPr lang="en-GB" sz="2400" b="1" i="1" dirty="0">
                <a:effectLst>
                  <a:outerShdw blurRad="38100" dist="38100" dir="2700000" algn="tl">
                    <a:srgbClr val="C0C0C0"/>
                  </a:outerShdw>
                </a:effectLst>
                <a:latin typeface="Verdana" pitchFamily="34" charset="0"/>
                <a:cs typeface="Arial" charset="0"/>
              </a:rPr>
              <a:t>60% of  mortality - 80% in LMICs - more than 40% premature</a:t>
            </a:r>
          </a:p>
          <a:p>
            <a:pPr eaLnBrk="1" hangingPunct="1">
              <a:buFont typeface="Wingdings" pitchFamily="2" charset="2"/>
              <a:buNone/>
              <a:defRPr/>
            </a:pPr>
            <a:endParaRPr lang="en-GB" sz="2400" b="1" i="1" dirty="0">
              <a:effectLst>
                <a:outerShdw blurRad="38100" dist="38100" dir="2700000" algn="tl">
                  <a:srgbClr val="C0C0C0"/>
                </a:outerShdw>
              </a:effectLst>
              <a:latin typeface="Verdana" pitchFamily="34" charset="0"/>
              <a:cs typeface="Arial" charset="0"/>
            </a:endParaRPr>
          </a:p>
          <a:p>
            <a:pPr eaLnBrk="1" hangingPunct="1">
              <a:buFont typeface="Wingdings" pitchFamily="2" charset="2"/>
              <a:buNone/>
              <a:defRPr/>
            </a:pPr>
            <a:r>
              <a:rPr lang="en-GB" sz="1800" b="1" i="1" dirty="0">
                <a:effectLst>
                  <a:outerShdw blurRad="38100" dist="38100" dir="2700000" algn="tl">
                    <a:srgbClr val="C0C0C0"/>
                  </a:outerShdw>
                </a:effectLst>
                <a:latin typeface="Verdana" pitchFamily="34" charset="0"/>
                <a:cs typeface="Arial" charset="0"/>
              </a:rPr>
              <a:t>Main </a:t>
            </a:r>
            <a:r>
              <a:rPr lang="en-GB" sz="1800" b="1" i="1" dirty="0" err="1">
                <a:effectLst>
                  <a:outerShdw blurRad="38100" dist="38100" dir="2700000" algn="tl">
                    <a:srgbClr val="C0C0C0"/>
                  </a:outerShdw>
                </a:effectLst>
                <a:latin typeface="Verdana" pitchFamily="34" charset="0"/>
                <a:cs typeface="Arial" charset="0"/>
              </a:rPr>
              <a:t>Noncommunicable</a:t>
            </a:r>
            <a:r>
              <a:rPr lang="en-GB" sz="1800" b="1" i="1" dirty="0">
                <a:effectLst>
                  <a:outerShdw blurRad="38100" dist="38100" dir="2700000" algn="tl">
                    <a:srgbClr val="C0C0C0"/>
                  </a:outerShdw>
                </a:effectLst>
                <a:latin typeface="Verdana" pitchFamily="34" charset="0"/>
                <a:cs typeface="Arial" charset="0"/>
              </a:rPr>
              <a:t> diseases (NCDs):</a:t>
            </a:r>
          </a:p>
          <a:p>
            <a:pPr eaLnBrk="1" hangingPunct="1">
              <a:defRPr/>
            </a:pPr>
            <a:r>
              <a:rPr lang="en-GB" sz="2400" b="1" dirty="0">
                <a:effectLst>
                  <a:outerShdw blurRad="38100" dist="38100" dir="2700000" algn="tl">
                    <a:srgbClr val="C0C0C0"/>
                  </a:outerShdw>
                </a:effectLst>
                <a:latin typeface="Verdana" pitchFamily="34" charset="0"/>
                <a:cs typeface="Arial" charset="0"/>
              </a:rPr>
              <a:t>Cardiovascular diseases </a:t>
            </a:r>
          </a:p>
          <a:p>
            <a:pPr eaLnBrk="1" hangingPunct="1">
              <a:defRPr/>
            </a:pPr>
            <a:r>
              <a:rPr lang="en-GB" sz="1800" dirty="0">
                <a:effectLst>
                  <a:outerShdw blurRad="38100" dist="38100" dir="2700000" algn="tl">
                    <a:srgbClr val="C0C0C0"/>
                  </a:outerShdw>
                </a:effectLst>
                <a:latin typeface="Verdana" pitchFamily="34" charset="0"/>
                <a:cs typeface="Arial" charset="0"/>
              </a:rPr>
              <a:t>Cancers</a:t>
            </a:r>
          </a:p>
          <a:p>
            <a:pPr eaLnBrk="1" hangingPunct="1">
              <a:defRPr/>
            </a:pPr>
            <a:r>
              <a:rPr lang="en-GB" sz="1800" dirty="0">
                <a:effectLst>
                  <a:outerShdw blurRad="38100" dist="38100" dir="2700000" algn="tl">
                    <a:srgbClr val="C0C0C0"/>
                  </a:outerShdw>
                </a:effectLst>
                <a:latin typeface="Verdana" pitchFamily="34" charset="0"/>
                <a:cs typeface="Arial" charset="0"/>
              </a:rPr>
              <a:t>Diabetes</a:t>
            </a:r>
          </a:p>
          <a:p>
            <a:pPr eaLnBrk="1" hangingPunct="1">
              <a:defRPr/>
            </a:pPr>
            <a:r>
              <a:rPr lang="en-GB" sz="1800" dirty="0">
                <a:effectLst>
                  <a:outerShdw blurRad="38100" dist="38100" dir="2700000" algn="tl">
                    <a:srgbClr val="C0C0C0"/>
                  </a:outerShdw>
                </a:effectLst>
                <a:latin typeface="Verdana" pitchFamily="34" charset="0"/>
                <a:cs typeface="Arial" charset="0"/>
              </a:rPr>
              <a:t>Chronic respiratory diseases (COPD, asthma)</a:t>
            </a:r>
          </a:p>
          <a:p>
            <a:pPr lvl="1" eaLnBrk="1" hangingPunct="1">
              <a:defRPr/>
            </a:pPr>
            <a:endParaRPr lang="en-GB" sz="1800" dirty="0">
              <a:effectLst>
                <a:outerShdw blurRad="38100" dist="38100" dir="2700000" algn="tl">
                  <a:srgbClr val="C0C0C0"/>
                </a:outerShdw>
              </a:effectLst>
              <a:latin typeface="Verdana" pitchFamily="34" charset="0"/>
              <a:cs typeface="Arial" charset="0"/>
            </a:endParaRPr>
          </a:p>
          <a:p>
            <a:pPr eaLnBrk="1" hangingPunct="1">
              <a:buFont typeface="Wingdings" pitchFamily="2" charset="2"/>
              <a:buNone/>
              <a:defRPr/>
            </a:pPr>
            <a:r>
              <a:rPr lang="en-GB" sz="1800" b="1" i="1" u="sng" dirty="0">
                <a:effectLst>
                  <a:outerShdw blurRad="38100" dist="38100" dir="2700000" algn="tl">
                    <a:srgbClr val="C0C0C0"/>
                  </a:outerShdw>
                </a:effectLst>
                <a:latin typeface="Verdana" pitchFamily="34" charset="0"/>
                <a:cs typeface="Arial" charset="0"/>
              </a:rPr>
              <a:t>Preventable Risk factors for </a:t>
            </a:r>
            <a:r>
              <a:rPr lang="en-GB" sz="1800" b="1" i="1" u="sng" dirty="0" err="1">
                <a:effectLst>
                  <a:outerShdw blurRad="38100" dist="38100" dir="2700000" algn="tl">
                    <a:srgbClr val="C0C0C0"/>
                  </a:outerShdw>
                </a:effectLst>
                <a:latin typeface="Verdana" pitchFamily="34" charset="0"/>
                <a:cs typeface="Arial" charset="0"/>
              </a:rPr>
              <a:t>noncommunicable</a:t>
            </a:r>
            <a:r>
              <a:rPr lang="en-GB" sz="1800" b="1" i="1" u="sng" dirty="0">
                <a:effectLst>
                  <a:outerShdw blurRad="38100" dist="38100" dir="2700000" algn="tl">
                    <a:srgbClr val="C0C0C0"/>
                  </a:outerShdw>
                </a:effectLst>
                <a:latin typeface="Verdana" pitchFamily="34" charset="0"/>
                <a:cs typeface="Arial" charset="0"/>
              </a:rPr>
              <a:t> diseases</a:t>
            </a:r>
            <a:r>
              <a:rPr lang="en-GB" sz="1800" b="1" i="1" dirty="0">
                <a:effectLst>
                  <a:outerShdw blurRad="38100" dist="38100" dir="2700000" algn="tl">
                    <a:srgbClr val="C0C0C0"/>
                  </a:outerShdw>
                </a:effectLst>
                <a:latin typeface="Verdana" pitchFamily="34" charset="0"/>
                <a:cs typeface="Arial" charset="0"/>
              </a:rPr>
              <a:t>:</a:t>
            </a:r>
          </a:p>
          <a:p>
            <a:pPr eaLnBrk="1" hangingPunct="1">
              <a:defRPr/>
            </a:pPr>
            <a:r>
              <a:rPr lang="en-GB" sz="1800" dirty="0">
                <a:effectLst>
                  <a:outerShdw blurRad="38100" dist="38100" dir="2700000" algn="tl">
                    <a:srgbClr val="C0C0C0"/>
                  </a:outerShdw>
                </a:effectLst>
                <a:latin typeface="Verdana" pitchFamily="34" charset="0"/>
                <a:cs typeface="Arial" charset="0"/>
              </a:rPr>
              <a:t>Tobacco use</a:t>
            </a:r>
          </a:p>
          <a:p>
            <a:pPr eaLnBrk="1" hangingPunct="1">
              <a:defRPr/>
            </a:pPr>
            <a:r>
              <a:rPr lang="en-GB" sz="1800" dirty="0">
                <a:effectLst>
                  <a:outerShdw blurRad="38100" dist="38100" dir="2700000" algn="tl">
                    <a:srgbClr val="C0C0C0"/>
                  </a:outerShdw>
                </a:effectLst>
                <a:latin typeface="Verdana" pitchFamily="34" charset="0"/>
                <a:cs typeface="Arial" charset="0"/>
              </a:rPr>
              <a:t>Unhealthy diet</a:t>
            </a:r>
          </a:p>
          <a:p>
            <a:pPr eaLnBrk="1" hangingPunct="1">
              <a:defRPr/>
            </a:pPr>
            <a:r>
              <a:rPr lang="en-GB" sz="1800" dirty="0">
                <a:effectLst>
                  <a:outerShdw blurRad="38100" dist="38100" dir="2700000" algn="tl">
                    <a:srgbClr val="C0C0C0"/>
                  </a:outerShdw>
                </a:effectLst>
                <a:latin typeface="Verdana" pitchFamily="34" charset="0"/>
                <a:cs typeface="Arial" charset="0"/>
              </a:rPr>
              <a:t>Physical inactivity</a:t>
            </a:r>
          </a:p>
          <a:p>
            <a:pPr eaLnBrk="1" hangingPunct="1">
              <a:defRPr/>
            </a:pPr>
            <a:r>
              <a:rPr lang="en-GB" sz="1800" dirty="0">
                <a:effectLst>
                  <a:outerShdw blurRad="38100" dist="38100" dir="2700000" algn="tl">
                    <a:srgbClr val="C0C0C0"/>
                  </a:outerShdw>
                </a:effectLst>
                <a:latin typeface="Verdana" pitchFamily="34" charset="0"/>
                <a:cs typeface="Arial" charset="0"/>
              </a:rPr>
              <a:t>Harmful use of alcohol</a:t>
            </a:r>
            <a:endParaRPr lang="en-US" sz="1800" dirty="0">
              <a:effectLst>
                <a:outerShdw blurRad="38100" dist="38100" dir="2700000" algn="tl">
                  <a:srgbClr val="C0C0C0"/>
                </a:outerShdw>
              </a:effectLst>
              <a:latin typeface="Verdana" pitchFamily="34" charset="0"/>
              <a:cs typeface="Arial" charset="0"/>
            </a:endParaRPr>
          </a:p>
          <a:p>
            <a:pPr eaLnBrk="1" hangingPunct="1">
              <a:defRPr/>
            </a:pPr>
            <a:endParaRPr lang="en-US" sz="1800" dirty="0">
              <a:effectLst>
                <a:outerShdw blurRad="38100" dist="38100" dir="2700000" algn="tl">
                  <a:srgbClr val="C0C0C0"/>
                </a:outerShdw>
              </a:effectLst>
              <a:latin typeface="Verdana" pitchFamily="34" charset="0"/>
              <a:cs typeface="Arial" charset="0"/>
            </a:endParaRPr>
          </a:p>
        </p:txBody>
      </p:sp>
      <p:sp>
        <p:nvSpPr>
          <p:cNvPr id="163843" name="Rectangle 3"/>
          <p:cNvSpPr>
            <a:spLocks noChangeArrowheads="1"/>
          </p:cNvSpPr>
          <p:nvPr/>
        </p:nvSpPr>
        <p:spPr bwMode="auto">
          <a:xfrm>
            <a:off x="0" y="233363"/>
            <a:ext cx="9086850" cy="468312"/>
          </a:xfrm>
          <a:prstGeom prst="rect">
            <a:avLst/>
          </a:prstGeom>
          <a:noFill/>
          <a:ln w="9525">
            <a:noFill/>
            <a:miter lim="800000"/>
            <a:headEnd/>
            <a:tailEnd/>
          </a:ln>
          <a:effectLst/>
        </p:spPr>
        <p:txBody>
          <a:bodyPr/>
          <a:lstStyle/>
          <a:p>
            <a:pPr marL="342900" indent="-342900" algn="ctr">
              <a:spcBef>
                <a:spcPct val="0"/>
              </a:spcBef>
              <a:buClr>
                <a:schemeClr val="hlink"/>
              </a:buClr>
              <a:buSzPct val="60000"/>
              <a:defRPr/>
            </a:pPr>
            <a:r>
              <a:rPr lang="es-PE" sz="3200" b="1" dirty="0">
                <a:solidFill>
                  <a:srgbClr val="7030A0"/>
                </a:solidFill>
                <a:latin typeface="+mj-lt"/>
                <a:ea typeface="+mj-ea"/>
                <a:cs typeface="+mj-cs"/>
              </a:rPr>
              <a:t>Non </a:t>
            </a:r>
            <a:r>
              <a:rPr lang="es-PE" sz="3200" b="1" dirty="0" err="1">
                <a:solidFill>
                  <a:srgbClr val="7030A0"/>
                </a:solidFill>
                <a:latin typeface="+mj-lt"/>
                <a:ea typeface="+mj-ea"/>
                <a:cs typeface="+mj-cs"/>
              </a:rPr>
              <a:t>Communicable</a:t>
            </a:r>
            <a:r>
              <a:rPr lang="es-PE" sz="3200" b="1" dirty="0">
                <a:solidFill>
                  <a:srgbClr val="7030A0"/>
                </a:solidFill>
                <a:latin typeface="+mj-lt"/>
                <a:ea typeface="+mj-ea"/>
                <a:cs typeface="+mj-cs"/>
              </a:rPr>
              <a:t> </a:t>
            </a:r>
            <a:r>
              <a:rPr lang="es-PE" sz="3200" b="1" dirty="0" err="1">
                <a:solidFill>
                  <a:srgbClr val="7030A0"/>
                </a:solidFill>
                <a:latin typeface="+mj-lt"/>
                <a:ea typeface="+mj-ea"/>
                <a:cs typeface="+mj-cs"/>
              </a:rPr>
              <a:t>diseases</a:t>
            </a:r>
            <a:r>
              <a:rPr lang="es-PE" sz="3200" b="1" dirty="0">
                <a:solidFill>
                  <a:srgbClr val="7030A0"/>
                </a:solidFill>
                <a:latin typeface="+mj-lt"/>
                <a:ea typeface="+mj-ea"/>
                <a:cs typeface="+mj-cs"/>
              </a:rPr>
              <a:t> </a:t>
            </a:r>
          </a:p>
        </p:txBody>
      </p:sp>
      <p:pic>
        <p:nvPicPr>
          <p:cNvPr id="7172" name="Picture 4" descr="four"/>
          <p:cNvPicPr>
            <a:picLocks noChangeAspect="1" noChangeArrowheads="1"/>
          </p:cNvPicPr>
          <p:nvPr/>
        </p:nvPicPr>
        <p:blipFill>
          <a:blip r:embed="rId3"/>
          <a:srcRect/>
          <a:stretch>
            <a:fillRect/>
          </a:stretch>
        </p:blipFill>
        <p:spPr bwMode="auto">
          <a:xfrm>
            <a:off x="5253038" y="4648200"/>
            <a:ext cx="3890962" cy="20685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40" name="Rectangle 8"/>
          <p:cNvSpPr>
            <a:spLocks noChangeArrowheads="1"/>
          </p:cNvSpPr>
          <p:nvPr/>
        </p:nvSpPr>
        <p:spPr bwMode="auto">
          <a:xfrm>
            <a:off x="8150" y="1202459"/>
            <a:ext cx="9386505" cy="5969145"/>
          </a:xfrm>
          <a:prstGeom prst="rect">
            <a:avLst/>
          </a:prstGeom>
          <a:gradFill rotWithShape="1">
            <a:gsLst>
              <a:gs pos="0">
                <a:srgbClr val="CC6600">
                  <a:alpha val="20000"/>
                </a:srgbClr>
              </a:gs>
              <a:gs pos="50000">
                <a:schemeClr val="bg1">
                  <a:alpha val="39999"/>
                </a:schemeClr>
              </a:gs>
              <a:gs pos="100000">
                <a:srgbClr val="CC6600">
                  <a:alpha val="20000"/>
                </a:srgbClr>
              </a:gs>
            </a:gsLst>
            <a:lin ang="5400000" scaled="1"/>
          </a:gradFill>
          <a:ln w="9525">
            <a:noFill/>
            <a:miter lim="800000"/>
            <a:headEnd/>
            <a:tailEnd/>
          </a:ln>
          <a:effectLst/>
        </p:spPr>
        <p:txBody>
          <a:bodyPr wrap="none" anchor="ctr"/>
          <a:lstStyle/>
          <a:p>
            <a:pPr eaLnBrk="0" hangingPunct="0">
              <a:spcBef>
                <a:spcPct val="20000"/>
              </a:spcBef>
              <a:buFontTx/>
              <a:buChar char="–"/>
              <a:defRPr/>
            </a:pPr>
            <a:endParaRPr lang="en-GB" sz="1600">
              <a:latin typeface="Arial" charset="0"/>
              <a:cs typeface="Arial" charset="0"/>
            </a:endParaRPr>
          </a:p>
        </p:txBody>
      </p:sp>
      <p:sp>
        <p:nvSpPr>
          <p:cNvPr id="169989" name="Rectangle 3"/>
          <p:cNvSpPr>
            <a:spLocks noGrp="1" noChangeArrowheads="1"/>
          </p:cNvSpPr>
          <p:nvPr>
            <p:ph type="title" idx="4294967295"/>
          </p:nvPr>
        </p:nvSpPr>
        <p:spPr>
          <a:xfrm>
            <a:off x="0" y="-152400"/>
            <a:ext cx="9144000" cy="1143000"/>
          </a:xfrm>
        </p:spPr>
        <p:txBody>
          <a:bodyPr anchorCtr="0">
            <a:normAutofit/>
          </a:bodyPr>
          <a:lstStyle/>
          <a:p>
            <a:pPr>
              <a:defRPr/>
            </a:pPr>
            <a:r>
              <a:rPr lang="en-GB" sz="3200" b="1" dirty="0">
                <a:solidFill>
                  <a:srgbClr val="7030A0"/>
                </a:solidFill>
              </a:rPr>
              <a:t>Six Objectives of the Global NCD Action Plan </a:t>
            </a:r>
          </a:p>
        </p:txBody>
      </p:sp>
      <p:sp>
        <p:nvSpPr>
          <p:cNvPr id="169990" name="Rectangle 4"/>
          <p:cNvSpPr>
            <a:spLocks noGrp="1" noChangeArrowheads="1"/>
          </p:cNvSpPr>
          <p:nvPr>
            <p:ph type="body" sz="half" idx="4294967295"/>
          </p:nvPr>
        </p:nvSpPr>
        <p:spPr>
          <a:xfrm>
            <a:off x="1908175" y="981075"/>
            <a:ext cx="7235825" cy="5360988"/>
          </a:xfrm>
        </p:spPr>
        <p:txBody>
          <a:bodyPr/>
          <a:lstStyle/>
          <a:p>
            <a:pPr marL="268288" indent="-268288" eaLnBrk="1" hangingPunct="1">
              <a:buFont typeface="Wingdings" pitchFamily="2" charset="2"/>
              <a:buNone/>
              <a:defRPr/>
            </a:pPr>
            <a:r>
              <a:rPr lang="en-GB" sz="2000">
                <a:effectLst>
                  <a:outerShdw blurRad="38100" dist="38100" dir="2700000" algn="tl">
                    <a:srgbClr val="C0C0C0"/>
                  </a:outerShdw>
                </a:effectLst>
                <a:latin typeface="Franklin Gothic Medium" pitchFamily="34" charset="0"/>
                <a:cs typeface="Arial" charset="0"/>
              </a:rPr>
              <a:t>1.</a:t>
            </a:r>
            <a:r>
              <a:rPr lang="en-GB" sz="2800">
                <a:solidFill>
                  <a:srgbClr val="FFFF00"/>
                </a:solidFill>
                <a:effectLst>
                  <a:outerShdw blurRad="38100" dist="38100" dir="2700000" algn="tl">
                    <a:srgbClr val="C0C0C0"/>
                  </a:outerShdw>
                </a:effectLst>
                <a:latin typeface="Times New Roman" pitchFamily="18" charset="0"/>
                <a:cs typeface="Times New Roman" pitchFamily="18" charset="0"/>
              </a:rPr>
              <a:t> </a:t>
            </a:r>
            <a:r>
              <a:rPr lang="en-GB" sz="2800">
                <a:effectLst>
                  <a:outerShdw blurRad="38100" dist="38100" dir="2700000" algn="tl">
                    <a:srgbClr val="C0C0C0"/>
                  </a:outerShdw>
                </a:effectLst>
                <a:latin typeface="Times New Roman" pitchFamily="18" charset="0"/>
                <a:cs typeface="Times New Roman" pitchFamily="18" charset="0"/>
              </a:rPr>
              <a:t>Integrating NCD prevention into the development agenda</a:t>
            </a:r>
          </a:p>
          <a:p>
            <a:pPr marL="268288" indent="-268288" eaLnBrk="1" hangingPunct="1">
              <a:buFont typeface="Wingdings" pitchFamily="2" charset="2"/>
              <a:buNone/>
              <a:defRPr/>
            </a:pPr>
            <a:r>
              <a:rPr lang="en-GB" sz="2800">
                <a:effectLst>
                  <a:outerShdw blurRad="38100" dist="38100" dir="2700000" algn="tl">
                    <a:srgbClr val="C0C0C0"/>
                  </a:outerShdw>
                </a:effectLst>
                <a:latin typeface="Times New Roman" pitchFamily="18" charset="0"/>
                <a:cs typeface="Times New Roman" pitchFamily="18" charset="0"/>
              </a:rPr>
              <a:t>2. Establishing/strengthening national policies and programmes</a:t>
            </a:r>
          </a:p>
          <a:p>
            <a:pPr marL="268288" indent="-268288" eaLnBrk="1" hangingPunct="1">
              <a:buFont typeface="Wingdings" pitchFamily="2" charset="2"/>
              <a:buNone/>
              <a:defRPr/>
            </a:pPr>
            <a:r>
              <a:rPr lang="en-GB" sz="2800">
                <a:effectLst>
                  <a:outerShdw blurRad="38100" dist="38100" dir="2700000" algn="tl">
                    <a:srgbClr val="C0C0C0"/>
                  </a:outerShdw>
                </a:effectLst>
                <a:latin typeface="Times New Roman" pitchFamily="18" charset="0"/>
                <a:cs typeface="Times New Roman" pitchFamily="18" charset="0"/>
              </a:rPr>
              <a:t>3. Reducing/preventing risk factors </a:t>
            </a:r>
          </a:p>
          <a:p>
            <a:pPr marL="268288" indent="-268288" eaLnBrk="1" hangingPunct="1">
              <a:buFont typeface="Wingdings" pitchFamily="2" charset="2"/>
              <a:buNone/>
              <a:defRPr/>
            </a:pPr>
            <a:r>
              <a:rPr lang="en-GB" sz="2800">
                <a:effectLst>
                  <a:outerShdw blurRad="38100" dist="38100" dir="2700000" algn="tl">
                    <a:srgbClr val="C0C0C0"/>
                  </a:outerShdw>
                </a:effectLst>
                <a:latin typeface="Times New Roman" pitchFamily="18" charset="0"/>
                <a:cs typeface="Times New Roman" pitchFamily="18" charset="0"/>
              </a:rPr>
              <a:t>4. Promote research for NCD prevention and control</a:t>
            </a:r>
          </a:p>
          <a:p>
            <a:pPr marL="268288" indent="-268288" eaLnBrk="1" hangingPunct="1">
              <a:buFont typeface="Wingdings" pitchFamily="2" charset="2"/>
              <a:buNone/>
              <a:defRPr/>
            </a:pPr>
            <a:r>
              <a:rPr lang="en-GB" sz="2800">
                <a:effectLst>
                  <a:outerShdw blurRad="38100" dist="38100" dir="2700000" algn="tl">
                    <a:srgbClr val="C0C0C0"/>
                  </a:outerShdw>
                </a:effectLst>
                <a:latin typeface="Times New Roman" pitchFamily="18" charset="0"/>
                <a:cs typeface="Times New Roman" pitchFamily="18" charset="0"/>
              </a:rPr>
              <a:t>5. Strengthening partnerships</a:t>
            </a:r>
          </a:p>
          <a:p>
            <a:pPr marL="268288" indent="-268288" eaLnBrk="1" hangingPunct="1">
              <a:buFont typeface="Wingdings" pitchFamily="2" charset="2"/>
              <a:buNone/>
              <a:defRPr/>
            </a:pPr>
            <a:r>
              <a:rPr lang="en-GB" sz="2800">
                <a:effectLst>
                  <a:outerShdw blurRad="38100" dist="38100" dir="2700000" algn="tl">
                    <a:srgbClr val="C0C0C0"/>
                  </a:outerShdw>
                </a:effectLst>
                <a:latin typeface="Times New Roman" pitchFamily="18" charset="0"/>
                <a:cs typeface="Times New Roman" pitchFamily="18" charset="0"/>
              </a:rPr>
              <a:t>6. Monitoring NCD trends and assessing progress made at country level</a:t>
            </a:r>
            <a:endParaRPr lang="en-US" sz="2800">
              <a:effectLst>
                <a:outerShdw blurRad="38100" dist="38100" dir="2700000" algn="tl">
                  <a:srgbClr val="C0C0C0"/>
                </a:outerShdw>
              </a:effectLst>
              <a:latin typeface="Times New Roman" pitchFamily="18" charset="0"/>
              <a:cs typeface="Times New Roman" pitchFamily="18" charset="0"/>
            </a:endParaRPr>
          </a:p>
        </p:txBody>
      </p:sp>
      <p:sp>
        <p:nvSpPr>
          <p:cNvPr id="15367" name="Text Box 5"/>
          <p:cNvSpPr txBox="1">
            <a:spLocks noChangeArrowheads="1"/>
          </p:cNvSpPr>
          <p:nvPr/>
        </p:nvSpPr>
        <p:spPr bwMode="auto">
          <a:xfrm>
            <a:off x="250825" y="6021388"/>
            <a:ext cx="8715375" cy="915987"/>
          </a:xfrm>
          <a:prstGeom prst="rect">
            <a:avLst/>
          </a:prstGeom>
          <a:noFill/>
          <a:ln w="9525">
            <a:noFill/>
            <a:miter lim="800000"/>
            <a:headEnd/>
            <a:tailEnd/>
          </a:ln>
        </p:spPr>
        <p:txBody>
          <a:bodyPr>
            <a:spAutoFit/>
          </a:bodyPr>
          <a:lstStyle/>
          <a:p>
            <a:pPr eaLnBrk="0" hangingPunct="0"/>
            <a:r>
              <a:rPr lang="en-GB">
                <a:latin typeface="Arial" pitchFamily="34" charset="0"/>
              </a:rPr>
              <a:t>Under each of the 6 objectives, there are sets of actions for member states,  for WHO and  for international partners.</a:t>
            </a:r>
          </a:p>
          <a:p>
            <a:pPr eaLnBrk="0" hangingPunct="0"/>
            <a:endParaRPr lang="en-GB">
              <a:latin typeface="Arial" pitchFamily="34" charset="0"/>
            </a:endParaRPr>
          </a:p>
        </p:txBody>
      </p:sp>
      <p:pic>
        <p:nvPicPr>
          <p:cNvPr id="581639" name="Picture 7" descr="ncdactionplan"/>
          <p:cNvPicPr>
            <a:picLocks noChangeAspect="1" noChangeArrowheads="1"/>
          </p:cNvPicPr>
          <p:nvPr/>
        </p:nvPicPr>
        <p:blipFill>
          <a:blip r:embed="rId3"/>
          <a:srcRect/>
          <a:stretch>
            <a:fillRect/>
          </a:stretch>
        </p:blipFill>
        <p:spPr bwMode="auto">
          <a:xfrm>
            <a:off x="0" y="1341438"/>
            <a:ext cx="1657350" cy="2303462"/>
          </a:xfrm>
          <a:prstGeom prst="rect">
            <a:avLst/>
          </a:prstGeom>
          <a:noFill/>
          <a:ln w="9525">
            <a:solidFill>
              <a:srgbClr val="C0C0C0"/>
            </a:solidFill>
            <a:miter lim="800000"/>
            <a:headEnd/>
            <a:tailEnd/>
          </a:ln>
          <a:effectLst>
            <a:outerShdw dist="107763" dir="2700000" algn="ctr" rotWithShape="0">
              <a:srgbClr val="808080">
                <a:alpha val="5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صورة" ma:contentTypeID="0x0101009148F5A04DDD49CBA7127AADA5FB792B00AADE34325A8B49CDA8BB4DB53328F2140009BAF50EBB6F404E80B96920ED4800C1" ma:contentTypeVersion="5" ma:contentTypeDescription="تحميل صورة." ma:contentTypeScope="" ma:versionID="ff9d1bbb8af8af1ba41f5d1c4ba7e32a">
  <xsd:schema xmlns:xsd="http://www.w3.org/2001/XMLSchema" xmlns:xs="http://www.w3.org/2001/XMLSchema" xmlns:p="http://schemas.microsoft.com/office/2006/metadata/properties" xmlns:ns1="http://schemas.microsoft.com/sharepoint/v3" xmlns:ns2="3C39E58A-F8D7-4465-B8FE-4B43FB145FF2" xmlns:ns3="http://schemas.microsoft.com/sharepoint/v3/fields" targetNamespace="http://schemas.microsoft.com/office/2006/metadata/properties" ma:root="true" ma:fieldsID="8fd27e18ead6aa2de150f6f41a2d4808" ns1:_="" ns2:_="" ns3:_="">
    <xsd:import namespace="http://schemas.microsoft.com/sharepoint/v3"/>
    <xsd:import namespace="3C39E58A-F8D7-4465-B8FE-4B43FB145FF2"/>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مسار URL" ma:hidden="true" ma:list="Docs" ma:internalName="FileRef" ma:readOnly="true" ma:showField="FullUrl">
      <xsd:simpleType>
        <xsd:restriction base="dms:Lookup"/>
      </xsd:simpleType>
    </xsd:element>
    <xsd:element name="File_x0020_Type" ma:index="9" nillable="true" ma:displayName="نوع الملف" ma:hidden="true" ma:internalName="File_x0020_Type" ma:readOnly="true">
      <xsd:simpleType>
        <xsd:restriction base="dms:Text"/>
      </xsd:simpleType>
    </xsd:element>
    <xsd:element name="HTML_x0020_File_x0020_Type" ma:index="10" nillable="true" ma:displayName="نوع ملف HTML" ma:hidden="true" ma:internalName="HTML_x0020_File_x0020_Type" ma:readOnly="true">
      <xsd:simpleType>
        <xsd:restriction base="dms:Text"/>
      </xsd:simpleType>
    </xsd:element>
    <xsd:element name="FSObjType" ma:index="11" nillable="true" ma:displayName="نوع العنصر" ma:hidden="true" ma:list="Docs" ma:internalName="FSObjType" ma:readOnly="true" ma:showField="FSType">
      <xsd:simpleType>
        <xsd:restriction base="dms:Lookup"/>
      </xsd:simpleType>
    </xsd:element>
    <xsd:element name="PublishingStartDate" ma:index="27" nillable="true" ma:displayName="جدولة تاريخ البدء" ma:description="" ma:hidden="true" ma:internalName="PublishingStartDate">
      <xsd:simpleType>
        <xsd:restriction base="dms:Unknown"/>
      </xsd:simpleType>
    </xsd:element>
    <xsd:element name="PublishingExpirationDate" ma:index="28" nillable="true" ma:displayName="جدولة تاريخ الانتهاء" ma:description="" ma:hidden="true" ma:internalName="PublishingExpirationDate">
      <xsd:simpleType>
        <xsd:restriction base="dms:Unknown"/>
      </xsd:simpleType>
    </xsd:element>
    <xsd:element name="VariationsItemGroupID" ma:index="29" nillable="true" ma:displayName="معرف مجموعة العناصر"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39E58A-F8D7-4465-B8FE-4B43FB145FF2" elementFormDefault="qualified">
    <xsd:import namespace="http://schemas.microsoft.com/office/2006/documentManagement/types"/>
    <xsd:import namespace="http://schemas.microsoft.com/office/infopath/2007/PartnerControls"/>
    <xsd:element name="ThumbnailExists" ma:index="18" nillable="true" ma:displayName="توجد صور مصغرة" ma:default="FALSE" ma:hidden="true" ma:internalName="ThumbnailExists" ma:readOnly="true">
      <xsd:simpleType>
        <xsd:restriction base="dms:Boolean"/>
      </xsd:simpleType>
    </xsd:element>
    <xsd:element name="PreviewExists" ma:index="19" nillable="true" ma:displayName="توجد معاينة" ma:default="FALSE" ma:hidden="true" ma:internalName="PreviewExists" ma:readOnly="true">
      <xsd:simpleType>
        <xsd:restriction base="dms:Boolean"/>
      </xsd:simpleType>
    </xsd:element>
    <xsd:element name="ImageWidth" ma:index="20" nillable="true" ma:displayName="العرض" ma:internalName="ImageWidth" ma:readOnly="true">
      <xsd:simpleType>
        <xsd:restriction base="dms:Unknown"/>
      </xsd:simpleType>
    </xsd:element>
    <xsd:element name="ImageHeight" ma:index="22" nillable="true" ma:displayName="الارتفاع" ma:internalName="ImageHeight" ma:readOnly="true">
      <xsd:simpleType>
        <xsd:restriction base="dms:Unknown"/>
      </xsd:simpleType>
    </xsd:element>
    <xsd:element name="ImageCreateDate" ma:index="25" nillable="true" ma:displayName="تاريخ التقاط الصورة"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حقوق النشر"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الكاتب"/>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ma:index="23" ma:displayName="التعليقات"/>
        <xsd:element name="keywords" minOccurs="0" maxOccurs="1" type="xsd:string" ma:index="14" ma:displayName="الكلمات الأساسية"/>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3C39E58A-F8D7-4465-B8FE-4B43FB145FF2" xsi:nil="true"/>
    <VariationsItemGroupID xmlns="http://schemas.microsoft.com/sharepoint/v3">7ab1f7f2-2dbd-433d-8a75-5c59a3d5db3e</VariationsItemGroupID>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7019EBB7-74B2-41D1-A80B-9C08FD8D9C28}"/>
</file>

<file path=customXml/itemProps2.xml><?xml version="1.0" encoding="utf-8"?>
<ds:datastoreItem xmlns:ds="http://schemas.openxmlformats.org/officeDocument/2006/customXml" ds:itemID="{321F9D92-133A-4B7F-A12D-6DA904FC3541}"/>
</file>

<file path=customXml/itemProps3.xml><?xml version="1.0" encoding="utf-8"?>
<ds:datastoreItem xmlns:ds="http://schemas.openxmlformats.org/officeDocument/2006/customXml" ds:itemID="{F1FA9152-2D90-429A-98BA-2DCD43EC97A1}"/>
</file>

<file path=docProps/app.xml><?xml version="1.0" encoding="utf-8"?>
<Properties xmlns="http://schemas.openxmlformats.org/officeDocument/2006/extended-properties" xmlns:vt="http://schemas.openxmlformats.org/officeDocument/2006/docPropsVTypes">
  <Template/>
  <TotalTime>256</TotalTime>
  <Words>1826</Words>
  <Application>Microsoft Office PowerPoint</Application>
  <PresentationFormat>On-screen Show (4:3)</PresentationFormat>
  <Paragraphs>1162</Paragraphs>
  <Slides>39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Acrobat Document</vt:lpstr>
      <vt:lpstr>Overview of NCDs Prevention and Control  our Experience in Salt Reduction in Bread  Palestine 2017 </vt:lpstr>
      <vt:lpstr>Major  Disease Proportional Mortality Palestine 2017 </vt:lpstr>
      <vt:lpstr>PowerPoint Presentation</vt:lpstr>
      <vt:lpstr>Physical activity  </vt:lpstr>
      <vt:lpstr>Biochemical measurement   </vt:lpstr>
      <vt:lpstr>Risk Factors </vt:lpstr>
      <vt:lpstr>Summary Of Combined Risk Factors </vt:lpstr>
      <vt:lpstr>PowerPoint Presentation</vt:lpstr>
      <vt:lpstr>Six Objectives of the Global NCD Action Plan </vt:lpstr>
      <vt:lpstr>PowerPoint Presentation</vt:lpstr>
      <vt:lpstr>PowerPoint Presentation</vt:lpstr>
      <vt:lpstr>PowerPoint Presentation</vt:lpstr>
      <vt:lpstr>      Noncommunicable Diseases &amp; PHC</vt:lpstr>
      <vt:lpstr>Background </vt:lpstr>
      <vt:lpstr>Aim </vt:lpstr>
      <vt:lpstr>Package of Essential NCD Interventions for PHC</vt:lpstr>
      <vt:lpstr>Introduction I</vt:lpstr>
      <vt:lpstr>Introduction II</vt:lpstr>
      <vt:lpstr>PowerPoint Presentation</vt:lpstr>
      <vt:lpstr>Mission</vt:lpstr>
      <vt:lpstr>Expected  outcomes of Integrating the PEN interventions in PHC</vt:lpstr>
      <vt:lpstr>PowerPoint Presentation</vt:lpstr>
      <vt:lpstr>SURVEY OF BAKERIES  ON SALT (AND SUGAR) IN BREAD</vt:lpstr>
      <vt:lpstr>Population Level Interventions  to Reduce  the Burden of NCDs </vt:lpstr>
      <vt:lpstr>Why to Reduce Salt in </vt:lpstr>
      <vt:lpstr>Preliminary Assessment  to Plan the  Survey</vt:lpstr>
      <vt:lpstr>Results </vt:lpstr>
      <vt:lpstr>PowerPoint Presentation</vt:lpstr>
      <vt:lpstr>PowerPoint Presentation</vt:lpstr>
      <vt:lpstr>PowerPoint Presentation</vt:lpstr>
      <vt:lpstr> Investigated Products By Directorate </vt:lpstr>
      <vt:lpstr>The average addition of table salt to bread by directorate </vt:lpstr>
      <vt:lpstr>The Average Addition of Table Salt, Sugar, Fat, Vegetable Ghee, Animal Ghee, Margarine &amp; Hydrogenated Fat to Bread</vt:lpstr>
      <vt:lpstr>Targeted Value Of Addition Of Table Salt To Flour Calculations</vt:lpstr>
      <vt:lpstr>Conclusion </vt:lpstr>
      <vt:lpstr>Regulation </vt:lpstr>
      <vt:lpstr>PowerPoint Presentation</vt:lpstr>
      <vt:lpstr>Reg. Cont,,,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901238733</dc:creator>
  <cp:keywords/>
  <dc:description/>
  <cp:lastModifiedBy>Ghada Mohamed Awadullah Sallam</cp:lastModifiedBy>
  <cp:revision>34</cp:revision>
  <dcterms:created xsi:type="dcterms:W3CDTF">2016-01-31T06:25:28Z</dcterms:created>
  <dcterms:modified xsi:type="dcterms:W3CDTF">2019-03-06T12:26:48Z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0x0101009148F5A04DDD49CBA7127AADA5FB792B00AADE34325A8B49CDA8BB4DB53328F2140009BAF50EBB6F404E80B96920ED4800C1</vt:lpwstr>
  </property>
</Properties>
</file>