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1" r:id="rId6"/>
    <p:sldId id="861" r:id="rId7"/>
    <p:sldId id="845" r:id="rId8"/>
    <p:sldId id="2147473216" r:id="rId9"/>
    <p:sldId id="263" r:id="rId10"/>
    <p:sldId id="270" r:id="rId11"/>
    <p:sldId id="275" r:id="rId12"/>
    <p:sldId id="276" r:id="rId13"/>
    <p:sldId id="2147473217" r:id="rId14"/>
    <p:sldId id="266" r:id="rId15"/>
    <p:sldId id="269" r:id="rId16"/>
  </p:sldIdLst>
  <p:sldSz cx="12192000" cy="6858000"/>
  <p:notesSz cx="12192000" cy="6858000"/>
  <p:defaultTex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3E23C-DAA5-4CEB-A434-8B14E5F56D1D}" v="11" dt="2024-03-18T11:40:13.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725" y="6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48" name="Shape 14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149" name="Shape 149"/>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defTabSz="228600">
      <a:lnSpc>
        <a:spcPct val="117999"/>
      </a:lnSpc>
      <a:defRPr sz="1100">
        <a:latin typeface="+mn-lt"/>
        <a:ea typeface="+mn-ea"/>
        <a:cs typeface="+mn-cs"/>
      </a:defRPr>
    </a:lvl1pPr>
    <a:lvl2pPr indent="114300" defTabSz="228600">
      <a:lnSpc>
        <a:spcPct val="117999"/>
      </a:lnSpc>
      <a:defRPr sz="1100">
        <a:latin typeface="+mn-lt"/>
        <a:ea typeface="+mn-ea"/>
        <a:cs typeface="+mn-cs"/>
      </a:defRPr>
    </a:lvl2pPr>
    <a:lvl3pPr indent="228600" defTabSz="228600">
      <a:lnSpc>
        <a:spcPct val="117999"/>
      </a:lnSpc>
      <a:defRPr sz="1100">
        <a:latin typeface="+mn-lt"/>
        <a:ea typeface="+mn-ea"/>
        <a:cs typeface="+mn-cs"/>
      </a:defRPr>
    </a:lvl3pPr>
    <a:lvl4pPr indent="342900" defTabSz="228600">
      <a:lnSpc>
        <a:spcPct val="117999"/>
      </a:lnSpc>
      <a:defRPr sz="1100">
        <a:latin typeface="+mn-lt"/>
        <a:ea typeface="+mn-ea"/>
        <a:cs typeface="+mn-cs"/>
      </a:defRPr>
    </a:lvl4pPr>
    <a:lvl5pPr indent="457200" defTabSz="228600">
      <a:lnSpc>
        <a:spcPct val="117999"/>
      </a:lnSpc>
      <a:defRPr sz="1100">
        <a:latin typeface="+mn-lt"/>
        <a:ea typeface="+mn-ea"/>
        <a:cs typeface="+mn-cs"/>
      </a:defRPr>
    </a:lvl5pPr>
    <a:lvl6pPr indent="571500" defTabSz="228600">
      <a:lnSpc>
        <a:spcPct val="117999"/>
      </a:lnSpc>
      <a:defRPr sz="1100">
        <a:latin typeface="+mn-lt"/>
        <a:ea typeface="+mn-ea"/>
        <a:cs typeface="+mn-cs"/>
      </a:defRPr>
    </a:lvl6pPr>
    <a:lvl7pPr indent="685800" defTabSz="228600">
      <a:lnSpc>
        <a:spcPct val="117999"/>
      </a:lnSpc>
      <a:defRPr sz="1100">
        <a:latin typeface="+mn-lt"/>
        <a:ea typeface="+mn-ea"/>
        <a:cs typeface="+mn-cs"/>
      </a:defRPr>
    </a:lvl7pPr>
    <a:lvl8pPr indent="800100" defTabSz="228600">
      <a:lnSpc>
        <a:spcPct val="117999"/>
      </a:lnSpc>
      <a:defRPr sz="1100">
        <a:latin typeface="+mn-lt"/>
        <a:ea typeface="+mn-ea"/>
        <a:cs typeface="+mn-cs"/>
      </a:defRPr>
    </a:lvl8pPr>
    <a:lvl9pPr indent="914400" defTabSz="228600">
      <a:lnSpc>
        <a:spcPct val="117999"/>
      </a:lnSpc>
      <a:defRPr sz="11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Marcador de imagen de diapositiva 1"/>
          <p:cNvSpPr>
            <a:spLocks noGrp="1" noRot="1" noChangeAspect="1"/>
          </p:cNvSpPr>
          <p:nvPr>
            <p:ph type="sldImg"/>
          </p:nvPr>
        </p:nvSpPr>
        <p:spPr bwMode="auto">
          <a:xfrm>
            <a:off x="4954588" y="95250"/>
            <a:ext cx="1992312" cy="1122363"/>
          </a:xfrm>
        </p:spPr>
      </p:sp>
      <p:sp>
        <p:nvSpPr>
          <p:cNvPr id="3" name="Marcador de notas 2"/>
          <p:cNvSpPr>
            <a:spLocks noGrp="1"/>
          </p:cNvSpPr>
          <p:nvPr>
            <p:ph type="body" idx="1"/>
          </p:nvPr>
        </p:nvSpPr>
        <p:spPr bwMode="auto">
          <a:xfrm>
            <a:off x="255562" y="483385"/>
            <a:ext cx="6284469" cy="8793086"/>
          </a:xfrm>
        </p:spPr>
        <p:txBody>
          <a:bodyPr>
            <a:noAutofit/>
          </a:bodyPr>
          <a:lstStyle/>
          <a:p>
            <a:pPr algn="just">
              <a:lnSpc>
                <a:spcPct val="114999"/>
              </a:lnSpc>
              <a:spcAft>
                <a:spcPts val="912"/>
              </a:spcAft>
              <a:defRPr/>
            </a:pPr>
            <a:r>
              <a:rPr lang="en-GB" b="1" u="sng">
                <a:latin typeface="Arial"/>
                <a:ea typeface="Calibri"/>
                <a:cs typeface="Arial"/>
              </a:rPr>
              <a:t>The first issue to tackle: promoting the development of the grid</a:t>
            </a:r>
            <a:endParaRPr/>
          </a:p>
          <a:p>
            <a:pPr algn="just">
              <a:lnSpc>
                <a:spcPct val="110000"/>
              </a:lnSpc>
              <a:spcAft>
                <a:spcPts val="912"/>
              </a:spcAft>
              <a:defRPr/>
            </a:pPr>
            <a:r>
              <a:rPr lang="en-GB">
                <a:latin typeface="Arial"/>
                <a:ea typeface="Calibri"/>
                <a:cs typeface="Arial"/>
              </a:rPr>
              <a:t>The current status of grid interconnection in the Mediterranean region shows three different situations: </a:t>
            </a:r>
            <a:endParaRPr/>
          </a:p>
          <a:p>
            <a:pPr marL="260255" indent="-260255" algn="just">
              <a:lnSpc>
                <a:spcPct val="110000"/>
              </a:lnSpc>
              <a:spcAft>
                <a:spcPts val="912"/>
              </a:spcAft>
              <a:buFont typeface="+mj-lt"/>
              <a:buAutoNum type="arabicPeriod"/>
              <a:defRPr/>
            </a:pPr>
            <a:r>
              <a:rPr lang="en-GB">
                <a:latin typeface="Arial"/>
                <a:ea typeface="Calibri"/>
                <a:cs typeface="Arial"/>
              </a:rPr>
              <a:t>a sufficient level of in interconnection within the North Mediterranean countries, with a number of new projects going to enter into operation in the next years to fulfil the interconnection targets fixed at EU level</a:t>
            </a:r>
            <a:endParaRPr/>
          </a:p>
          <a:p>
            <a:pPr marL="260255" indent="-260255" algn="just">
              <a:lnSpc>
                <a:spcPct val="110000"/>
              </a:lnSpc>
              <a:spcAft>
                <a:spcPts val="912"/>
              </a:spcAft>
              <a:buFont typeface="+mj-lt"/>
              <a:buAutoNum type="arabicPeriod"/>
              <a:defRPr/>
            </a:pPr>
            <a:r>
              <a:rPr lang="en-GB">
                <a:latin typeface="Arial"/>
                <a:ea typeface="Calibri"/>
                <a:cs typeface="Arial"/>
              </a:rPr>
              <a:t>an insufficient interconnection level within the South Mediterranean countries, also with limited utilization and synchronization difficulties;</a:t>
            </a:r>
            <a:endParaRPr/>
          </a:p>
          <a:p>
            <a:pPr marL="325319" indent="-325319">
              <a:lnSpc>
                <a:spcPct val="110000"/>
              </a:lnSpc>
              <a:spcAft>
                <a:spcPts val="912"/>
              </a:spcAft>
              <a:buFont typeface="Arial"/>
              <a:buChar char="•"/>
              <a:defRPr/>
            </a:pPr>
            <a:r>
              <a:rPr lang="en-US">
                <a:latin typeface="Arial"/>
                <a:ea typeface="Calibri"/>
                <a:cs typeface="Arial"/>
              </a:rPr>
              <a:t>Morocco and Algeria are linked through three AC lines for a TTC of 2 500 MW and a NTC of about 1 000 MW.</a:t>
            </a:r>
            <a:endParaRPr lang="it-IT">
              <a:latin typeface="Arial"/>
              <a:ea typeface="Calibri"/>
              <a:cs typeface="Arial"/>
            </a:endParaRPr>
          </a:p>
          <a:p>
            <a:pPr marL="325319" indent="-325319">
              <a:lnSpc>
                <a:spcPct val="110000"/>
              </a:lnSpc>
              <a:spcAft>
                <a:spcPts val="912"/>
              </a:spcAft>
              <a:buFont typeface="Arial"/>
              <a:buChar char="•"/>
              <a:defRPr/>
            </a:pPr>
            <a:r>
              <a:rPr lang="en-US">
                <a:latin typeface="Arial"/>
                <a:ea typeface="Calibri"/>
                <a:cs typeface="Arial"/>
              </a:rPr>
              <a:t>Algeria and Tunisia are linked through four AC lines with a TTC of 1 500 MW and a NTC of about 300 MW.</a:t>
            </a:r>
            <a:endParaRPr lang="it-IT">
              <a:latin typeface="Arial"/>
              <a:ea typeface="Calibri"/>
              <a:cs typeface="Arial"/>
            </a:endParaRPr>
          </a:p>
          <a:p>
            <a:pPr marL="325319" indent="-325319">
              <a:lnSpc>
                <a:spcPct val="110000"/>
              </a:lnSpc>
              <a:spcAft>
                <a:spcPts val="912"/>
              </a:spcAft>
              <a:buFont typeface="Arial"/>
              <a:buChar char="•"/>
              <a:defRPr/>
            </a:pPr>
            <a:r>
              <a:rPr lang="en-US">
                <a:latin typeface="Arial"/>
                <a:ea typeface="Calibri"/>
                <a:cs typeface="Arial"/>
              </a:rPr>
              <a:t>Tunisia and Libya have two AC lines (3 circuits) normally not operated due to stability problems</a:t>
            </a:r>
            <a:endParaRPr lang="it-IT">
              <a:latin typeface="Arial"/>
              <a:ea typeface="Calibri"/>
              <a:cs typeface="Arial"/>
            </a:endParaRPr>
          </a:p>
          <a:p>
            <a:pPr marL="325319" indent="-325319">
              <a:lnSpc>
                <a:spcPct val="110000"/>
              </a:lnSpc>
              <a:spcAft>
                <a:spcPts val="912"/>
              </a:spcAft>
              <a:buFont typeface="Arial"/>
              <a:buChar char="•"/>
              <a:defRPr/>
            </a:pPr>
            <a:r>
              <a:rPr lang="en-US">
                <a:latin typeface="Arial"/>
                <a:ea typeface="Calibri"/>
                <a:cs typeface="Arial"/>
              </a:rPr>
              <a:t>Libya and Egypt are connected by a 220 kV double circuit line operational since 1998</a:t>
            </a:r>
            <a:endParaRPr lang="it-IT">
              <a:latin typeface="Arial"/>
              <a:ea typeface="Calibri"/>
              <a:cs typeface="Arial"/>
            </a:endParaRPr>
          </a:p>
          <a:p>
            <a:pPr marL="325319" indent="-325319">
              <a:lnSpc>
                <a:spcPct val="110000"/>
              </a:lnSpc>
              <a:spcAft>
                <a:spcPts val="912"/>
              </a:spcAft>
              <a:buFont typeface="Arial"/>
              <a:buChar char="•"/>
              <a:defRPr/>
            </a:pPr>
            <a:r>
              <a:rPr lang="en-US">
                <a:latin typeface="Arial"/>
                <a:ea typeface="Calibri"/>
                <a:cs typeface="Arial"/>
              </a:rPr>
              <a:t>Egypt and Jordan operate since 1998 a 400 kV AC submarine cable (13 km) crossing the Aqaba Gulf with a commercial transfer capacity of 500 MW.</a:t>
            </a:r>
            <a:endParaRPr lang="it-IT">
              <a:latin typeface="Arial"/>
              <a:ea typeface="Calibri"/>
              <a:cs typeface="Arial"/>
            </a:endParaRPr>
          </a:p>
          <a:p>
            <a:pPr marL="325319" indent="-325319">
              <a:lnSpc>
                <a:spcPct val="110000"/>
              </a:lnSpc>
              <a:spcAft>
                <a:spcPts val="912"/>
              </a:spcAft>
              <a:buFont typeface="Arial"/>
              <a:buChar char="•"/>
              <a:defRPr/>
            </a:pPr>
            <a:r>
              <a:rPr lang="en-US">
                <a:latin typeface="Arial"/>
                <a:ea typeface="Calibri"/>
                <a:cs typeface="Arial"/>
              </a:rPr>
              <a:t>Syria used to be connected with Jordan, Lebanon, Iraq and Turkey, but these lines are currently not operated.</a:t>
            </a:r>
            <a:endParaRPr lang="it-IT">
              <a:latin typeface="Arial"/>
              <a:ea typeface="Calibri"/>
              <a:cs typeface="Arial"/>
            </a:endParaRPr>
          </a:p>
          <a:p>
            <a:pPr marL="325319" indent="-325319">
              <a:lnSpc>
                <a:spcPct val="110000"/>
              </a:lnSpc>
              <a:spcAft>
                <a:spcPts val="912"/>
              </a:spcAft>
              <a:buFont typeface="Arial"/>
              <a:buChar char="•"/>
              <a:defRPr/>
            </a:pPr>
            <a:r>
              <a:rPr lang="en-US">
                <a:latin typeface="Arial"/>
                <a:ea typeface="Calibri"/>
                <a:cs typeface="Arial"/>
              </a:rPr>
              <a:t>As far as Turkey is concerned, there are occasional exchanges to so-called “electricity islands” in Northern Syria that are temporarily isolated from the Syrian main grid, and also to Georgia and Iran that do not correspond to a synchronous operation of the power systems.</a:t>
            </a:r>
            <a:endParaRPr/>
          </a:p>
          <a:p>
            <a:pPr marL="260255" indent="-260255" algn="just">
              <a:lnSpc>
                <a:spcPct val="110000"/>
              </a:lnSpc>
              <a:spcAft>
                <a:spcPts val="912"/>
              </a:spcAft>
              <a:buFont typeface="+mj-lt"/>
              <a:buAutoNum type="arabicPeriod" startAt="3"/>
              <a:defRPr/>
            </a:pPr>
            <a:r>
              <a:rPr lang="en-GB">
                <a:latin typeface="Arial"/>
                <a:ea typeface="Calibri"/>
                <a:cs typeface="Arial"/>
              </a:rPr>
              <a:t>a poor North-South interconnection, limited in volume and topology, with only two links at the western and eastern extremities of the ring.</a:t>
            </a:r>
            <a:endParaRPr/>
          </a:p>
          <a:p>
            <a:pPr marL="390384" indent="-390384">
              <a:lnSpc>
                <a:spcPct val="110000"/>
              </a:lnSpc>
              <a:buFont typeface="Arial"/>
              <a:buChar char="•"/>
              <a:defRPr/>
            </a:pPr>
            <a:r>
              <a:rPr lang="en-US">
                <a:latin typeface="Arial"/>
                <a:ea typeface="Calibri"/>
                <a:cs typeface="Arial"/>
              </a:rPr>
              <a:t>Interconnection Morocco – Spain, two 31 km  400 kV submarine AC links that puts the integrated grids of Morocco, Algeria and Tunisia in the Maghreb region into synchronous operation with the ENTSO-E system (1400 MVA TTC) </a:t>
            </a:r>
            <a:endParaRPr/>
          </a:p>
          <a:p>
            <a:pPr marL="390384" indent="-390384">
              <a:lnSpc>
                <a:spcPct val="110000"/>
              </a:lnSpc>
              <a:buFont typeface="Arial"/>
              <a:buChar char="•"/>
              <a:defRPr/>
            </a:pPr>
            <a:r>
              <a:rPr lang="en-US">
                <a:latin typeface="Arial"/>
                <a:ea typeface="Calibri"/>
                <a:cs typeface="Arial"/>
              </a:rPr>
              <a:t>Interconnections between Turkey and Greece (1x400kV) and between Turkey and Bulgaria (2x400 kV), entered in 2010 in synchronous operation with the Continental Europe Synchronous Area (CESA). </a:t>
            </a:r>
            <a:r>
              <a:rPr lang="es-ES">
                <a:latin typeface="Arial"/>
                <a:cs typeface="Arial"/>
              </a:rPr>
              <a:t>Promoting the development of the transmission grid, both assessing the feassibility of new investments and how to imporve the efficiency of the existing ones, is one of Med-TSO major tasks.</a:t>
            </a:r>
            <a:endParaRPr/>
          </a:p>
        </p:txBody>
      </p:sp>
      <p:sp>
        <p:nvSpPr>
          <p:cNvPr id="4" name="Marcador de número de diapositiva 3"/>
          <p:cNvSpPr>
            <a:spLocks noGrp="1"/>
          </p:cNvSpPr>
          <p:nvPr>
            <p:ph type="sldNum" sz="quarter" idx="5"/>
          </p:nvPr>
        </p:nvSpPr>
        <p:spPr bwMode="auto"/>
        <p:txBody>
          <a:bodyPr/>
          <a:lstStyle/>
          <a:p>
            <a:pPr defTabSz="1025509">
              <a:defRPr/>
            </a:pPr>
            <a:fld id="{50656B5C-EB09-476C-B1DA-4D99CBFEAD4F}" type="slidenum">
              <a:rPr lang="fr-FR" sz="1400">
                <a:solidFill>
                  <a:prstClr val="black"/>
                </a:solidFill>
                <a:latin typeface="Calibri"/>
              </a:rPr>
              <a:t>3</a:t>
            </a:fld>
            <a:endParaRPr lang="fr-FR" sz="140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19113" y="923925"/>
            <a:ext cx="8186738" cy="4605338"/>
          </a:xfrm>
        </p:spPr>
      </p:sp>
      <p:sp>
        <p:nvSpPr>
          <p:cNvPr id="3" name="Marcador de notas 2"/>
          <p:cNvSpPr>
            <a:spLocks noGrp="1"/>
          </p:cNvSpPr>
          <p:nvPr>
            <p:ph type="body" idx="1"/>
          </p:nvPr>
        </p:nvSpPr>
        <p:spPr/>
        <p:txBody>
          <a:bodyPr>
            <a:normAutofit/>
          </a:bodyPr>
          <a:lstStyle/>
          <a:p>
            <a:pPr defTabSz="1025203">
              <a:defRPr/>
            </a:pPr>
            <a:endParaRPr lang="es-ES" dirty="0"/>
          </a:p>
        </p:txBody>
      </p:sp>
      <p:sp>
        <p:nvSpPr>
          <p:cNvPr id="4" name="Marcador de número de diapositiva 3"/>
          <p:cNvSpPr>
            <a:spLocks noGrp="1"/>
          </p:cNvSpPr>
          <p:nvPr>
            <p:ph type="sldNum" sz="quarter" idx="5"/>
          </p:nvPr>
        </p:nvSpPr>
        <p:spPr/>
        <p:txBody>
          <a:bodyPr/>
          <a:lstStyle/>
          <a:p>
            <a:pPr defTabSz="1025509">
              <a:defRPr/>
            </a:pPr>
            <a:fld id="{50656B5C-EB09-476C-B1DA-4D99CBFEAD4F}" type="slidenum">
              <a:rPr lang="fr-FR" sz="1400">
                <a:solidFill>
                  <a:prstClr val="black"/>
                </a:solidFill>
                <a:latin typeface="Calibri"/>
              </a:rPr>
              <a:pPr defTabSz="1025509">
                <a:defRPr/>
              </a:pPr>
              <a:t>6</a:t>
            </a:fld>
            <a:endParaRPr lang="fr-FR" sz="1400">
              <a:solidFill>
                <a:prstClr val="black"/>
              </a:solidFill>
              <a:latin typeface="Calibri"/>
            </a:endParaRPr>
          </a:p>
        </p:txBody>
      </p:sp>
    </p:spTree>
    <p:extLst>
      <p:ext uri="{BB962C8B-B14F-4D97-AF65-F5344CB8AC3E}">
        <p14:creationId xmlns:p14="http://schemas.microsoft.com/office/powerpoint/2010/main" val="228902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984375" y="923925"/>
            <a:ext cx="5486400" cy="3086100"/>
          </a:xfrm>
        </p:spPr>
      </p:sp>
      <p:sp>
        <p:nvSpPr>
          <p:cNvPr id="3" name="Marcador de notas 2"/>
          <p:cNvSpPr>
            <a:spLocks noGrp="1"/>
          </p:cNvSpPr>
          <p:nvPr>
            <p:ph type="body" idx="1"/>
          </p:nvPr>
        </p:nvSpPr>
        <p:spPr>
          <a:xfrm>
            <a:off x="476445" y="4413024"/>
            <a:ext cx="5717321" cy="5498546"/>
          </a:xfrm>
        </p:spPr>
        <p:txBody>
          <a:bodyPr>
            <a:normAutofit/>
          </a:bodyPr>
          <a:lstStyle/>
          <a:p>
            <a:endParaRPr lang="en-GB" sz="21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86095">
              <a:defRPr/>
            </a:pPr>
            <a:fld id="{50656B5C-EB09-476C-B1DA-4D99CBFEAD4F}" type="slidenum">
              <a:rPr lang="fr-FR" sz="1400">
                <a:solidFill>
                  <a:prstClr val="black"/>
                </a:solidFill>
                <a:latin typeface="Calibri"/>
              </a:rPr>
              <a:pPr defTabSz="986095">
                <a:defRPr/>
              </a:pPr>
              <a:t>7</a:t>
            </a:fld>
            <a:endParaRPr lang="fr-FR" sz="1400">
              <a:solidFill>
                <a:prstClr val="black"/>
              </a:solidFill>
              <a:latin typeface="Calibri"/>
            </a:endParaRPr>
          </a:p>
        </p:txBody>
      </p:sp>
    </p:spTree>
    <p:extLst>
      <p:ext uri="{BB962C8B-B14F-4D97-AF65-F5344CB8AC3E}">
        <p14:creationId xmlns:p14="http://schemas.microsoft.com/office/powerpoint/2010/main" val="377003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571"/>
              </a:spcBef>
              <a:spcAft>
                <a:spcPts val="1142"/>
              </a:spcAft>
            </a:pPr>
            <a:endParaRPr lang="en-GB" sz="19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8</a:t>
            </a:fld>
            <a:endParaRPr lang="it-IT" altLang="en-US"/>
          </a:p>
        </p:txBody>
      </p:sp>
    </p:spTree>
    <p:extLst>
      <p:ext uri="{BB962C8B-B14F-4D97-AF65-F5344CB8AC3E}">
        <p14:creationId xmlns:p14="http://schemas.microsoft.com/office/powerpoint/2010/main" val="200580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571"/>
              </a:spcBef>
              <a:spcAft>
                <a:spcPts val="1142"/>
              </a:spcAft>
            </a:pPr>
            <a:endParaRPr lang="en-GB" sz="19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13</a:t>
            </a:fld>
            <a:endParaRPr lang="it-IT" altLang="en-US"/>
          </a:p>
        </p:txBody>
      </p:sp>
    </p:spTree>
    <p:extLst>
      <p:ext uri="{BB962C8B-B14F-4D97-AF65-F5344CB8AC3E}">
        <p14:creationId xmlns:p14="http://schemas.microsoft.com/office/powerpoint/2010/main" val="30893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p:spTree>
      <p:nvGrpSpPr>
        <p:cNvPr id="1" name=""/>
        <p:cNvGrpSpPr/>
        <p:nvPr/>
      </p:nvGrpSpPr>
      <p:grpSpPr bwMode="auto">
        <a:xfrm>
          <a:off x="0" y="0"/>
          <a:ext cx="0" cy="0"/>
          <a:chOff x="0" y="0"/>
          <a:chExt cx="0" cy="0"/>
        </a:xfrm>
      </p:grpSpPr>
      <p:sp>
        <p:nvSpPr>
          <p:cNvPr id="11" name="Autor y fecha"/>
          <p:cNvSpPr txBox="1">
            <a:spLocks noGrp="1"/>
          </p:cNvSpPr>
          <p:nvPr>
            <p:ph type="body" sz="quarter" idx="21" hasCustomPrompt="1"/>
          </p:nvPr>
        </p:nvSpPr>
        <p:spPr bwMode="auto">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a:defRPr/>
            </a:pPr>
            <a:r>
              <a:rPr lang="it-IT"/>
              <a:t>Author &amp; date</a:t>
            </a:r>
            <a:endParaRPr/>
          </a:p>
        </p:txBody>
      </p:sp>
      <p:sp>
        <p:nvSpPr>
          <p:cNvPr id="12" name="Título de presentación"/>
          <p:cNvSpPr txBox="1">
            <a:spLocks noGrp="1"/>
          </p:cNvSpPr>
          <p:nvPr>
            <p:ph type="title" hasCustomPrompt="1"/>
          </p:nvPr>
        </p:nvSpPr>
        <p:spPr bwMode="auto">
          <a:xfrm>
            <a:off x="603248" y="1287496"/>
            <a:ext cx="10985502" cy="2324101"/>
          </a:xfrm>
          <a:prstGeom prst="rect">
            <a:avLst/>
          </a:prstGeom>
        </p:spPr>
        <p:txBody>
          <a:bodyPr anchor="b"/>
          <a:lstStyle>
            <a:lvl1pPr>
              <a:defRPr sz="5800" spc="-115"/>
            </a:lvl1pPr>
          </a:lstStyle>
          <a:p>
            <a:pPr>
              <a:defRPr/>
            </a:pPr>
            <a:r>
              <a:rPr lang="it-IT"/>
              <a:t>Presentation title</a:t>
            </a:r>
            <a:endParaRPr/>
          </a:p>
        </p:txBody>
      </p:sp>
      <p:sp>
        <p:nvSpPr>
          <p:cNvPr id="13" name="Nivel de texto 1…"/>
          <p:cNvSpPr txBox="1">
            <a:spLocks noGrp="1"/>
          </p:cNvSpPr>
          <p:nvPr>
            <p:ph type="body" sz="quarter" idx="1" hasCustomPrompt="1"/>
          </p:nvPr>
        </p:nvSpPr>
        <p:spPr bwMode="auto">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a:defRPr/>
            </a:pPr>
            <a:r>
              <a:rPr lang="it-IT"/>
              <a:t>Presentation subtitle</a:t>
            </a:r>
            <a:endParaRPr/>
          </a:p>
          <a:p>
            <a:pPr lvl="1">
              <a:defRPr/>
            </a:pPr>
            <a:endParaRPr/>
          </a:p>
          <a:p>
            <a:pPr lvl="2">
              <a:defRPr/>
            </a:pPr>
            <a:endParaRPr/>
          </a:p>
          <a:p>
            <a:pPr lvl="3">
              <a:defRPr/>
            </a:pPr>
            <a:endParaRPr/>
          </a:p>
          <a:p>
            <a:pPr lvl="4">
              <a:defRPr/>
            </a:pPr>
            <a:endParaRPr/>
          </a:p>
        </p:txBody>
      </p:sp>
      <p:sp>
        <p:nvSpPr>
          <p:cNvPr id="14"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x" userDrawn="1">
  <p:cSld name="Outcomes">
    <p:spTree>
      <p:nvGrpSpPr>
        <p:cNvPr id="1" name=""/>
        <p:cNvGrpSpPr/>
        <p:nvPr/>
      </p:nvGrpSpPr>
      <p:grpSpPr bwMode="auto">
        <a:xfrm>
          <a:off x="0" y="0"/>
          <a:ext cx="0" cy="0"/>
          <a:chOff x="0" y="0"/>
          <a:chExt cx="0" cy="0"/>
        </a:xfrm>
      </p:grpSpPr>
      <p:sp>
        <p:nvSpPr>
          <p:cNvPr id="106" name="Nivel de texto 1…"/>
          <p:cNvSpPr txBox="1">
            <a:spLocks noGrp="1"/>
          </p:cNvSpPr>
          <p:nvPr>
            <p:ph type="body" idx="1" hasCustomPrompt="1"/>
          </p:nvPr>
        </p:nvSpPr>
        <p:spPr bwMode="auto">
          <a:xfrm>
            <a:off x="603250" y="537964"/>
            <a:ext cx="10985500" cy="3620791"/>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pPr>
              <a:defRPr/>
            </a:pPr>
            <a:r>
              <a:t>100%</a:t>
            </a:r>
          </a:p>
          <a:p>
            <a:pPr lvl="1">
              <a:defRPr/>
            </a:pPr>
            <a:endParaRPr/>
          </a:p>
          <a:p>
            <a:pPr lvl="2">
              <a:defRPr/>
            </a:pPr>
            <a:endParaRPr/>
          </a:p>
          <a:p>
            <a:pPr lvl="3">
              <a:defRPr/>
            </a:pPr>
            <a:endParaRPr/>
          </a:p>
          <a:p>
            <a:pPr lvl="4">
              <a:defRPr/>
            </a:pPr>
            <a:endParaRPr/>
          </a:p>
        </p:txBody>
      </p:sp>
      <p:sp>
        <p:nvSpPr>
          <p:cNvPr id="107" name="Información del hecho"/>
          <p:cNvSpPr txBox="1">
            <a:spLocks noGrp="1"/>
          </p:cNvSpPr>
          <p:nvPr>
            <p:ph type="body" sz="quarter" idx="21" hasCustomPrompt="1"/>
          </p:nvPr>
        </p:nvSpPr>
        <p:spPr bwMode="auto">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pPr>
              <a:defRPr/>
            </a:pPr>
            <a:r>
              <a:rPr lang="it-IT"/>
              <a:t>Outcome Information</a:t>
            </a:r>
            <a:endParaRPr/>
          </a:p>
        </p:txBody>
      </p:sp>
      <p:sp>
        <p:nvSpPr>
          <p:cNvPr id="108"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x" userDrawn="1">
  <p:cSld name="quote">
    <p:spTree>
      <p:nvGrpSpPr>
        <p:cNvPr id="1" name=""/>
        <p:cNvGrpSpPr/>
        <p:nvPr/>
      </p:nvGrpSpPr>
      <p:grpSpPr bwMode="auto">
        <a:xfrm>
          <a:off x="0" y="0"/>
          <a:ext cx="0" cy="0"/>
          <a:chOff x="0" y="0"/>
          <a:chExt cx="0" cy="0"/>
        </a:xfrm>
      </p:grpSpPr>
      <p:sp>
        <p:nvSpPr>
          <p:cNvPr id="115" name="Atribución"/>
          <p:cNvSpPr txBox="1">
            <a:spLocks noGrp="1"/>
          </p:cNvSpPr>
          <p:nvPr>
            <p:ph type="body" sz="quarter" idx="21" hasCustomPrompt="1"/>
          </p:nvPr>
        </p:nvSpPr>
        <p:spPr bwMode="auto">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a:defRPr/>
            </a:pPr>
            <a:r>
              <a:rPr lang="it-IT"/>
              <a:t>author</a:t>
            </a:r>
            <a:endParaRPr/>
          </a:p>
        </p:txBody>
      </p:sp>
      <p:sp>
        <p:nvSpPr>
          <p:cNvPr id="116" name="Nivel de texto 1…"/>
          <p:cNvSpPr txBox="1">
            <a:spLocks noGrp="1"/>
          </p:cNvSpPr>
          <p:nvPr>
            <p:ph type="body" sz="half" idx="1" hasCustomPrompt="1"/>
          </p:nvPr>
        </p:nvSpPr>
        <p:spPr bwMode="auto">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defRPr>
            </a:lvl1pPr>
            <a:lvl2pPr marL="319462" indent="-6350">
              <a:spcBef>
                <a:spcPts val="0"/>
              </a:spcBef>
              <a:buSzTx/>
              <a:buNone/>
              <a:defRPr sz="4250" spc="-85">
                <a:latin typeface="Helvetica Neue Medium"/>
                <a:ea typeface="Helvetica Neue Medium"/>
                <a:cs typeface="Helvetica Neue Medium"/>
              </a:defRPr>
            </a:lvl2pPr>
            <a:lvl3pPr marL="319462" indent="222250">
              <a:spcBef>
                <a:spcPts val="0"/>
              </a:spcBef>
              <a:buSzTx/>
              <a:buNone/>
              <a:defRPr sz="4250" spc="-85">
                <a:latin typeface="Helvetica Neue Medium"/>
                <a:ea typeface="Helvetica Neue Medium"/>
                <a:cs typeface="Helvetica Neue Medium"/>
              </a:defRPr>
            </a:lvl3pPr>
            <a:lvl4pPr marL="319462" indent="450850">
              <a:spcBef>
                <a:spcPts val="0"/>
              </a:spcBef>
              <a:buSzTx/>
              <a:buNone/>
              <a:defRPr sz="4250" spc="-85">
                <a:latin typeface="Helvetica Neue Medium"/>
                <a:ea typeface="Helvetica Neue Medium"/>
                <a:cs typeface="Helvetica Neue Medium"/>
              </a:defRPr>
            </a:lvl4pPr>
            <a:lvl5pPr marL="319462" indent="679450">
              <a:spcBef>
                <a:spcPts val="0"/>
              </a:spcBef>
              <a:buSzTx/>
              <a:buNone/>
              <a:defRPr sz="4250" spc="-85">
                <a:latin typeface="Helvetica Neue Medium"/>
                <a:ea typeface="Helvetica Neue Medium"/>
                <a:cs typeface="Helvetica Neue Medium"/>
              </a:defRPr>
            </a:lvl5pPr>
          </a:lstStyle>
          <a:p>
            <a:pPr>
              <a:defRPr/>
            </a:pPr>
            <a:r>
              <a:t>“</a:t>
            </a:r>
            <a:r>
              <a:rPr lang="it-IT"/>
              <a:t>quote</a:t>
            </a:r>
            <a:r>
              <a:t>”</a:t>
            </a:r>
          </a:p>
          <a:p>
            <a:pPr lvl="1">
              <a:defRPr/>
            </a:pPr>
            <a:endParaRPr/>
          </a:p>
          <a:p>
            <a:pPr lvl="2">
              <a:defRPr/>
            </a:pPr>
            <a:endParaRPr/>
          </a:p>
          <a:p>
            <a:pPr lvl="3">
              <a:defRPr/>
            </a:pPr>
            <a:endParaRPr/>
          </a:p>
          <a:p>
            <a:pPr lvl="4">
              <a:defRPr/>
            </a:pPr>
            <a:endParaRPr/>
          </a:p>
        </p:txBody>
      </p:sp>
      <p:sp>
        <p:nvSpPr>
          <p:cNvPr id="117"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 userDrawn="1">
  <p:cSld name="3 photos">
    <p:spTree>
      <p:nvGrpSpPr>
        <p:cNvPr id="1" name=""/>
        <p:cNvGrpSpPr/>
        <p:nvPr/>
      </p:nvGrpSpPr>
      <p:grpSpPr bwMode="auto">
        <a:xfrm>
          <a:off x="0" y="0"/>
          <a:ext cx="0" cy="0"/>
          <a:chOff x="0" y="0"/>
          <a:chExt cx="0" cy="0"/>
        </a:xfrm>
      </p:grpSpPr>
      <p:sp>
        <p:nvSpPr>
          <p:cNvPr id="124" name="Imagen"/>
          <p:cNvSpPr>
            <a:spLocks noGrp="1"/>
          </p:cNvSpPr>
          <p:nvPr>
            <p:ph type="pic" sz="quarter" idx="21" hasCustomPrompt="1"/>
          </p:nvPr>
        </p:nvSpPr>
        <p:spPr bwMode="auto">
          <a:xfrm>
            <a:off x="7880350" y="508000"/>
            <a:ext cx="3719550" cy="2974839"/>
          </a:xfrm>
          <a:prstGeom prst="rect">
            <a:avLst/>
          </a:prstGeom>
        </p:spPr>
        <p:txBody>
          <a:bodyPr lIns="91439" tIns="45719" rIns="91439" bIns="45719">
            <a:noAutofit/>
          </a:bodyPr>
          <a:lstStyle>
            <a:lvl1pPr>
              <a:defRPr/>
            </a:lvl1pPr>
          </a:lstStyle>
          <a:p>
            <a:pPr>
              <a:defRPr/>
            </a:pPr>
            <a:r>
              <a:rPr lang="it-IT"/>
              <a:t>Text</a:t>
            </a:r>
            <a:endParaRPr/>
          </a:p>
        </p:txBody>
      </p:sp>
      <p:sp>
        <p:nvSpPr>
          <p:cNvPr id="125" name="Imagen"/>
          <p:cNvSpPr>
            <a:spLocks noGrp="1"/>
          </p:cNvSpPr>
          <p:nvPr>
            <p:ph type="pic" sz="half" idx="22" hasCustomPrompt="1"/>
          </p:nvPr>
        </p:nvSpPr>
        <p:spPr bwMode="auto">
          <a:xfrm>
            <a:off x="6750050" y="1989138"/>
            <a:ext cx="5219700" cy="6075091"/>
          </a:xfrm>
          <a:prstGeom prst="rect">
            <a:avLst/>
          </a:prstGeom>
        </p:spPr>
        <p:txBody>
          <a:bodyPr lIns="91439" tIns="45719" rIns="91439" bIns="45719">
            <a:noAutofit/>
          </a:bodyPr>
          <a:lstStyle>
            <a:lvl1pPr>
              <a:defRPr/>
            </a:lvl1pPr>
          </a:lstStyle>
          <a:p>
            <a:pPr>
              <a:defRPr/>
            </a:pPr>
            <a:r>
              <a:rPr lang="it-IT"/>
              <a:t>Text</a:t>
            </a:r>
            <a:endParaRPr/>
          </a:p>
        </p:txBody>
      </p:sp>
      <p:sp>
        <p:nvSpPr>
          <p:cNvPr id="126" name="Imagen"/>
          <p:cNvSpPr>
            <a:spLocks noGrp="1"/>
          </p:cNvSpPr>
          <p:nvPr>
            <p:ph type="pic" idx="23" hasCustomPrompt="1"/>
          </p:nvPr>
        </p:nvSpPr>
        <p:spPr bwMode="auto">
          <a:xfrm>
            <a:off x="-69850" y="247650"/>
            <a:ext cx="8305800" cy="6229350"/>
          </a:xfrm>
          <a:prstGeom prst="rect">
            <a:avLst/>
          </a:prstGeom>
        </p:spPr>
        <p:txBody>
          <a:bodyPr lIns="91439" tIns="45719" rIns="91439" bIns="45719">
            <a:noAutofit/>
          </a:bodyPr>
          <a:lstStyle>
            <a:lvl1pPr>
              <a:defRPr/>
            </a:lvl1pPr>
          </a:lstStyle>
          <a:p>
            <a:pPr>
              <a:defRPr/>
            </a:pPr>
            <a:r>
              <a:rPr lang="it-IT"/>
              <a:t>Text</a:t>
            </a:r>
            <a:endParaRPr/>
          </a:p>
        </p:txBody>
      </p:sp>
      <p:sp>
        <p:nvSpPr>
          <p:cNvPr id="127"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x" userDrawn="1">
  <p:cSld name="photo">
    <p:spTree>
      <p:nvGrpSpPr>
        <p:cNvPr id="1" name=""/>
        <p:cNvGrpSpPr/>
        <p:nvPr/>
      </p:nvGrpSpPr>
      <p:grpSpPr bwMode="auto">
        <a:xfrm>
          <a:off x="0" y="0"/>
          <a:ext cx="0" cy="0"/>
          <a:chOff x="0" y="0"/>
          <a:chExt cx="0" cy="0"/>
        </a:xfrm>
      </p:grpSpPr>
      <p:sp>
        <p:nvSpPr>
          <p:cNvPr id="134" name="Imagen"/>
          <p:cNvSpPr>
            <a:spLocks noGrp="1"/>
          </p:cNvSpPr>
          <p:nvPr>
            <p:ph type="pic" idx="21"/>
          </p:nvPr>
        </p:nvSpPr>
        <p:spPr bwMode="auto">
          <a:xfrm>
            <a:off x="-666750" y="-2762250"/>
            <a:ext cx="13525500" cy="10820400"/>
          </a:xfrm>
          <a:prstGeom prst="rect">
            <a:avLst/>
          </a:prstGeom>
        </p:spPr>
        <p:txBody>
          <a:bodyPr lIns="91439" tIns="45719" rIns="91439" bIns="45719">
            <a:noAutofit/>
          </a:bodyPr>
          <a:lstStyle/>
          <a:p>
            <a:pPr>
              <a:defRPr/>
            </a:pPr>
            <a:endParaRPr/>
          </a:p>
        </p:txBody>
      </p:sp>
      <p:sp>
        <p:nvSpPr>
          <p:cNvPr id="135" name="Número de diapositiva"/>
          <p:cNvSpPr txBox="1">
            <a:spLocks noGrp="1"/>
          </p:cNvSpPr>
          <p:nvPr>
            <p:ph type="sldNum" sz="quarter" idx="2"/>
          </p:nvPr>
        </p:nvSpPr>
        <p:spPr bwMode="auto">
          <a:prstGeom prst="rect">
            <a:avLst/>
          </a:prstGeom>
        </p:spPr>
        <p:txBody>
          <a:bodyPr/>
          <a:lstStyle>
            <a:lvl1pPr>
              <a:defRPr>
                <a:solidFill>
                  <a:srgbClr val="FFFFFF"/>
                </a:solidFill>
              </a:defRPr>
            </a:lvl1pPr>
          </a:lstStyle>
          <a:p>
            <a:pPr>
              <a:defRPr/>
            </a:pPr>
            <a:fld id="{86CB4B4D-7CA3-9044-876B-883B54F8677D}" type="slidenum">
              <a:r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PAGE Title 1 line-gradient green">
    <p:spTree>
      <p:nvGrpSpPr>
        <p:cNvPr id="1" name=""/>
        <p:cNvGrpSpPr/>
        <p:nvPr/>
      </p:nvGrpSpPr>
      <p:grpSpPr bwMode="auto">
        <a:xfrm>
          <a:off x="0" y="0"/>
          <a:ext cx="0" cy="0"/>
          <a:chOff x="0" y="0"/>
          <a:chExt cx="0" cy="0"/>
        </a:xfrm>
      </p:grpSpPr>
      <p:pic>
        <p:nvPicPr>
          <p:cNvPr id="8" name="Immagine 7"/>
          <p:cNvPicPr>
            <a:picLocks noChangeAspect="1"/>
          </p:cNvPicPr>
          <p:nvPr userDrawn="1"/>
        </p:nvPicPr>
        <p:blipFill>
          <a:blip r:embed="rId2"/>
          <a:stretch/>
        </p:blipFill>
        <p:spPr bwMode="auto">
          <a:xfrm>
            <a:off x="179977" y="5760000"/>
            <a:ext cx="11770467" cy="588962"/>
          </a:xfrm>
          <a:prstGeom prst="rect">
            <a:avLst/>
          </a:prstGeom>
          <a:gradFill>
            <a:gsLst>
              <a:gs pos="40000">
                <a:srgbClr val="E4E47B">
                  <a:lumMod val="85000"/>
                  <a:lumOff val="15000"/>
                </a:srgbClr>
              </a:gs>
              <a:gs pos="100000">
                <a:schemeClr val="bg1">
                  <a:lumMod val="100000"/>
                </a:schemeClr>
              </a:gs>
            </a:gsLst>
            <a:lin ang="0" scaled="0"/>
          </a:gradFill>
        </p:spPr>
      </p:pic>
      <p:sp>
        <p:nvSpPr>
          <p:cNvPr id="4" name="Segnaposto testo 22"/>
          <p:cNvSpPr>
            <a:spLocks noGrp="1"/>
          </p:cNvSpPr>
          <p:nvPr>
            <p:ph type="body" sz="quarter" idx="15" hasCustomPrompt="1"/>
          </p:nvPr>
        </p:nvSpPr>
        <p:spPr bwMode="auto">
          <a:xfrm>
            <a:off x="512172" y="5885895"/>
            <a:ext cx="10798593" cy="388246"/>
          </a:xfrm>
          <a:prstGeom prst="rect">
            <a:avLst/>
          </a:prstGeom>
        </p:spPr>
        <p:txBody>
          <a:bodyPr lIns="0" tIns="0" rIns="0" bIns="0"/>
          <a:lstStyle>
            <a:lvl1pPr marL="0" indent="0">
              <a:buFontTx/>
              <a:buNone/>
              <a:defRPr sz="1000" b="1">
                <a:solidFill>
                  <a:schemeClr val="tx1"/>
                </a:solidFill>
                <a:latin typeface="Arial"/>
                <a:ea typeface="Arial"/>
                <a:cs typeface="Arial"/>
              </a:defRPr>
            </a:lvl1pPr>
          </a:lstStyle>
          <a:p>
            <a:pPr lvl="0">
              <a:defRPr/>
            </a:pPr>
            <a:r>
              <a:rPr lang="it-IT"/>
              <a:t>Key point, size 10, bold</a:t>
            </a:r>
          </a:p>
        </p:txBody>
      </p:sp>
      <p:sp>
        <p:nvSpPr>
          <p:cNvPr id="6" name="Segnaposto contenuto 18"/>
          <p:cNvSpPr>
            <a:spLocks noGrp="1"/>
          </p:cNvSpPr>
          <p:nvPr>
            <p:ph sz="quarter" idx="16" hasCustomPrompt="1"/>
          </p:nvPr>
        </p:nvSpPr>
        <p:spPr bwMode="auto">
          <a:xfrm>
            <a:off x="179977" y="1350000"/>
            <a:ext cx="11770467" cy="4068000"/>
          </a:xfrm>
          <a:prstGeom prst="rect">
            <a:avLst/>
          </a:prstGeom>
        </p:spPr>
        <p:txBody>
          <a:bodyPr lIns="0" tIns="0" rIns="0" bIns="0"/>
          <a:lstStyle>
            <a:lvl1pPr marL="0" indent="0">
              <a:buFontTx/>
              <a:buNone/>
              <a:defRPr sz="1100" b="0" i="0">
                <a:solidFill>
                  <a:schemeClr val="tx1">
                    <a:lumMod val="50000"/>
                    <a:lumOff val="50000"/>
                  </a:schemeClr>
                </a:solidFill>
                <a:latin typeface="Arial"/>
                <a:ea typeface="Arial"/>
                <a:cs typeface="Arial"/>
              </a:defRPr>
            </a:lvl1pPr>
          </a:lstStyle>
          <a:p>
            <a:pPr lvl="0">
              <a:defRPr/>
            </a:pPr>
            <a:r>
              <a:rPr lang="it-IT"/>
              <a:t>Click to type your text or to insert an item</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33_PAGE whitout GREEN">
    <p:spTree>
      <p:nvGrpSpPr>
        <p:cNvPr id="1" name=""/>
        <p:cNvGrpSpPr/>
        <p:nvPr/>
      </p:nvGrpSpPr>
      <p:grpSpPr bwMode="auto">
        <a:xfrm>
          <a:off x="0" y="0"/>
          <a:ext cx="0" cy="0"/>
          <a:chOff x="0" y="0"/>
          <a:chExt cx="0" cy="0"/>
        </a:xfrm>
      </p:grpSpPr>
      <p:sp>
        <p:nvSpPr>
          <p:cNvPr id="7" name="Segnaposto contenuto 18"/>
          <p:cNvSpPr>
            <a:spLocks noGrp="1"/>
          </p:cNvSpPr>
          <p:nvPr>
            <p:ph sz="quarter" idx="16" hasCustomPrompt="1"/>
          </p:nvPr>
        </p:nvSpPr>
        <p:spPr bwMode="auto">
          <a:xfrm>
            <a:off x="179977" y="1348966"/>
            <a:ext cx="11770467" cy="4068000"/>
          </a:xfrm>
          <a:prstGeom prst="rect">
            <a:avLst/>
          </a:prstGeom>
        </p:spPr>
        <p:txBody>
          <a:bodyPr lIns="0" tIns="0" rIns="0" bIns="0"/>
          <a:lstStyle>
            <a:lvl1pPr marL="0" indent="0">
              <a:buFontTx/>
              <a:buNone/>
              <a:defRPr sz="1100" b="0" i="0">
                <a:solidFill>
                  <a:schemeClr val="tx1">
                    <a:lumMod val="50000"/>
                    <a:lumOff val="50000"/>
                  </a:schemeClr>
                </a:solidFill>
                <a:latin typeface="Arial"/>
                <a:ea typeface="Arial"/>
                <a:cs typeface="Arial"/>
              </a:defRPr>
            </a:lvl1pPr>
          </a:lstStyle>
          <a:p>
            <a:pPr lvl="0">
              <a:defRPr/>
            </a:pPr>
            <a:r>
              <a:rPr lang="it-IT"/>
              <a:t>Click to type your text or to insert an item</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x" userDrawn="1">
  <p:cSld name="blank">
    <p:spTree>
      <p:nvGrpSpPr>
        <p:cNvPr id="1" name=""/>
        <p:cNvGrpSpPr/>
        <p:nvPr/>
      </p:nvGrpSpPr>
      <p:grpSpPr bwMode="auto">
        <a:xfrm>
          <a:off x="0" y="0"/>
          <a:ext cx="0" cy="0"/>
          <a:chOff x="0" y="0"/>
          <a:chExt cx="0" cy="0"/>
        </a:xfrm>
      </p:grpSpPr>
      <p:sp>
        <p:nvSpPr>
          <p:cNvPr id="142"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Title &amp; Photo">
    <p:spTree>
      <p:nvGrpSpPr>
        <p:cNvPr id="1" name=""/>
        <p:cNvGrpSpPr/>
        <p:nvPr/>
      </p:nvGrpSpPr>
      <p:grpSpPr bwMode="auto">
        <a:xfrm>
          <a:off x="0" y="0"/>
          <a:ext cx="0" cy="0"/>
          <a:chOff x="0" y="0"/>
          <a:chExt cx="0" cy="0"/>
        </a:xfrm>
      </p:grpSpPr>
      <p:sp>
        <p:nvSpPr>
          <p:cNvPr id="21" name="666699290_02_crop_3159x1892.jpg"/>
          <p:cNvSpPr>
            <a:spLocks noGrp="1"/>
          </p:cNvSpPr>
          <p:nvPr>
            <p:ph type="pic" idx="21"/>
          </p:nvPr>
        </p:nvSpPr>
        <p:spPr bwMode="auto">
          <a:xfrm>
            <a:off x="-577849" y="-647700"/>
            <a:ext cx="13373100" cy="8009466"/>
          </a:xfrm>
          <a:prstGeom prst="rect">
            <a:avLst/>
          </a:prstGeom>
        </p:spPr>
        <p:txBody>
          <a:bodyPr lIns="91439" tIns="45719" rIns="91439" bIns="45719">
            <a:noAutofit/>
          </a:bodyPr>
          <a:lstStyle/>
          <a:p>
            <a:pPr>
              <a:defRPr/>
            </a:pPr>
            <a:endParaRPr/>
          </a:p>
        </p:txBody>
      </p:sp>
      <p:sp>
        <p:nvSpPr>
          <p:cNvPr id="22" name="Título de presentación"/>
          <p:cNvSpPr txBox="1">
            <a:spLocks noGrp="1"/>
          </p:cNvSpPr>
          <p:nvPr>
            <p:ph type="title" hasCustomPrompt="1"/>
          </p:nvPr>
        </p:nvSpPr>
        <p:spPr bwMode="auto">
          <a:xfrm>
            <a:off x="603250" y="3562350"/>
            <a:ext cx="10985500" cy="2324100"/>
          </a:xfrm>
          <a:prstGeom prst="rect">
            <a:avLst/>
          </a:prstGeom>
        </p:spPr>
        <p:txBody>
          <a:bodyPr anchor="b"/>
          <a:lstStyle>
            <a:lvl1pPr>
              <a:defRPr sz="5800" spc="-115"/>
            </a:lvl1pPr>
          </a:lstStyle>
          <a:p>
            <a:pPr>
              <a:defRPr/>
            </a:pPr>
            <a:r>
              <a:rPr lang="it-IT"/>
              <a:t>Presentation title</a:t>
            </a:r>
            <a:endParaRPr/>
          </a:p>
        </p:txBody>
      </p:sp>
      <p:sp>
        <p:nvSpPr>
          <p:cNvPr id="23" name="Autor y fecha"/>
          <p:cNvSpPr txBox="1">
            <a:spLocks noGrp="1"/>
          </p:cNvSpPr>
          <p:nvPr>
            <p:ph type="body" sz="quarter" idx="22" hasCustomPrompt="1"/>
          </p:nvPr>
        </p:nvSpPr>
        <p:spPr bwMode="auto">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a:defRPr/>
            </a:pPr>
            <a:r>
              <a:rPr lang="it-IT"/>
              <a:t>Author &amp; date</a:t>
            </a:r>
            <a:endParaRPr/>
          </a:p>
        </p:txBody>
      </p:sp>
      <p:sp>
        <p:nvSpPr>
          <p:cNvPr id="24" name="Nivel de texto 1…"/>
          <p:cNvSpPr txBox="1">
            <a:spLocks noGrp="1"/>
          </p:cNvSpPr>
          <p:nvPr>
            <p:ph type="body" sz="quarter" idx="1" hasCustomPrompt="1"/>
          </p:nvPr>
        </p:nvSpPr>
        <p:spPr bwMode="auto">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a:defRPr/>
            </a:pPr>
            <a:r>
              <a:rPr lang="it-IT"/>
              <a:t>Presentation subtitle</a:t>
            </a:r>
          </a:p>
          <a:p>
            <a:pPr lvl="1">
              <a:defRPr/>
            </a:pPr>
            <a:endParaRPr/>
          </a:p>
          <a:p>
            <a:pPr lvl="2">
              <a:defRPr/>
            </a:pPr>
            <a:endParaRPr/>
          </a:p>
          <a:p>
            <a:pPr lvl="3">
              <a:defRPr/>
            </a:pPr>
            <a:endParaRPr/>
          </a:p>
          <a:p>
            <a:pPr lvl="4">
              <a:defRPr/>
            </a:pPr>
            <a:endParaRPr/>
          </a:p>
        </p:txBody>
      </p:sp>
      <p:sp>
        <p:nvSpPr>
          <p:cNvPr id="25"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Title &amp;Alternative photo">
    <p:spTree>
      <p:nvGrpSpPr>
        <p:cNvPr id="1" name=""/>
        <p:cNvGrpSpPr/>
        <p:nvPr/>
      </p:nvGrpSpPr>
      <p:grpSpPr bwMode="auto">
        <a:xfrm>
          <a:off x="0" y="0"/>
          <a:ext cx="0" cy="0"/>
          <a:chOff x="0" y="0"/>
          <a:chExt cx="0" cy="0"/>
        </a:xfrm>
      </p:grpSpPr>
      <p:sp>
        <p:nvSpPr>
          <p:cNvPr id="32" name="910457886_1434x1669.jpg"/>
          <p:cNvSpPr>
            <a:spLocks noGrp="1"/>
          </p:cNvSpPr>
          <p:nvPr>
            <p:ph type="pic" idx="21" hasCustomPrompt="1"/>
          </p:nvPr>
        </p:nvSpPr>
        <p:spPr bwMode="auto">
          <a:xfrm>
            <a:off x="5486400" y="-101600"/>
            <a:ext cx="6072419" cy="7067550"/>
          </a:xfrm>
          <a:prstGeom prst="rect">
            <a:avLst/>
          </a:prstGeom>
        </p:spPr>
        <p:txBody>
          <a:bodyPr lIns="91439" tIns="45719" rIns="91439" bIns="45719">
            <a:noAutofit/>
          </a:bodyPr>
          <a:lstStyle>
            <a:lvl1pPr>
              <a:defRPr/>
            </a:lvl1pPr>
          </a:lstStyle>
          <a:p>
            <a:pPr>
              <a:defRPr/>
            </a:pPr>
            <a:r>
              <a:rPr lang="it-IT"/>
              <a:t>Text</a:t>
            </a:r>
            <a:endParaRPr/>
          </a:p>
        </p:txBody>
      </p:sp>
      <p:sp>
        <p:nvSpPr>
          <p:cNvPr id="33" name="Título de diapositiva"/>
          <p:cNvSpPr txBox="1">
            <a:spLocks noGrp="1"/>
          </p:cNvSpPr>
          <p:nvPr>
            <p:ph type="title" hasCustomPrompt="1"/>
          </p:nvPr>
        </p:nvSpPr>
        <p:spPr bwMode="auto">
          <a:xfrm>
            <a:off x="603250" y="635000"/>
            <a:ext cx="4889500" cy="2941137"/>
          </a:xfrm>
          <a:prstGeom prst="rect">
            <a:avLst/>
          </a:prstGeom>
        </p:spPr>
        <p:txBody>
          <a:bodyPr anchor="b"/>
          <a:lstStyle>
            <a:lvl1pPr>
              <a:defRPr/>
            </a:lvl1pPr>
          </a:lstStyle>
          <a:p>
            <a:pPr>
              <a:defRPr/>
            </a:pPr>
            <a:r>
              <a:rPr lang="it-IT"/>
              <a:t>Slide title</a:t>
            </a:r>
          </a:p>
        </p:txBody>
      </p:sp>
      <p:sp>
        <p:nvSpPr>
          <p:cNvPr id="34" name="Nivel de texto 1…"/>
          <p:cNvSpPr txBox="1">
            <a:spLocks noGrp="1"/>
          </p:cNvSpPr>
          <p:nvPr>
            <p:ph type="body" sz="quarter" idx="1" hasCustomPrompt="1"/>
          </p:nvPr>
        </p:nvSpPr>
        <p:spPr bwMode="auto">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a:defRPr/>
            </a:pPr>
            <a:r>
              <a:rPr lang="it-IT"/>
              <a:t>Slide subtitle</a:t>
            </a:r>
            <a:endParaRPr/>
          </a:p>
          <a:p>
            <a:pPr lvl="2">
              <a:defRPr/>
            </a:pPr>
            <a:endParaRPr/>
          </a:p>
          <a:p>
            <a:pPr lvl="3">
              <a:defRPr/>
            </a:pPr>
            <a:endParaRPr/>
          </a:p>
          <a:p>
            <a:pPr lvl="4">
              <a:defRPr/>
            </a:pPr>
            <a:endParaRPr/>
          </a:p>
        </p:txBody>
      </p:sp>
      <p:sp>
        <p:nvSpPr>
          <p:cNvPr id="35" name="Número de diapositiva"/>
          <p:cNvSpPr txBox="1">
            <a:spLocks noGrp="1"/>
          </p:cNvSpPr>
          <p:nvPr>
            <p:ph type="sldNum" sz="quarter" idx="2"/>
          </p:nvPr>
        </p:nvSpPr>
        <p:spPr bwMode="auto">
          <a:xfrm>
            <a:off x="5970247" y="6488825"/>
            <a:ext cx="245260" cy="241092"/>
          </a:xfrm>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Title &amp; bullet points">
    <p:spTree>
      <p:nvGrpSpPr>
        <p:cNvPr id="1" name=""/>
        <p:cNvGrpSpPr/>
        <p:nvPr/>
      </p:nvGrpSpPr>
      <p:grpSpPr bwMode="auto">
        <a:xfrm>
          <a:off x="0" y="0"/>
          <a:ext cx="0" cy="0"/>
          <a:chOff x="0" y="0"/>
          <a:chExt cx="0" cy="0"/>
        </a:xfrm>
      </p:grpSpPr>
      <p:sp>
        <p:nvSpPr>
          <p:cNvPr id="42" name="Título de diapositiva"/>
          <p:cNvSpPr txBox="1">
            <a:spLocks noGrp="1"/>
          </p:cNvSpPr>
          <p:nvPr>
            <p:ph type="title" hasCustomPrompt="1"/>
          </p:nvPr>
        </p:nvSpPr>
        <p:spPr bwMode="auto">
          <a:prstGeom prst="rect">
            <a:avLst/>
          </a:prstGeom>
        </p:spPr>
        <p:txBody>
          <a:bodyPr/>
          <a:lstStyle/>
          <a:p>
            <a:pPr>
              <a:defRPr/>
            </a:pPr>
            <a:r>
              <a:rPr lang="it-IT"/>
              <a:t>Slide title</a:t>
            </a:r>
            <a:endParaRPr/>
          </a:p>
        </p:txBody>
      </p:sp>
      <p:sp>
        <p:nvSpPr>
          <p:cNvPr id="43" name="Subtítulo de diapositiv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Slide subtitle</a:t>
            </a:r>
            <a:endParaRPr/>
          </a:p>
        </p:txBody>
      </p:sp>
      <p:sp>
        <p:nvSpPr>
          <p:cNvPr id="44" name="Nivel de texto 1…"/>
          <p:cNvSpPr txBox="1">
            <a:spLocks noGrp="1"/>
          </p:cNvSpPr>
          <p:nvPr>
            <p:ph type="body" idx="1" hasCustomPrompt="1"/>
          </p:nvPr>
        </p:nvSpPr>
        <p:spPr bwMode="auto">
          <a:prstGeom prst="rect">
            <a:avLst/>
          </a:prstGeom>
        </p:spPr>
        <p:txBody>
          <a:bodyPr/>
          <a:lstStyle>
            <a:lvl1pPr>
              <a:defRPr/>
            </a:lvl1pPr>
          </a:lstStyle>
          <a:p>
            <a:pPr>
              <a:defRPr/>
            </a:pPr>
            <a:r>
              <a:rPr lang="it-IT"/>
              <a:t>text</a:t>
            </a:r>
            <a:endParaRPr/>
          </a:p>
          <a:p>
            <a:pPr lvl="1">
              <a:defRPr/>
            </a:pPr>
            <a:endParaRPr/>
          </a:p>
          <a:p>
            <a:pPr lvl="2">
              <a:defRPr/>
            </a:pPr>
            <a:endParaRPr/>
          </a:p>
          <a:p>
            <a:pPr lvl="3">
              <a:defRPr/>
            </a:pPr>
            <a:endParaRPr/>
          </a:p>
          <a:p>
            <a:pPr lvl="4">
              <a:defRPr/>
            </a:pPr>
            <a:endParaRPr/>
          </a:p>
        </p:txBody>
      </p:sp>
      <p:sp>
        <p:nvSpPr>
          <p:cNvPr id="45"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Bullet points">
    <p:spTree>
      <p:nvGrpSpPr>
        <p:cNvPr id="1" name=""/>
        <p:cNvGrpSpPr/>
        <p:nvPr/>
      </p:nvGrpSpPr>
      <p:grpSpPr bwMode="auto">
        <a:xfrm>
          <a:off x="0" y="0"/>
          <a:ext cx="0" cy="0"/>
          <a:chOff x="0" y="0"/>
          <a:chExt cx="0" cy="0"/>
        </a:xfrm>
      </p:grpSpPr>
      <p:sp>
        <p:nvSpPr>
          <p:cNvPr id="52" name="Nivel de texto 1…"/>
          <p:cNvSpPr txBox="1">
            <a:spLocks noGrp="1"/>
          </p:cNvSpPr>
          <p:nvPr>
            <p:ph type="body" idx="1" hasCustomPrompt="1"/>
          </p:nvPr>
        </p:nvSpPr>
        <p:spPr bwMode="auto">
          <a:prstGeom prst="rect">
            <a:avLst/>
          </a:prstGeom>
        </p:spPr>
        <p:txBody>
          <a:bodyPr numCol="2" spcCol="1098550"/>
          <a:lstStyle>
            <a:lvl1pPr>
              <a:defRPr/>
            </a:lvl1pPr>
          </a:lstStyle>
          <a:p>
            <a:pPr>
              <a:defRPr/>
            </a:pPr>
            <a:r>
              <a:rPr lang="it-IT"/>
              <a:t>Text</a:t>
            </a:r>
            <a:endParaRPr/>
          </a:p>
          <a:p>
            <a:pPr lvl="1">
              <a:defRPr/>
            </a:pPr>
            <a:endParaRPr/>
          </a:p>
          <a:p>
            <a:pPr lvl="2">
              <a:defRPr/>
            </a:pPr>
            <a:endParaRPr/>
          </a:p>
          <a:p>
            <a:pPr lvl="3">
              <a:defRPr/>
            </a:pPr>
            <a:endParaRPr/>
          </a:p>
          <a:p>
            <a:pPr lvl="4">
              <a:defRPr/>
            </a:pPr>
            <a:endParaRPr/>
          </a:p>
        </p:txBody>
      </p:sp>
      <p:sp>
        <p:nvSpPr>
          <p:cNvPr id="53"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 userDrawn="1">
  <p:cSld name="section">
    <p:spTree>
      <p:nvGrpSpPr>
        <p:cNvPr id="1" name=""/>
        <p:cNvGrpSpPr/>
        <p:nvPr/>
      </p:nvGrpSpPr>
      <p:grpSpPr bwMode="auto">
        <a:xfrm>
          <a:off x="0" y="0"/>
          <a:ext cx="0" cy="0"/>
          <a:chOff x="0" y="0"/>
          <a:chExt cx="0" cy="0"/>
        </a:xfrm>
      </p:grpSpPr>
      <p:sp>
        <p:nvSpPr>
          <p:cNvPr id="71" name="Título de sección"/>
          <p:cNvSpPr txBox="1">
            <a:spLocks noGrp="1"/>
          </p:cNvSpPr>
          <p:nvPr>
            <p:ph type="title" hasCustomPrompt="1"/>
          </p:nvPr>
        </p:nvSpPr>
        <p:spPr bwMode="auto">
          <a:xfrm>
            <a:off x="603248" y="2266950"/>
            <a:ext cx="10985502" cy="2324100"/>
          </a:xfrm>
          <a:prstGeom prst="rect">
            <a:avLst/>
          </a:prstGeom>
        </p:spPr>
        <p:txBody>
          <a:bodyPr anchor="ctr"/>
          <a:lstStyle>
            <a:lvl1pPr>
              <a:defRPr sz="5800" b="0" spc="-115">
                <a:latin typeface="Helvetica Neue Medium"/>
                <a:ea typeface="Helvetica Neue Medium"/>
                <a:cs typeface="Helvetica Neue Medium"/>
              </a:defRPr>
            </a:lvl1pPr>
          </a:lstStyle>
          <a:p>
            <a:pPr>
              <a:defRPr/>
            </a:pPr>
            <a:r>
              <a:rPr lang="it-IT"/>
              <a:t>Section title</a:t>
            </a:r>
            <a:endParaRPr/>
          </a:p>
        </p:txBody>
      </p:sp>
      <p:sp>
        <p:nvSpPr>
          <p:cNvPr id="72" name="Número de diapositiva"/>
          <p:cNvSpPr txBox="1">
            <a:spLocks noGrp="1"/>
          </p:cNvSpPr>
          <p:nvPr>
            <p:ph type="sldNum" sz="quarter" idx="2"/>
          </p:nvPr>
        </p:nvSpPr>
        <p:spPr bwMode="auto">
          <a:xfrm>
            <a:off x="5970247" y="6488825"/>
            <a:ext cx="245260" cy="241092"/>
          </a:xfrm>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 userDrawn="1">
  <p:cSld name="only title">
    <p:spTree>
      <p:nvGrpSpPr>
        <p:cNvPr id="1" name=""/>
        <p:cNvGrpSpPr/>
        <p:nvPr/>
      </p:nvGrpSpPr>
      <p:grpSpPr bwMode="auto">
        <a:xfrm>
          <a:off x="0" y="0"/>
          <a:ext cx="0" cy="0"/>
          <a:chOff x="0" y="0"/>
          <a:chExt cx="0" cy="0"/>
        </a:xfrm>
      </p:grpSpPr>
      <p:sp>
        <p:nvSpPr>
          <p:cNvPr id="79" name="Título de diapositiva"/>
          <p:cNvSpPr txBox="1">
            <a:spLocks noGrp="1"/>
          </p:cNvSpPr>
          <p:nvPr>
            <p:ph type="title" hasCustomPrompt="1"/>
          </p:nvPr>
        </p:nvSpPr>
        <p:spPr bwMode="auto">
          <a:xfrm>
            <a:off x="603250" y="539750"/>
            <a:ext cx="10985500" cy="717475"/>
          </a:xfrm>
          <a:prstGeom prst="rect">
            <a:avLst/>
          </a:prstGeom>
        </p:spPr>
        <p:txBody>
          <a:bodyPr/>
          <a:lstStyle/>
          <a:p>
            <a:pPr>
              <a:defRPr/>
            </a:pPr>
            <a:r>
              <a:rPr lang="it-IT"/>
              <a:t>Slide title</a:t>
            </a:r>
            <a:endParaRPr/>
          </a:p>
        </p:txBody>
      </p:sp>
      <p:sp>
        <p:nvSpPr>
          <p:cNvPr id="80" name="Subtítulo de diapositiv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Slide subtitle</a:t>
            </a:r>
            <a:endParaRPr/>
          </a:p>
        </p:txBody>
      </p:sp>
      <p:sp>
        <p:nvSpPr>
          <p:cNvPr id="81"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x" userDrawn="1">
  <p:cSld name="Agenda">
    <p:spTree>
      <p:nvGrpSpPr>
        <p:cNvPr id="1" name=""/>
        <p:cNvGrpSpPr/>
        <p:nvPr/>
      </p:nvGrpSpPr>
      <p:grpSpPr bwMode="auto">
        <a:xfrm>
          <a:off x="0" y="0"/>
          <a:ext cx="0" cy="0"/>
          <a:chOff x="0" y="0"/>
          <a:chExt cx="0" cy="0"/>
        </a:xfrm>
      </p:grpSpPr>
      <p:sp>
        <p:nvSpPr>
          <p:cNvPr id="88" name="Título de agenda"/>
          <p:cNvSpPr txBox="1">
            <a:spLocks noGrp="1"/>
          </p:cNvSpPr>
          <p:nvPr>
            <p:ph type="title" hasCustomPrompt="1"/>
          </p:nvPr>
        </p:nvSpPr>
        <p:spPr bwMode="auto">
          <a:xfrm>
            <a:off x="603250" y="539750"/>
            <a:ext cx="10985500" cy="717550"/>
          </a:xfrm>
          <a:prstGeom prst="rect">
            <a:avLst/>
          </a:prstGeom>
        </p:spPr>
        <p:txBody>
          <a:bodyPr/>
          <a:lstStyle>
            <a:lvl1pPr>
              <a:defRPr/>
            </a:lvl1pPr>
          </a:lstStyle>
          <a:p>
            <a:pPr>
              <a:defRPr/>
            </a:pPr>
            <a:r>
              <a:rPr lang="it-IT"/>
              <a:t>Agenda title</a:t>
            </a:r>
            <a:endParaRPr/>
          </a:p>
        </p:txBody>
      </p:sp>
      <p:sp>
        <p:nvSpPr>
          <p:cNvPr id="89" name="Subtítulo de agend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Agenda subtitle</a:t>
            </a:r>
            <a:endParaRPr/>
          </a:p>
        </p:txBody>
      </p:sp>
      <p:sp>
        <p:nvSpPr>
          <p:cNvPr id="90" name="Nivel de texto 1…"/>
          <p:cNvSpPr txBox="1">
            <a:spLocks noGrp="1"/>
          </p:cNvSpPr>
          <p:nvPr>
            <p:ph type="body" idx="1" hasCustomPrompt="1"/>
          </p:nvPr>
        </p:nvSpPr>
        <p:spPr bwMode="auto">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pPr>
              <a:defRPr/>
            </a:pPr>
            <a:r>
              <a:rPr lang="it-IT"/>
              <a:t>Agenda theme</a:t>
            </a:r>
            <a:endParaRPr/>
          </a:p>
          <a:p>
            <a:pPr lvl="1">
              <a:defRPr/>
            </a:pPr>
            <a:endParaRPr/>
          </a:p>
          <a:p>
            <a:pPr lvl="2">
              <a:defRPr/>
            </a:pPr>
            <a:endParaRPr/>
          </a:p>
          <a:p>
            <a:pPr lvl="3">
              <a:defRPr/>
            </a:pPr>
            <a:endParaRPr/>
          </a:p>
          <a:p>
            <a:pPr lvl="4">
              <a:defRPr/>
            </a:pPr>
            <a:endParaRPr/>
          </a:p>
        </p:txBody>
      </p:sp>
      <p:sp>
        <p:nvSpPr>
          <p:cNvPr id="91"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x" userDrawn="1">
  <p:cSld name="Statement">
    <p:spTree>
      <p:nvGrpSpPr>
        <p:cNvPr id="1" name=""/>
        <p:cNvGrpSpPr/>
        <p:nvPr/>
      </p:nvGrpSpPr>
      <p:grpSpPr bwMode="auto">
        <a:xfrm>
          <a:off x="0" y="0"/>
          <a:ext cx="0" cy="0"/>
          <a:chOff x="0" y="0"/>
          <a:chExt cx="0" cy="0"/>
        </a:xfrm>
      </p:grpSpPr>
      <p:sp>
        <p:nvSpPr>
          <p:cNvPr id="98" name="Nivel de texto 1…"/>
          <p:cNvSpPr txBox="1">
            <a:spLocks noGrp="1"/>
          </p:cNvSpPr>
          <p:nvPr>
            <p:ph type="body" sz="half" idx="1" hasCustomPrompt="1"/>
          </p:nvPr>
        </p:nvSpPr>
        <p:spPr bwMode="auto">
          <a:xfrm>
            <a:off x="603250" y="2460422"/>
            <a:ext cx="10985500" cy="1937157"/>
          </a:xfrm>
          <a:prstGeom prst="rect">
            <a:avLst/>
          </a:prstGeom>
        </p:spPr>
        <p:txBody>
          <a:bodyPr anchor="ctr"/>
          <a:lstStyle>
            <a:lvl1pPr marL="0" indent="0" algn="ctr">
              <a:lnSpc>
                <a:spcPct val="80000"/>
              </a:lnSpc>
              <a:spcBef>
                <a:spcPts val="0"/>
              </a:spcBef>
              <a:buSzTx/>
              <a:buNone/>
              <a:defRPr sz="5800" spc="-115">
                <a:latin typeface="Helvetica Neue Medium"/>
                <a:ea typeface="Helvetica Neue Medium"/>
                <a:cs typeface="Helvetica Neue Medium"/>
              </a:defRPr>
            </a:lvl1pPr>
            <a:lvl2pPr marL="0" indent="228600" algn="ctr">
              <a:lnSpc>
                <a:spcPct val="80000"/>
              </a:lnSpc>
              <a:spcBef>
                <a:spcPts val="0"/>
              </a:spcBef>
              <a:buSzTx/>
              <a:buNone/>
              <a:defRPr sz="5800" spc="-115">
                <a:latin typeface="Helvetica Neue Medium"/>
                <a:ea typeface="Helvetica Neue Medium"/>
                <a:cs typeface="Helvetica Neue Medium"/>
              </a:defRPr>
            </a:lvl2pPr>
            <a:lvl3pPr marL="0" indent="457200" algn="ctr">
              <a:lnSpc>
                <a:spcPct val="80000"/>
              </a:lnSpc>
              <a:spcBef>
                <a:spcPts val="0"/>
              </a:spcBef>
              <a:buSzTx/>
              <a:buNone/>
              <a:defRPr sz="5800" spc="-115">
                <a:latin typeface="Helvetica Neue Medium"/>
                <a:ea typeface="Helvetica Neue Medium"/>
                <a:cs typeface="Helvetica Neue Medium"/>
              </a:defRPr>
            </a:lvl3pPr>
            <a:lvl4pPr marL="0" indent="685800" algn="ctr">
              <a:lnSpc>
                <a:spcPct val="80000"/>
              </a:lnSpc>
              <a:spcBef>
                <a:spcPts val="0"/>
              </a:spcBef>
              <a:buSzTx/>
              <a:buNone/>
              <a:defRPr sz="5800" spc="-115">
                <a:latin typeface="Helvetica Neue Medium"/>
                <a:ea typeface="Helvetica Neue Medium"/>
                <a:cs typeface="Helvetica Neue Medium"/>
              </a:defRPr>
            </a:lvl4pPr>
            <a:lvl5pPr marL="0" indent="914400" algn="ctr">
              <a:lnSpc>
                <a:spcPct val="80000"/>
              </a:lnSpc>
              <a:spcBef>
                <a:spcPts val="0"/>
              </a:spcBef>
              <a:buSzTx/>
              <a:buNone/>
              <a:defRPr sz="5800" spc="-115">
                <a:latin typeface="Helvetica Neue Medium"/>
                <a:ea typeface="Helvetica Neue Medium"/>
                <a:cs typeface="Helvetica Neue Medium"/>
              </a:defRPr>
            </a:lvl5pPr>
          </a:lstStyle>
          <a:p>
            <a:pPr>
              <a:defRPr/>
            </a:pPr>
            <a:r>
              <a:rPr lang="it-IT"/>
              <a:t>Statement</a:t>
            </a:r>
            <a:endParaRPr/>
          </a:p>
          <a:p>
            <a:pPr lvl="1">
              <a:defRPr/>
            </a:pPr>
            <a:endParaRPr/>
          </a:p>
          <a:p>
            <a:pPr lvl="2">
              <a:defRPr/>
            </a:pPr>
            <a:endParaRPr/>
          </a:p>
          <a:p>
            <a:pPr lvl="3">
              <a:defRPr/>
            </a:pPr>
            <a:endParaRPr/>
          </a:p>
          <a:p>
            <a:pPr lvl="4">
              <a:defRPr/>
            </a:pPr>
            <a:endParaRPr/>
          </a:p>
        </p:txBody>
      </p:sp>
      <p:sp>
        <p:nvSpPr>
          <p:cNvPr id="99"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Título de diapositiva"/>
          <p:cNvSpPr txBox="1">
            <a:spLocks noGrp="1"/>
          </p:cNvSpPr>
          <p:nvPr>
            <p:ph type="title" hasCustomPrompt="1"/>
          </p:nvPr>
        </p:nvSpPr>
        <p:spPr bwMode="auto">
          <a:xfrm>
            <a:off x="603250" y="539750"/>
            <a:ext cx="10985500" cy="716582"/>
          </a:xfrm>
          <a:prstGeom prst="rect">
            <a:avLst/>
          </a:prstGeom>
          <a:ln w="12700">
            <a:miter lim="400000"/>
          </a:ln>
        </p:spPr>
        <p:txBody>
          <a:bodyPr lIns="50800" tIns="50800" rIns="50800" bIns="50800">
            <a:normAutofit/>
          </a:bodyPr>
          <a:lstStyle/>
          <a:p>
            <a:pPr>
              <a:defRPr/>
            </a:pPr>
            <a:r>
              <a:rPr lang="it-IT"/>
              <a:t>Slide Title</a:t>
            </a:r>
            <a:endParaRPr/>
          </a:p>
        </p:txBody>
      </p:sp>
      <p:sp>
        <p:nvSpPr>
          <p:cNvPr id="3" name="Nivel de texto 1…"/>
          <p:cNvSpPr txBox="1">
            <a:spLocks noGrp="1"/>
          </p:cNvSpPr>
          <p:nvPr>
            <p:ph type="body" idx="1" hasCustomPrompt="1"/>
          </p:nvPr>
        </p:nvSpPr>
        <p:spPr bwMode="auto">
          <a:xfrm>
            <a:off x="603250" y="2124252"/>
            <a:ext cx="10985500" cy="4128006"/>
          </a:xfrm>
          <a:prstGeom prst="rect">
            <a:avLst/>
          </a:prstGeom>
          <a:ln w="12700">
            <a:miter lim="400000"/>
          </a:ln>
        </p:spPr>
        <p:txBody>
          <a:bodyPr lIns="50800" tIns="50800" rIns="50800" bIns="50800">
            <a:normAutofit/>
          </a:bodyPr>
          <a:lstStyle/>
          <a:p>
            <a:pPr>
              <a:defRPr/>
            </a:pPr>
            <a:r>
              <a:rPr lang="it-IT"/>
              <a:t>Text</a:t>
            </a:r>
            <a:endParaRPr/>
          </a:p>
          <a:p>
            <a:pPr lvl="1">
              <a:defRPr/>
            </a:pPr>
            <a:endParaRPr/>
          </a:p>
          <a:p>
            <a:pPr lvl="2">
              <a:defRPr/>
            </a:pPr>
            <a:endParaRPr/>
          </a:p>
          <a:p>
            <a:pPr lvl="3">
              <a:defRPr/>
            </a:pPr>
            <a:endParaRPr/>
          </a:p>
          <a:p>
            <a:pPr lvl="4">
              <a:defRPr/>
            </a:pPr>
            <a:endParaRPr/>
          </a:p>
        </p:txBody>
      </p:sp>
      <p:sp>
        <p:nvSpPr>
          <p:cNvPr id="4" name="Número de diapositiva"/>
          <p:cNvSpPr txBox="1">
            <a:spLocks noGrp="1"/>
          </p:cNvSpPr>
          <p:nvPr>
            <p:ph type="sldNum" sz="quarter" idx="2"/>
          </p:nvPr>
        </p:nvSpPr>
        <p:spPr bwMode="auto">
          <a:xfrm>
            <a:off x="5970247" y="6486708"/>
            <a:ext cx="245260"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pPr>
              <a:defRPr/>
            </a:pPr>
            <a:fld id="{86CB4B4D-7CA3-9044-876B-883B54F8677D}" type="slidenum">
              <a:rPr/>
              <a:t>‹N›</a:t>
            </a:fld>
            <a:endParaRPr/>
          </a:p>
        </p:txBody>
      </p:sp>
      <p:pic>
        <p:nvPicPr>
          <p:cNvPr id="7" name="Immagine 6" descr="Immagine che contiene testo, Carattere, logo, Elementi grafici&#10;&#10;Descrizione generata automaticamente"/>
          <p:cNvPicPr>
            <a:picLocks noChangeAspect="1"/>
          </p:cNvPicPr>
          <p:nvPr userDrawn="1"/>
        </p:nvPicPr>
        <p:blipFill>
          <a:blip r:embed="rId18"/>
          <a:stretch/>
        </p:blipFill>
        <p:spPr bwMode="auto">
          <a:xfrm>
            <a:off x="9667875" y="-3857"/>
            <a:ext cx="2159000" cy="9325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marL="0" marR="0" indent="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p:titleStyle>
    <p:body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p:bodyStyle>
    <p:otherStyle>
      <a:lvl1pPr marL="0" marR="0" indent="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1pPr>
      <a:lvl2pPr marL="0" marR="0" indent="228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2pPr>
      <a:lvl3pPr marL="0" marR="0" indent="457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3pPr>
      <a:lvl4pPr marL="0" marR="0" indent="685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4pPr>
      <a:lvl5pPr marL="0" marR="0" indent="9144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5pPr>
      <a:lvl6pPr marL="0" marR="0" indent="11430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6pPr>
      <a:lvl7pPr marL="0" marR="0" indent="1371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7pPr>
      <a:lvl8pPr marL="0" marR="0" indent="1600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8pPr>
      <a:lvl9pPr marL="0" marR="0" indent="1828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arget="../media/image14.png" Type="http://schemas.openxmlformats.org/officeDocument/2006/relationships/image"/><Relationship Id="rId3" Target="../media/hdphoto1.wdp" Type="http://schemas.microsoft.com/office/2007/relationships/hdphoto"/><Relationship Id="rId7" Target="../media/hdphoto3.wdp" Type="http://schemas.microsoft.com/office/2007/relationships/hdphoto"/><Relationship Id="rId2" Target="../media/image11.png" Type="http://schemas.openxmlformats.org/officeDocument/2006/relationships/image"/><Relationship Id="rId1" Target="../slideLayouts/slideLayout16.xml" Type="http://schemas.openxmlformats.org/officeDocument/2006/relationships/slideLayout"/><Relationship Id="rId6" Target="../media/image13.png" Type="http://schemas.openxmlformats.org/officeDocument/2006/relationships/image"/><Relationship Id="rId5" Target="../media/hdphoto2.wdp" Type="http://schemas.microsoft.com/office/2007/relationships/hdphoto"/><Relationship Id="rId4" Target="../media/image12.png" Type="http://schemas.openxmlformats.org/officeDocument/2006/relationships/image"/><Relationship Id="rId9" Target="../media/image15.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hyperlink" Target="https://masterplan.med-tso.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ata.med-tso.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descr="A picture containing boat, accessory, umbrella, sunset&#10;&#10;Description automatically generated"/>
          <p:cNvPicPr>
            <a:picLocks noChangeAspect="1"/>
          </p:cNvPicPr>
          <p:nvPr/>
        </p:nvPicPr>
        <p:blipFill>
          <a:blip r:embed="rId2"/>
          <a:stretch/>
        </p:blipFill>
        <p:spPr bwMode="auto">
          <a:xfrm>
            <a:off x="0" y="0"/>
            <a:ext cx="12192000" cy="6858000"/>
          </a:xfrm>
          <a:prstGeom prst="rect">
            <a:avLst/>
          </a:prstGeom>
        </p:spPr>
      </p:pic>
      <p:sp>
        <p:nvSpPr>
          <p:cNvPr id="14" name="An integrated Grid for enabling the energy transition in the Mediterranean"/>
          <p:cNvSpPr txBox="1"/>
          <p:nvPr/>
        </p:nvSpPr>
        <p:spPr bwMode="auto">
          <a:xfrm>
            <a:off x="203019" y="814220"/>
            <a:ext cx="9389555" cy="519629"/>
          </a:xfrm>
          <a:prstGeom prst="rect">
            <a:avLst/>
          </a:prstGeom>
          <a:ln w="12700">
            <a:miter lim="400000"/>
          </a:ln>
        </p:spPr>
        <p:txBody>
          <a:bodyPr wrap="square" lIns="25400" tIns="25400" rIns="25400" bIns="25400" anchor="ctr">
            <a:spAutoFit/>
          </a:bodyPr>
          <a:lstStyle>
            <a:lvl1pPr>
              <a:lnSpc>
                <a:spcPct val="120000"/>
              </a:lnSpc>
              <a:defRPr sz="5000" b="1" cap="all">
                <a:solidFill>
                  <a:srgbClr val="FFFFFF"/>
                </a:solidFill>
                <a:latin typeface="Helvetica"/>
                <a:ea typeface="Helvetica"/>
                <a:cs typeface="Helvetica"/>
              </a:defRPr>
            </a:lvl1pPr>
          </a:lstStyle>
          <a:p>
            <a:pPr algn="l">
              <a:lnSpc>
                <a:spcPct val="125000"/>
              </a:lnSpc>
              <a:defRPr/>
            </a:pPr>
            <a:r>
              <a:rPr lang="en-GB" sz="2700" dirty="0">
                <a:solidFill>
                  <a:srgbClr val="002060"/>
                </a:solidFill>
              </a:rPr>
              <a:t>Overview MED-TSO experience </a:t>
            </a:r>
            <a:endParaRPr lang="en-GB" sz="2400" i="1" dirty="0">
              <a:solidFill>
                <a:srgbClr val="002060"/>
              </a:solidFill>
            </a:endParaRPr>
          </a:p>
        </p:txBody>
      </p:sp>
      <p:sp>
        <p:nvSpPr>
          <p:cNvPr id="16" name="Mediterranean Project 2 Closing Conference"/>
          <p:cNvSpPr txBox="1"/>
          <p:nvPr/>
        </p:nvSpPr>
        <p:spPr bwMode="auto">
          <a:xfrm>
            <a:off x="203019" y="1591251"/>
            <a:ext cx="6094265" cy="1113638"/>
          </a:xfrm>
          <a:prstGeom prst="rect">
            <a:avLst/>
          </a:prstGeom>
          <a:ln w="12700">
            <a:miter lim="400000"/>
          </a:ln>
        </p:spPr>
        <p:txBody>
          <a:bodyPr wrap="square" lIns="25400" tIns="25400" rIns="25400" bIns="25400" anchor="ctr">
            <a:spAutoFit/>
          </a:bodyPr>
          <a:lstStyle>
            <a:lvl1pPr>
              <a:defRPr sz="4000">
                <a:solidFill>
                  <a:srgbClr val="FFFFFF"/>
                </a:solidFill>
                <a:latin typeface="Helvetica"/>
                <a:ea typeface="Helvetica"/>
                <a:cs typeface="Helvetica"/>
              </a:defRPr>
            </a:lvl1pPr>
          </a:lstStyle>
          <a:p>
            <a:pPr algn="l">
              <a:lnSpc>
                <a:spcPct val="150000"/>
              </a:lnSpc>
              <a:defRPr/>
            </a:pPr>
            <a:r>
              <a:rPr lang="it-IT" sz="1600" dirty="0">
                <a:solidFill>
                  <a:schemeClr val="tx1">
                    <a:lumMod val="75000"/>
                  </a:schemeClr>
                </a:solidFill>
              </a:rPr>
              <a:t>LAS Knowledge Sharing</a:t>
            </a:r>
          </a:p>
          <a:p>
            <a:pPr algn="l">
              <a:lnSpc>
                <a:spcPct val="150000"/>
              </a:lnSpc>
              <a:defRPr/>
            </a:pPr>
            <a:r>
              <a:rPr lang="it-IT" sz="1600" dirty="0">
                <a:solidFill>
                  <a:schemeClr val="tx1">
                    <a:lumMod val="75000"/>
                  </a:schemeClr>
                </a:solidFill>
              </a:rPr>
              <a:t>Dammam (KSA)</a:t>
            </a:r>
            <a:endParaRPr dirty="0"/>
          </a:p>
          <a:p>
            <a:pPr algn="l">
              <a:lnSpc>
                <a:spcPct val="150000"/>
              </a:lnSpc>
              <a:defRPr/>
            </a:pPr>
            <a:r>
              <a:rPr lang="en-US" sz="1600" dirty="0">
                <a:solidFill>
                  <a:schemeClr val="tx1">
                    <a:lumMod val="75000"/>
                  </a:schemeClr>
                </a:solidFill>
              </a:rPr>
              <a:t>12 May 2024</a:t>
            </a:r>
            <a:endParaRPr dirty="0"/>
          </a:p>
        </p:txBody>
      </p:sp>
      <p:sp>
        <p:nvSpPr>
          <p:cNvPr id="25" name="Supported by…"/>
          <p:cNvSpPr txBox="1"/>
          <p:nvPr/>
        </p:nvSpPr>
        <p:spPr bwMode="auto">
          <a:xfrm>
            <a:off x="10649343" y="4836267"/>
            <a:ext cx="1208664" cy="363946"/>
          </a:xfrm>
          <a:prstGeom prst="rect">
            <a:avLst/>
          </a:prstGeom>
          <a:ln w="12700">
            <a:miter lim="400000"/>
          </a:ln>
        </p:spPr>
        <p:txBody>
          <a:bodyPr wrap="none" lIns="25400" tIns="25400" rIns="25400" bIns="25400" anchor="ctr">
            <a:spAutoFit/>
          </a:bodyPr>
          <a:lstStyle/>
          <a:p>
            <a:pPr algn="r" defTabSz="228600">
              <a:defRPr sz="2050">
                <a:solidFill>
                  <a:srgbClr val="FFFFFF"/>
                </a:solidFill>
                <a:latin typeface="Helvetica"/>
                <a:ea typeface="Helvetica"/>
                <a:cs typeface="Helvetica"/>
              </a:defRPr>
            </a:pPr>
            <a:r>
              <a:rPr lang="en-GB" sz="1000">
                <a:solidFill>
                  <a:schemeClr val="tx1">
                    <a:lumMod val="75000"/>
                  </a:schemeClr>
                </a:solidFill>
              </a:rPr>
              <a:t>Co-funded</a:t>
            </a:r>
            <a:r>
              <a:rPr sz="1000">
                <a:solidFill>
                  <a:schemeClr val="tx1">
                    <a:lumMod val="75000"/>
                  </a:schemeClr>
                </a:solidFill>
              </a:rPr>
              <a:t> by</a:t>
            </a:r>
            <a:endParaRPr/>
          </a:p>
          <a:p>
            <a:pPr algn="r" defTabSz="228600">
              <a:defRPr sz="2050">
                <a:solidFill>
                  <a:srgbClr val="FFFFFF"/>
                </a:solidFill>
                <a:latin typeface="Helvetica"/>
                <a:ea typeface="Helvetica"/>
                <a:cs typeface="Helvetica"/>
              </a:defRPr>
            </a:pPr>
            <a:r>
              <a:rPr sz="1000">
                <a:solidFill>
                  <a:schemeClr val="tx1">
                    <a:lumMod val="75000"/>
                  </a:schemeClr>
                </a:solidFill>
              </a:rPr>
              <a:t>the European Union</a:t>
            </a:r>
            <a:endParaRPr/>
          </a:p>
        </p:txBody>
      </p:sp>
      <p:pic>
        <p:nvPicPr>
          <p:cNvPr id="26" name="flag_yellow_low.jpg" descr="flag_yellow_low.jpg"/>
          <p:cNvPicPr>
            <a:picLocks noChangeAspect="1"/>
          </p:cNvPicPr>
          <p:nvPr/>
        </p:nvPicPr>
        <p:blipFill>
          <a:blip r:embed="rId3"/>
          <a:stretch/>
        </p:blipFill>
        <p:spPr bwMode="auto">
          <a:xfrm>
            <a:off x="11022330" y="5252114"/>
            <a:ext cx="806026" cy="538694"/>
          </a:xfrm>
          <a:prstGeom prst="rect">
            <a:avLst/>
          </a:prstGeom>
          <a:ln w="12700">
            <a:miter lim="400000"/>
          </a:ln>
        </p:spPr>
      </p:pic>
      <p:pic>
        <p:nvPicPr>
          <p:cNvPr id="5" name="Immagine 4" descr="Immagine che contiene testo, Carattere, logo, Elementi grafici&#10;&#10;Descrizione generata automaticamente"/>
          <p:cNvPicPr>
            <a:picLocks noChangeAspect="1"/>
          </p:cNvPicPr>
          <p:nvPr/>
        </p:nvPicPr>
        <p:blipFill>
          <a:blip r:embed="rId4"/>
          <a:stretch/>
        </p:blipFill>
        <p:spPr bwMode="auto">
          <a:xfrm>
            <a:off x="8322854" y="3082096"/>
            <a:ext cx="3634841" cy="1570055"/>
          </a:xfrm>
          <a:prstGeom prst="rect">
            <a:avLst/>
          </a:prstGeom>
        </p:spPr>
      </p:pic>
      <p:sp>
        <p:nvSpPr>
          <p:cNvPr id="2" name="Segnaposto numero diapositiva 1">
            <a:extLst>
              <a:ext uri="{FF2B5EF4-FFF2-40B4-BE49-F238E27FC236}">
                <a16:creationId xmlns:a16="http://schemas.microsoft.com/office/drawing/2014/main" id="{69123C8E-D280-C4EC-67D7-05362A4EB2AA}"/>
              </a:ext>
            </a:extLst>
          </p:cNvPr>
          <p:cNvSpPr>
            <a:spLocks noGrp="1"/>
          </p:cNvSpPr>
          <p:nvPr>
            <p:ph type="sldNum" sz="quarter" idx="2"/>
          </p:nvPr>
        </p:nvSpPr>
        <p:spPr/>
        <p:txBody>
          <a:bodyPr/>
          <a:lstStyle/>
          <a:p>
            <a:pPr>
              <a:defRPr/>
            </a:pPr>
            <a:fld id="{86CB4B4D-7CA3-9044-876B-883B54F8677D}" type="slidenum">
              <a:rPr lang="en-GB" smtClean="0"/>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90659463" name="TextBox 304865356"/>
          <p:cNvSpPr txBox="1"/>
          <p:nvPr/>
        </p:nvSpPr>
        <p:spPr bwMode="auto">
          <a:xfrm>
            <a:off x="7829374" y="4653355"/>
            <a:ext cx="4008433" cy="304832"/>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pic>
        <p:nvPicPr>
          <p:cNvPr id="555285431" name="Google Shape;181;gd2ca294a27_0_587"/>
          <p:cNvPicPr/>
          <p:nvPr/>
        </p:nvPicPr>
        <p:blipFill>
          <a:blip r:embed="rId2">
            <a:alphaModFix/>
          </a:blip>
          <a:stretch/>
        </p:blipFill>
        <p:spPr bwMode="auto">
          <a:xfrm>
            <a:off x="495734" y="3123365"/>
            <a:ext cx="5394824" cy="3516174"/>
          </a:xfrm>
          <a:prstGeom prst="rect">
            <a:avLst/>
          </a:prstGeom>
          <a:noFill/>
          <a:ln>
            <a:noFill/>
          </a:ln>
        </p:spPr>
      </p:pic>
      <p:sp>
        <p:nvSpPr>
          <p:cNvPr id="1048429484" name="Google Shape;182;gd2ca294a27_0_587"/>
          <p:cNvSpPr txBox="1"/>
          <p:nvPr/>
        </p:nvSpPr>
        <p:spPr bwMode="auto">
          <a:xfrm>
            <a:off x="325404" y="932954"/>
            <a:ext cx="5332197" cy="2149321"/>
          </a:xfrm>
          <a:prstGeom prst="rect">
            <a:avLst/>
          </a:prstGeom>
          <a:noFill/>
          <a:ln>
            <a:noFill/>
          </a:ln>
        </p:spPr>
        <p:txBody>
          <a:bodyPr spcFirstLastPara="1" wrap="square" lIns="25398" tIns="25398" rIns="25398" bIns="25398" anchor="t" anchorCtr="0">
            <a:noAutofit/>
          </a:bodyPr>
          <a:lstStyle/>
          <a:p>
            <a:pPr marL="177796" marR="0" lvl="0" indent="-171450" algn="l">
              <a:lnSpc>
                <a:spcPct val="130000"/>
              </a:lnSpc>
              <a:spcBef>
                <a:spcPts val="597"/>
              </a:spcBef>
              <a:spcAft>
                <a:spcPts val="0"/>
              </a:spcAft>
              <a:buClr>
                <a:srgbClr val="5E5E5E"/>
              </a:buClr>
              <a:buSzPts val="1700"/>
              <a:buFont typeface="Helvetica Neue"/>
              <a:buChar char="•"/>
              <a:defRPr/>
            </a:pPr>
            <a:r>
              <a:rPr lang="en-US" sz="1600" b="0" i="0" u="none" strike="noStrike" cap="none" spc="0" dirty="0">
                <a:ln>
                  <a:noFill/>
                </a:ln>
                <a:solidFill>
                  <a:schemeClr val="tx1"/>
                </a:solidFill>
                <a:latin typeface="Arial" panose="020B0604020202020204" pitchFamily="34" charset="0"/>
                <a:ea typeface="Helvetica Neue"/>
                <a:cs typeface="Arial" panose="020B0604020202020204" pitchFamily="34" charset="0"/>
              </a:rPr>
              <a:t>Coordinated adequacy assessment to help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answering</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Security of Supply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questions</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like:</a:t>
            </a:r>
            <a:endParaRPr sz="1600" b="0" i="0" u="none" strike="noStrike" cap="none" dirty="0">
              <a:solidFill>
                <a:schemeClr val="tx1"/>
              </a:solidFill>
              <a:latin typeface="Arial" panose="020B0604020202020204" pitchFamily="34" charset="0"/>
              <a:ea typeface="Helvetica Neue"/>
              <a:cs typeface="Arial" panose="020B0604020202020204" pitchFamily="34" charset="0"/>
            </a:endParaRPr>
          </a:p>
          <a:p>
            <a:pPr marL="457200" marR="0" lvl="1" indent="-203197" algn="l">
              <a:lnSpc>
                <a:spcPct val="130000"/>
              </a:lnSpc>
              <a:spcBef>
                <a:spcPts val="597"/>
              </a:spcBef>
              <a:spcAft>
                <a:spcPts val="0"/>
              </a:spcAft>
              <a:buClr>
                <a:srgbClr val="5E5E5E"/>
              </a:buClr>
              <a:buSzPts val="1400"/>
              <a:buFont typeface="Helvetica Neue"/>
              <a:buChar char="○"/>
              <a:defRPr/>
            </a:pP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Does the country ‘A’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have</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enough</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capacity to cover </a:t>
            </a:r>
            <a:r>
              <a:rPr lang="it-IT" sz="1600" b="0" i="0" u="none" strike="noStrike" cap="none" dirty="0">
                <a:solidFill>
                  <a:srgbClr val="252671"/>
                </a:solidFill>
                <a:latin typeface="Arial" panose="020B0604020202020204" pitchFamily="34" charset="0"/>
                <a:ea typeface="Helvetica Neue"/>
                <a:cs typeface="Arial" panose="020B0604020202020204" pitchFamily="34" charset="0"/>
              </a:rPr>
              <a:t>power</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demand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even</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under severe/</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extreme</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conditions</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a:t>
            </a:r>
            <a:endParaRPr sz="1600" b="0" i="0" u="none" strike="noStrike" cap="none" dirty="0">
              <a:solidFill>
                <a:schemeClr val="tx1"/>
              </a:solidFill>
              <a:latin typeface="Arial" panose="020B0604020202020204" pitchFamily="34" charset="0"/>
              <a:ea typeface="Helvetica Neue"/>
              <a:cs typeface="Arial" panose="020B0604020202020204" pitchFamily="34" charset="0"/>
            </a:endParaRPr>
          </a:p>
          <a:p>
            <a:pPr marL="457200" marR="0" lvl="1" indent="-203197" algn="l">
              <a:lnSpc>
                <a:spcPct val="130000"/>
              </a:lnSpc>
              <a:spcBef>
                <a:spcPts val="597"/>
              </a:spcBef>
              <a:spcAft>
                <a:spcPts val="0"/>
              </a:spcAft>
              <a:buClr>
                <a:srgbClr val="5E5E5E"/>
              </a:buClr>
              <a:buSzPts val="1400"/>
              <a:buFont typeface="Helvetica Neue"/>
              <a:buChar char="○"/>
              <a:defRPr/>
            </a:pP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How the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interconnection</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could</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reduce </a:t>
            </a:r>
            <a:r>
              <a:rPr lang="it-IT" sz="1600" b="0" i="0" u="none" strike="noStrike" cap="none" dirty="0" err="1">
                <a:solidFill>
                  <a:schemeClr val="tx1"/>
                </a:solidFill>
                <a:latin typeface="Arial" panose="020B0604020202020204" pitchFamily="34" charset="0"/>
                <a:ea typeface="Helvetica Neue"/>
                <a:cs typeface="Arial" panose="020B0604020202020204" pitchFamily="34" charset="0"/>
              </a:rPr>
              <a:t>shortage</a:t>
            </a:r>
            <a:r>
              <a:rPr lang="it-IT" sz="1600" b="0" i="0" u="none" strike="noStrike" cap="none" dirty="0">
                <a:solidFill>
                  <a:schemeClr val="tx1"/>
                </a:solidFill>
                <a:latin typeface="Arial" panose="020B0604020202020204" pitchFamily="34" charset="0"/>
                <a:ea typeface="Helvetica Neue"/>
                <a:cs typeface="Arial" panose="020B0604020202020204" pitchFamily="34" charset="0"/>
              </a:rPr>
              <a:t> situations?</a:t>
            </a:r>
            <a:endParaRPr sz="1600" b="0" i="0" u="none" strike="noStrike" cap="none" dirty="0">
              <a:solidFill>
                <a:schemeClr val="tx1"/>
              </a:solidFill>
              <a:latin typeface="Arial" panose="020B0604020202020204" pitchFamily="34" charset="0"/>
              <a:ea typeface="Helvetica Neue"/>
              <a:cs typeface="Arial" panose="020B0604020202020204" pitchFamily="34" charset="0"/>
            </a:endParaRPr>
          </a:p>
        </p:txBody>
      </p:sp>
      <p:sp>
        <p:nvSpPr>
          <p:cNvPr id="519273165" name="TextBox 1597570095"/>
          <p:cNvSpPr txBox="1"/>
          <p:nvPr/>
        </p:nvSpPr>
        <p:spPr bwMode="auto">
          <a:xfrm>
            <a:off x="6534401" y="1891729"/>
            <a:ext cx="4775301" cy="2836930"/>
          </a:xfrm>
          <a:prstGeom prst="rect">
            <a:avLst/>
          </a:prstGeom>
          <a:solidFill>
            <a:schemeClr val="accent1"/>
          </a:solidFill>
        </p:spPr>
        <p:txBody>
          <a:bodyPr vertOverflow="overflow" horzOverflow="overflow" vert="horz" wrap="square" lIns="91440" tIns="45720" rIns="91440" bIns="45720" numCol="1" spcCol="0" rtlCol="0" fromWordArt="0" anchor="t" anchorCtr="0" forceAA="0" compatLnSpc="0">
            <a:spAutoFit/>
          </a:bodyPr>
          <a:lstStyle/>
          <a:p>
            <a:pPr>
              <a:lnSpc>
                <a:spcPct val="150000"/>
              </a:lnSpc>
              <a:defRPr/>
            </a:pPr>
            <a:r>
              <a:rPr lang="en-GB" sz="2400" b="1" i="0" u="none" strike="noStrike" cap="none" spc="0">
                <a:solidFill>
                  <a:schemeClr val="bg1"/>
                </a:solidFill>
                <a:latin typeface="Helvetica Neue"/>
                <a:ea typeface="Arial"/>
                <a:cs typeface="Helvetica Neue"/>
              </a:rPr>
              <a:t>A power system is adequate when sufficient production and import capacity allow demand to be met, guaranteeing security of supply</a:t>
            </a:r>
            <a:endParaRPr lang="en-GB" sz="8800" b="1">
              <a:solidFill>
                <a:schemeClr val="bg1"/>
              </a:solidFill>
            </a:endParaRPr>
          </a:p>
        </p:txBody>
      </p:sp>
      <p:sp>
        <p:nvSpPr>
          <p:cNvPr id="282582971" name="Google Shape;344;g10965efb552_8_221"/>
          <p:cNvSpPr txBox="1"/>
          <p:nvPr/>
        </p:nvSpPr>
        <p:spPr bwMode="auto">
          <a:xfrm>
            <a:off x="1333494" y="657828"/>
            <a:ext cx="8336709" cy="234036"/>
          </a:xfrm>
          <a:prstGeom prst="rect">
            <a:avLst/>
          </a:prstGeom>
          <a:noFill/>
          <a:ln>
            <a:noFill/>
          </a:ln>
        </p:spPr>
        <p:txBody>
          <a:bodyPr spcFirstLastPara="1" wrap="square" lIns="25398" tIns="25398" rIns="25398" bIns="25398" anchor="t" anchorCtr="0">
            <a:spAutoFit/>
          </a:bodyPr>
          <a:lstStyle/>
          <a:p>
            <a:pPr>
              <a:defRPr/>
            </a:pPr>
            <a:endParaRPr/>
          </a:p>
        </p:txBody>
      </p:sp>
      <p:sp>
        <p:nvSpPr>
          <p:cNvPr id="805172719" name="CasellaDiTesto 15"/>
          <p:cNvSpPr txBox="1"/>
          <p:nvPr/>
        </p:nvSpPr>
        <p:spPr bwMode="auto">
          <a:xfrm>
            <a:off x="325404" y="238017"/>
            <a:ext cx="9344799" cy="387798"/>
          </a:xfrm>
          <a:prstGeom prst="rect">
            <a:avLst/>
          </a:prstGeom>
          <a:noFill/>
        </p:spPr>
        <p:txBody>
          <a:bodyPr wrap="square">
            <a:spAutoFit/>
          </a:bodyPr>
          <a:lstStyle/>
          <a:p>
            <a:pPr lvl="0" algn="l">
              <a:lnSpc>
                <a:spcPct val="80000"/>
              </a:lnSpc>
              <a:defRPr/>
            </a:pPr>
            <a:r>
              <a:rPr lang="en-US" sz="2400" b="1" spc="98" dirty="0">
                <a:solidFill>
                  <a:srgbClr val="002060"/>
                </a:solidFill>
                <a:latin typeface="+mj-lt"/>
              </a:rPr>
              <a:t>Why a coordinated adequacy assessments?</a:t>
            </a:r>
            <a:endParaRPr sz="2400" b="1" spc="98" dirty="0">
              <a:solidFill>
                <a:srgbClr val="002060"/>
              </a:solidFill>
              <a:latin typeface="+mj-lt"/>
            </a:endParaRPr>
          </a:p>
        </p:txBody>
      </p:sp>
      <p:cxnSp>
        <p:nvCxnSpPr>
          <p:cNvPr id="166272549" name="Connettore 1 2"/>
          <p:cNvCxnSpPr>
            <a:cxnSpLocks/>
          </p:cNvCxnSpPr>
          <p:nvPr/>
        </p:nvCxnSpPr>
        <p:spPr bwMode="auto">
          <a:xfrm>
            <a:off x="479700" y="692693"/>
            <a:ext cx="6501203" cy="0"/>
          </a:xfrm>
          <a:prstGeom prst="line">
            <a:avLst/>
          </a:prstGeom>
          <a:ln w="25400">
            <a:solidFill>
              <a:schemeClr val="tx1"/>
            </a:solidFill>
            <a:miter lim="400000"/>
          </a:ln>
        </p:spPr>
      </p:cxnSp>
      <p:sp>
        <p:nvSpPr>
          <p:cNvPr id="3" name="Segnaposto numero diapositiva 32">
            <a:extLst>
              <a:ext uri="{FF2B5EF4-FFF2-40B4-BE49-F238E27FC236}">
                <a16:creationId xmlns:a16="http://schemas.microsoft.com/office/drawing/2014/main" id="{D14890A6-05CA-8871-7CF9-7F11FF3D79EE}"/>
              </a:ext>
            </a:extLst>
          </p:cNvPr>
          <p:cNvSpPr txBox="1">
            <a:spLocks/>
          </p:cNvSpPr>
          <p:nvPr/>
        </p:nvSpPr>
        <p:spPr bwMode="auto">
          <a:xfrm>
            <a:off x="11637915" y="6348962"/>
            <a:ext cx="423657" cy="417988"/>
          </a:xfrm>
          <a:prstGeom prst="rect">
            <a:avLst/>
          </a:prstGeom>
          <a:solidFill>
            <a:schemeClr val="bg1"/>
          </a:solidFill>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typeface="Helvetica" panose="020B0604020202020204" pitchFamily="34" charset="0"/>
                <a:cs typeface="Helvetica" panose="020B0604020202020204" pitchFamily="34" charset="0"/>
              </a:rPr>
              <a:pPr defTabSz="914394"/>
              <a:t>10</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bwMode="auto">
        <a:xfrm>
          <a:off x="0" y="0"/>
          <a:ext cx="0" cy="0"/>
          <a:chOff x="0" y="0"/>
          <a:chExt cx="0" cy="0"/>
        </a:xfrm>
      </p:grpSpPr>
      <p:sp>
        <p:nvSpPr>
          <p:cNvPr id="162" name="Línea"/>
          <p:cNvSpPr/>
          <p:nvPr/>
        </p:nvSpPr>
        <p:spPr bwMode="auto">
          <a:xfrm flipV="1">
            <a:off x="106279" y="931719"/>
            <a:ext cx="9699458" cy="260"/>
          </a:xfrm>
          <a:prstGeom prst="line">
            <a:avLst/>
          </a:prstGeom>
          <a:ln w="25400">
            <a:solidFill>
              <a:srgbClr val="000000"/>
            </a:solidFill>
            <a:miter lim="400000"/>
          </a:ln>
        </p:spPr>
        <p:txBody>
          <a:bodyPr anchor="ctr" bIns="25400" lIns="25400" rIns="25400" tIns="25400"/>
          <a:lstStyle/>
          <a:p>
            <a:pPr>
              <a:defRPr/>
            </a:pPr>
            <a:endParaRPr sz="600"/>
          </a:p>
        </p:txBody>
      </p:sp>
      <p:sp>
        <p:nvSpPr>
          <p:cNvPr id="163"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6292362" y="1568315"/>
            <a:ext cx="4296024" cy="304186"/>
          </a:xfrm>
          <a:prstGeom prst="rect">
            <a:avLst/>
          </a:prstGeom>
          <a:ln w="12700">
            <a:miter lim="400000"/>
          </a:ln>
        </p:spPr>
        <p:txBody>
          <a:bodyPr bIns="25400" lIns="25400" rIns="25400" tIns="25400">
            <a:spAutoFit/>
          </a:bodyPr>
          <a:lstStyle/>
          <a:p>
            <a:pPr algn="just" defTabSz="228600">
              <a:lnSpc>
                <a:spcPct val="150000"/>
              </a:lnSpc>
              <a:defRPr sz="2500">
                <a:solidFill>
                  <a:srgbClr val="1E2A37"/>
                </a:solidFill>
                <a:latin typeface="Helvetica"/>
                <a:ea typeface="Helvetica"/>
                <a:cs typeface="Helvetica"/>
              </a:defRPr>
            </a:pPr>
            <a:endParaRPr lang="en-US" sz="1250"/>
          </a:p>
        </p:txBody>
      </p:sp>
      <p:sp>
        <p:nvSpPr>
          <p:cNvPr id="164" name="HERE THE TITLE"/>
          <p:cNvSpPr txBox="1"/>
          <p:nvPr/>
        </p:nvSpPr>
        <p:spPr bwMode="auto">
          <a:xfrm>
            <a:off x="106279" y="287463"/>
            <a:ext cx="9940858" cy="346762"/>
          </a:xfrm>
          <a:prstGeom prst="rect">
            <a:avLst/>
          </a:prstGeom>
          <a:ln w="12700">
            <a:miter lim="400000"/>
          </a:ln>
        </p:spPr>
        <p:txBody>
          <a:bodyPr bIns="25400" lIns="25400" rIns="25400" tIns="25400" wrap="square">
            <a:spAutoFit/>
          </a:bodyPr>
          <a:lstStyle>
            <a:lvl1pPr algn="l" defTabSz="457200">
              <a:lnSpc>
                <a:spcPct val="150000"/>
              </a:lnSpc>
              <a:defRPr b="1" sz="4500">
                <a:solidFill>
                  <a:srgbClr val="1E2A37"/>
                </a:solidFill>
                <a:latin typeface="Helvetica"/>
                <a:ea typeface="Helvetica"/>
                <a:cs typeface="Helvetica"/>
              </a:defRPr>
            </a:lvl1pPr>
          </a:lstStyle>
          <a:p>
            <a:pPr defTabSz="1219169">
              <a:lnSpc>
                <a:spcPct val="80000"/>
              </a:lnSpc>
              <a:defRPr/>
            </a:pPr>
            <a:r>
              <a:rPr dirty="0" lang="en-GB" spc="98" sz="2400">
                <a:solidFill>
                  <a:srgbClr val="002060"/>
                </a:solidFill>
                <a:latin typeface="+mj-lt"/>
                <a:ea typeface="+mn-ea"/>
                <a:cs typeface="+mn-cs"/>
              </a:rPr>
              <a:t>Winter Outlook 23/24 – isolated operation</a:t>
            </a:r>
            <a:endParaRPr dirty="0" lang="en-US" spc="98" sz="2400">
              <a:solidFill>
                <a:srgbClr val="002060"/>
              </a:solidFill>
              <a:latin typeface="+mj-lt"/>
              <a:ea typeface="+mn-ea"/>
              <a:cs typeface="+mn-cs"/>
            </a:endParaRPr>
          </a:p>
        </p:txBody>
      </p:sp>
      <p:sp>
        <p:nvSpPr>
          <p:cNvPr id="10"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6626851" y="1558909"/>
            <a:ext cx="5418910" cy="4558236"/>
          </a:xfrm>
          <a:prstGeom prst="rect">
            <a:avLst/>
          </a:prstGeom>
          <a:ln w="12700">
            <a:miter lim="400000"/>
          </a:ln>
        </p:spPr>
        <p:txBody>
          <a:bodyPr bIns="25400" lIns="25400" rIns="25400" tIns="25400" wrap="square">
            <a:spAutoFit/>
          </a:bodyPr>
          <a:lstStyle/>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Significant adequacy issues are registered in Lebanon and medium risk in Morocco</a:t>
            </a:r>
            <a:endParaRPr dirty="0" sz="28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Lebanon average Maximum daily LOLE during the whole season can be ranged from 4 hours to 17 hours &amp; is facing around 56% LOLE during winter season.</a:t>
            </a:r>
            <a:endParaRPr dirty="0" sz="28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For Libya we can see adequacy risk is at minimum due to  the increase of thermal fleet in the input data</a:t>
            </a:r>
            <a:endParaRPr dirty="0" sz="28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Isolated operation regime is more hypothetical case, indicating  importance of the interconnections</a:t>
            </a:r>
            <a:endParaRPr dirty="0" sz="28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The systems that are adequate even in isolated mode of operation can be treated as self sustainable</a:t>
            </a:r>
            <a:r>
              <a:rPr dirty="0" lang="en-US">
                <a:solidFill>
                  <a:schemeClr val="tx1"/>
                </a:solidFill>
                <a:latin charset="0" panose="020B0604020202020204" pitchFamily="34" typeface="Arial"/>
                <a:cs charset="0" panose="020B0604020202020204" pitchFamily="34" typeface="Arial"/>
              </a:rPr>
              <a:t>.</a:t>
            </a:r>
            <a:endParaRPr dirty="0" sz="2400">
              <a:solidFill>
                <a:schemeClr val="tx1"/>
              </a:solidFill>
              <a:latin charset="0" panose="020B0604020202020204" pitchFamily="34" typeface="Arial"/>
              <a:cs charset="0" panose="020B0604020202020204" pitchFamily="34" typeface="Arial"/>
            </a:endParaRPr>
          </a:p>
        </p:txBody>
      </p:sp>
      <p:grpSp>
        <p:nvGrpSpPr>
          <p:cNvPr id="6" name="Group 5"/>
          <p:cNvGrpSpPr/>
          <p:nvPr/>
        </p:nvGrpSpPr>
        <p:grpSpPr bwMode="auto">
          <a:xfrm>
            <a:off x="127191" y="1558909"/>
            <a:ext cx="6558089" cy="4015596"/>
            <a:chOff x="59292" y="1493249"/>
            <a:chExt cx="7102173" cy="4015596"/>
          </a:xfrm>
        </p:grpSpPr>
        <p:grpSp>
          <p:nvGrpSpPr>
            <p:cNvPr id="4" name="Group 3"/>
            <p:cNvGrpSpPr/>
            <p:nvPr/>
          </p:nvGrpSpPr>
          <p:grpSpPr bwMode="auto">
            <a:xfrm>
              <a:off x="59292" y="1493249"/>
              <a:ext cx="7102173" cy="2828609"/>
              <a:chOff x="59292" y="1493249"/>
              <a:chExt cx="7102173" cy="2828609"/>
            </a:xfrm>
          </p:grpSpPr>
          <p:grpSp>
            <p:nvGrpSpPr>
              <p:cNvPr id="13" name="Group 12"/>
              <p:cNvGrpSpPr/>
              <p:nvPr/>
            </p:nvGrpSpPr>
            <p:grpSpPr bwMode="auto">
              <a:xfrm>
                <a:off x="59292" y="1493249"/>
                <a:ext cx="7102173" cy="2828609"/>
                <a:chOff x="59292" y="1493249"/>
                <a:chExt cx="7102173" cy="2828609"/>
              </a:xfrm>
            </p:grpSpPr>
            <p:sp>
              <p:nvSpPr>
                <p:cNvPr id="9" name="TextBox 8"/>
                <p:cNvSpPr txBox="1"/>
                <p:nvPr/>
              </p:nvSpPr>
              <p:spPr bwMode="auto">
                <a:xfrm>
                  <a:off x="2856017" y="3566707"/>
                  <a:ext cx="1083630" cy="564257"/>
                </a:xfrm>
                <a:prstGeom prst="rect">
                  <a:avLst/>
                </a:prstGeom>
                <a:noFill/>
                <a:ln cap="flat" w="12700">
                  <a:noFill/>
                  <a:miter lim="400000"/>
                </a:ln>
                <a:effectLst/>
              </p:spPr>
              <p:style>
                <a:lnRef idx="0">
                  <a:srgbClr val="000000"/>
                </a:lnRef>
                <a:fillRef idx="0">
                  <a:srgbClr val="000000"/>
                </a:fillRef>
                <a:effectRef idx="0">
                  <a:srgbClr val="000000"/>
                </a:effectRef>
                <a:fontRef idx="none"/>
              </p:style>
              <p:txBody>
                <a:bodyPr anchor="ctr" bIns="50800" horzOverflow="overflow" lIns="50800" numCol="1" rIns="50800" rot="0" rtlCol="0" spcCol="38100" spcFirstLastPara="1" tIns="50800" vert="horz" vertOverflow="overflow" wrap="none">
                  <a:spAutoFit/>
                </a:bodyPr>
                <a:lstStyle/>
                <a:p>
                  <a:pPr algn="ctr" defTabSz="2438338" indent="0" marL="0" marR="0">
                    <a:lnSpc>
                      <a:spcPct val="100000"/>
                    </a:lnSpc>
                    <a:spcBef>
                      <a:spcPts val="0"/>
                    </a:spcBef>
                    <a:spcAft>
                      <a:spcPts val="0"/>
                    </a:spcAft>
                    <a:buClrTx/>
                    <a:buSzTx/>
                    <a:buFontTx/>
                    <a:buNone/>
                    <a:defRPr/>
                  </a:pPr>
                  <a:r>
                    <a:rPr b="0" cap="none" i="0" lang="en-US" spc="0" strike="noStrike" sz="1800" u="none">
                      <a:ln>
                        <a:noFill/>
                      </a:ln>
                      <a:solidFill>
                        <a:schemeClr val="tx2"/>
                      </a:solidFill>
                      <a:latin typeface="Helvetica Neue"/>
                      <a:ea typeface="Helvetica Neue"/>
                      <a:cs typeface="Helvetica Neue"/>
                    </a:rPr>
                    <a:t>56%</a:t>
                  </a:r>
                  <a:endParaRPr/>
                </a:p>
                <a:p>
                  <a:pPr algn="ctr" defTabSz="2438338" indent="0" marL="0" marR="0">
                    <a:lnSpc>
                      <a:spcPct val="100000"/>
                    </a:lnSpc>
                    <a:spcBef>
                      <a:spcPts val="0"/>
                    </a:spcBef>
                    <a:spcAft>
                      <a:spcPts val="0"/>
                    </a:spcAft>
                    <a:buClrTx/>
                    <a:buSzTx/>
                    <a:buFontTx/>
                    <a:buNone/>
                    <a:defRPr/>
                  </a:pPr>
                  <a:r>
                    <a:rPr lang="en-US">
                      <a:solidFill>
                        <a:schemeClr val="tx2"/>
                      </a:solidFill>
                    </a:rPr>
                    <a:t>Winter season</a:t>
                  </a:r>
                  <a:endParaRPr b="0" cap="none" i="0" lang="en-US" spc="0" strike="noStrike" u="none">
                    <a:ln>
                      <a:noFill/>
                    </a:ln>
                    <a:solidFill>
                      <a:schemeClr val="tx2"/>
                    </a:solidFill>
                    <a:latin typeface="Helvetica Neue"/>
                    <a:ea typeface="Helvetica Neue"/>
                    <a:cs typeface="Helvetica Neue"/>
                  </a:endParaRPr>
                </a:p>
              </p:txBody>
            </p:sp>
            <p:pic>
              <p:nvPicPr>
                <p:cNvPr id="7" name="image50.png"/>
                <p:cNvPicPr/>
                <p:nvPr/>
              </p:nvPicPr>
              <p:blipFill>
                <a:blip r:embed="rId2"/>
                <a:srcRect r="91"/>
                <a:stretch/>
              </p:blipFill>
              <p:spPr bwMode="auto">
                <a:xfrm>
                  <a:off x="59292" y="1493249"/>
                  <a:ext cx="5343857" cy="2191894"/>
                </a:xfrm>
                <a:prstGeom prst="rect">
                  <a:avLst/>
                </a:prstGeom>
                <a:ln/>
              </p:spPr>
            </p:pic>
            <p:pic>
              <p:nvPicPr>
                <p:cNvPr id="12" name="image38.png"/>
                <p:cNvPicPr/>
                <p:nvPr/>
              </p:nvPicPr>
              <p:blipFill>
                <a:blip r:embed="rId3"/>
                <a:srcRect b="29244" l="71437" r="138" t="25820"/>
                <a:stretch/>
              </p:blipFill>
              <p:spPr bwMode="auto">
                <a:xfrm>
                  <a:off x="5403150" y="3577638"/>
                  <a:ext cx="1758315" cy="744220"/>
                </a:xfrm>
                <a:prstGeom prst="rect">
                  <a:avLst/>
                </a:prstGeom>
                <a:ln/>
              </p:spPr>
            </p:pic>
          </p:grpSp>
          <p:cxnSp>
            <p:nvCxnSpPr>
              <p:cNvPr id="8" name="Straight Arrow Connector 7"/>
              <p:cNvCxnSpPr>
                <a:cxnSpLocks/>
              </p:cNvCxnSpPr>
              <p:nvPr/>
            </p:nvCxnSpPr>
            <p:spPr bwMode="auto">
              <a:xfrm flipH="1" flipV="1">
                <a:off x="3856723" y="4084365"/>
                <a:ext cx="534803" cy="93199"/>
              </a:xfrm>
              <a:prstGeom prst="straightConnector1">
                <a:avLst/>
              </a:prstGeom>
              <a:noFill/>
              <a:ln cap="flat" w="25400">
                <a:solidFill>
                  <a:srgbClr val="000000"/>
                </a:solidFill>
                <a:prstDash val="solid"/>
                <a:miter lim="400000"/>
                <a:tailEnd type="triangle"/>
              </a:ln>
              <a:effectLst/>
            </p:spPr>
            <p:style>
              <a:lnRef idx="0">
                <a:srgbClr val="000000"/>
              </a:lnRef>
              <a:fillRef idx="0">
                <a:srgbClr val="000000"/>
              </a:fillRef>
              <a:effectRef idx="0">
                <a:srgbClr val="000000"/>
              </a:effectRef>
              <a:fontRef idx="none"/>
            </p:style>
          </p:cxnSp>
        </p:grpSp>
        <p:pic>
          <p:nvPicPr>
            <p:cNvPr id="2" name="Picture 1"/>
            <p:cNvPicPr>
              <a:picLocks noChangeAspect="1"/>
            </p:cNvPicPr>
            <p:nvPr/>
          </p:nvPicPr>
          <p:blipFill>
            <a:blip r:embed="rId4"/>
            <a:srcRect r="82"/>
            <a:stretch/>
          </p:blipFill>
          <p:spPr bwMode="auto">
            <a:xfrm>
              <a:off x="79920" y="3429000"/>
              <a:ext cx="5210538" cy="2079845"/>
            </a:xfrm>
            <a:prstGeom prst="rect">
              <a:avLst/>
            </a:prstGeom>
            <a:noFill/>
            <a:ln>
              <a:noFill/>
            </a:ln>
          </p:spPr>
        </p:pic>
      </p:grpSp>
      <p:sp>
        <p:nvSpPr>
          <p:cNvPr id="3" name="Segnaposto numero diapositiva 32">
            <a:extLst>
              <a:ext uri="{FF2B5EF4-FFF2-40B4-BE49-F238E27FC236}">
                <a16:creationId xmlns:a16="http://schemas.microsoft.com/office/drawing/2014/main" id="{A60CFA57-8406-4E3D-F02A-AB834A799443}"/>
              </a:ext>
            </a:extLst>
          </p:cNvPr>
          <p:cNvSpPr txBox="1">
            <a:spLocks/>
          </p:cNvSpPr>
          <p:nvPr/>
        </p:nvSpPr>
        <p:spPr bwMode="auto">
          <a:xfrm>
            <a:off x="11637915" y="6348962"/>
            <a:ext cx="423657" cy="417988"/>
          </a:xfrm>
          <a:prstGeom prst="rect">
            <a:avLst/>
          </a:prstGeom>
          <a:solidFill>
            <a:schemeClr val="bg1"/>
          </a:solidFill>
          <a:ln w="12700">
            <a:miter lim="400000"/>
          </a:ln>
        </p:spPr>
        <p:txBody>
          <a:bodyPr anchor="b" bIns="50800" lIns="50800" rIns="50800" tIns="50800" wrap="none">
            <a:spAutoFit/>
          </a:bodyPr>
          <a:lstStyle>
            <a:defPPr algn="l" defTabSz="457200" indent="0" marL="0" marR="0">
              <a:lnSpc>
                <a:spcPct val="100000"/>
              </a:lnSpc>
              <a:spcBef>
                <a:spcPts val="0"/>
              </a:spcBef>
              <a:spcAft>
                <a:spcPts val="0"/>
              </a:spcAft>
              <a:buClrTx/>
              <a:buSzTx/>
              <a:buFontTx/>
              <a:buNone/>
              <a:defRPr b="0" cap="none" i="0" spc="0" strike="noStrike" sz="900" u="none">
                <a:ln>
                  <a:noFill/>
                </a:ln>
                <a:solidFill>
                  <a:srgbClr val="000000"/>
                </a:solidFill>
              </a:defRPr>
            </a:defPPr>
            <a:lvl1pPr algn="ctr" defTabSz="292100" indent="0" marL="0" marR="0">
              <a:lnSpc>
                <a:spcPct val="100000"/>
              </a:lnSpc>
              <a:spcBef>
                <a:spcPts val="0"/>
              </a:spcBef>
              <a:spcAft>
                <a:spcPts val="0"/>
              </a:spcAft>
              <a:buClrTx/>
              <a:buSzTx/>
              <a:buFontTx/>
              <a:buNone/>
              <a:defRPr b="0" cap="none" i="0" spc="0" strike="noStrike" sz="900" u="none">
                <a:ln>
                  <a:noFill/>
                </a:ln>
                <a:solidFill>
                  <a:srgbClr val="000000"/>
                </a:solidFill>
                <a:latin typeface="+mn-lt"/>
                <a:ea typeface="+mn-ea"/>
                <a:cs typeface="+mn-cs"/>
              </a:defRPr>
            </a:lvl1pPr>
            <a:lvl2pPr algn="ctr" defTabSz="1219169" indent="228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2pPr>
            <a:lvl3pPr algn="ctr" defTabSz="1219169" indent="457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3pPr>
            <a:lvl4pPr algn="ctr" defTabSz="1219169" indent="685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4pPr>
            <a:lvl5pPr algn="ctr" defTabSz="1219169" indent="9144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5pPr>
            <a:lvl6pPr algn="ctr" defTabSz="1219169" indent="11430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6pPr>
            <a:lvl7pPr algn="ctr" defTabSz="1219169" indent="1371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7pPr>
            <a:lvl8pPr algn="ctr" defTabSz="1219169" indent="1600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8pPr>
            <a:lvl9pPr algn="ctr" defTabSz="1219169" indent="1828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charset="0" panose="020B0604020202020204" pitchFamily="34" typeface="Helvetica"/>
                <a:cs charset="0" panose="020B0604020202020204" pitchFamily="34" typeface="Helvetica"/>
              </a:rPr>
              <a:pPr defTabSz="914394"/>
              <a:t>11</a:t>
            </a:fld>
            <a:endParaRPr dirty="0" lang="en-GB">
              <a:solidFill>
                <a:prstClr val="black">
                  <a:tint val="75000"/>
                </a:prstClr>
              </a:solidFill>
              <a:latin charset="0" panose="020B0604020202020204" pitchFamily="34" typeface="Helvetica"/>
              <a:cs charset="0" panose="020B0604020202020204" pitchFamily="34" typeface="Helvetica"/>
            </a:endParaR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bwMode="auto">
        <a:xfrm>
          <a:off x="0" y="0"/>
          <a:ext cx="0" cy="0"/>
          <a:chOff x="0" y="0"/>
          <a:chExt cx="0" cy="0"/>
        </a:xfrm>
      </p:grpSpPr>
      <p:sp>
        <p:nvSpPr>
          <p:cNvPr id="162" name="Línea"/>
          <p:cNvSpPr/>
          <p:nvPr/>
        </p:nvSpPr>
        <p:spPr bwMode="auto">
          <a:xfrm flipV="1">
            <a:off x="137737" y="790072"/>
            <a:ext cx="10602339" cy="47925"/>
          </a:xfrm>
          <a:prstGeom prst="line">
            <a:avLst/>
          </a:prstGeom>
          <a:ln w="25400">
            <a:solidFill>
              <a:srgbClr val="000000"/>
            </a:solidFill>
            <a:miter lim="400000"/>
          </a:ln>
        </p:spPr>
        <p:txBody>
          <a:bodyPr anchor="ctr" bIns="25400" lIns="25400" rIns="25400" tIns="25400"/>
          <a:lstStyle/>
          <a:p>
            <a:pPr>
              <a:defRPr/>
            </a:pPr>
            <a:endParaRPr sz="600"/>
          </a:p>
        </p:txBody>
      </p:sp>
      <p:sp>
        <p:nvSpPr>
          <p:cNvPr id="163"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6292362" y="1568315"/>
            <a:ext cx="4296024" cy="304186"/>
          </a:xfrm>
          <a:prstGeom prst="rect">
            <a:avLst/>
          </a:prstGeom>
          <a:ln w="12700">
            <a:miter lim="400000"/>
          </a:ln>
        </p:spPr>
        <p:txBody>
          <a:bodyPr bIns="25400" lIns="25400" rIns="25400" tIns="25400">
            <a:spAutoFit/>
          </a:bodyPr>
          <a:lstStyle/>
          <a:p>
            <a:pPr algn="just" defTabSz="228600">
              <a:lnSpc>
                <a:spcPct val="150000"/>
              </a:lnSpc>
              <a:defRPr sz="2500">
                <a:solidFill>
                  <a:srgbClr val="1E2A37"/>
                </a:solidFill>
                <a:latin typeface="Helvetica"/>
                <a:ea typeface="Helvetica"/>
                <a:cs typeface="Helvetica"/>
              </a:defRPr>
            </a:pPr>
            <a:endParaRPr lang="en-US" sz="1250"/>
          </a:p>
        </p:txBody>
      </p:sp>
      <p:sp>
        <p:nvSpPr>
          <p:cNvPr id="164" name="HERE THE TITLE"/>
          <p:cNvSpPr txBox="1"/>
          <p:nvPr/>
        </p:nvSpPr>
        <p:spPr bwMode="auto">
          <a:xfrm>
            <a:off x="137737" y="52709"/>
            <a:ext cx="10012102" cy="346762"/>
          </a:xfrm>
          <a:prstGeom prst="rect">
            <a:avLst/>
          </a:prstGeom>
          <a:ln w="12700">
            <a:miter lim="400000"/>
          </a:ln>
        </p:spPr>
        <p:txBody>
          <a:bodyPr bIns="25400" lIns="25400" rIns="25400" tIns="25400" wrap="square">
            <a:spAutoFit/>
          </a:bodyPr>
          <a:lstStyle>
            <a:lvl1pPr algn="l" defTabSz="457200">
              <a:lnSpc>
                <a:spcPct val="150000"/>
              </a:lnSpc>
              <a:defRPr b="1" sz="4500">
                <a:solidFill>
                  <a:srgbClr val="1E2A37"/>
                </a:solidFill>
                <a:latin typeface="Helvetica"/>
                <a:ea typeface="Helvetica"/>
                <a:cs typeface="Helvetica"/>
              </a:defRPr>
            </a:lvl1pPr>
          </a:lstStyle>
          <a:p>
            <a:pPr defTabSz="1219169">
              <a:lnSpc>
                <a:spcPct val="80000"/>
              </a:lnSpc>
              <a:defRPr/>
            </a:pPr>
            <a:r>
              <a:rPr dirty="0" lang="en-GB" spc="98" sz="2400">
                <a:solidFill>
                  <a:srgbClr val="002060"/>
                </a:solidFill>
                <a:latin typeface="+mj-lt"/>
                <a:ea typeface="+mn-ea"/>
                <a:cs typeface="+mn-cs"/>
              </a:rPr>
              <a:t>Winter outlook 23/24 –interconnected operation</a:t>
            </a:r>
            <a:endParaRPr dirty="0" lang="en-US" spc="98" sz="2400">
              <a:solidFill>
                <a:srgbClr val="002060"/>
              </a:solidFill>
              <a:latin typeface="+mj-lt"/>
              <a:ea typeface="+mn-ea"/>
              <a:cs typeface="+mn-cs"/>
            </a:endParaRPr>
          </a:p>
        </p:txBody>
      </p:sp>
      <p:sp>
        <p:nvSpPr>
          <p:cNvPr id="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7412047" y="1649050"/>
            <a:ext cx="4590416" cy="4299126"/>
          </a:xfrm>
          <a:prstGeom prst="rect">
            <a:avLst/>
          </a:prstGeom>
          <a:ln w="12700">
            <a:miter lim="400000"/>
          </a:ln>
        </p:spPr>
        <p:txBody>
          <a:bodyPr bIns="25400" lIns="25400" rIns="25400" tIns="25400" wrap="square">
            <a:spAutoFit/>
          </a:bodyPr>
          <a:lstStyle/>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Adequacy situation is better than in isolated mode</a:t>
            </a:r>
            <a:endParaRPr dirty="0" sz="16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As a sensitivity we also assessed the interconnection of Lebanon with Jordan through Syria enabling an import up to 250 MW </a:t>
            </a:r>
            <a:endParaRPr dirty="0" sz="16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average Maximum daily LOLE during the whole season can be ranged from 2 hours to 14 hours &amp; is facing difficulties around 38% LOLE during winter season only.</a:t>
            </a:r>
            <a:endParaRPr dirty="0" sz="1600">
              <a:solidFill>
                <a:schemeClr val="tx1"/>
              </a:solidFill>
              <a:latin charset="0" panose="020B0604020202020204" pitchFamily="34" typeface="Arial"/>
              <a:cs charset="0" panose="020B0604020202020204" pitchFamily="34" typeface="Arial"/>
            </a:endParaRPr>
          </a:p>
          <a:p>
            <a:pPr algn="just" defTabSz="228600" indent="-171450" marL="171450">
              <a:lnSpc>
                <a:spcPct val="150000"/>
              </a:lnSpc>
              <a:spcAft>
                <a:spcPts val="600"/>
              </a:spcAft>
              <a:buFont typeface="Arial"/>
              <a:buChar char="•"/>
              <a:defRPr sz="2500">
                <a:solidFill>
                  <a:srgbClr val="1E2A37"/>
                </a:solidFill>
                <a:latin typeface="Helvetica"/>
                <a:ea typeface="Helvetica"/>
                <a:cs typeface="Helvetica"/>
              </a:defRPr>
            </a:pPr>
            <a:r>
              <a:rPr dirty="0" lang="en-US" sz="1600">
                <a:solidFill>
                  <a:schemeClr val="tx1"/>
                </a:solidFill>
                <a:latin charset="0" panose="020B0604020202020204" pitchFamily="34" typeface="Arial"/>
                <a:cs charset="0" panose="020B0604020202020204" pitchFamily="34" typeface="Arial"/>
              </a:rPr>
              <a:t>Severe adequacy issues are still registered in Lebanon (high adequacy risk)</a:t>
            </a:r>
            <a:endParaRPr dirty="0" sz="1600">
              <a:solidFill>
                <a:schemeClr val="tx1"/>
              </a:solidFill>
              <a:latin charset="0" panose="020B0604020202020204" pitchFamily="34" typeface="Arial"/>
              <a:cs charset="0" panose="020B0604020202020204" pitchFamily="34" typeface="Arial"/>
            </a:endParaRPr>
          </a:p>
        </p:txBody>
      </p:sp>
      <p:grpSp>
        <p:nvGrpSpPr>
          <p:cNvPr id="6" name="Group 5"/>
          <p:cNvGrpSpPr/>
          <p:nvPr/>
        </p:nvGrpSpPr>
        <p:grpSpPr bwMode="auto">
          <a:xfrm>
            <a:off x="137738" y="1493287"/>
            <a:ext cx="7161701" cy="3952764"/>
            <a:chOff x="137738" y="1493287"/>
            <a:chExt cx="7652221" cy="3952764"/>
          </a:xfrm>
        </p:grpSpPr>
        <p:grpSp>
          <p:nvGrpSpPr>
            <p:cNvPr id="3" name="Group 2"/>
            <p:cNvGrpSpPr/>
            <p:nvPr/>
          </p:nvGrpSpPr>
          <p:grpSpPr bwMode="auto">
            <a:xfrm>
              <a:off x="281869" y="1493287"/>
              <a:ext cx="7508090" cy="2996297"/>
              <a:chOff x="493185" y="1474590"/>
              <a:chExt cx="7234972" cy="2870401"/>
            </a:xfrm>
          </p:grpSpPr>
          <p:grpSp>
            <p:nvGrpSpPr>
              <p:cNvPr id="12" name="Group 11"/>
              <p:cNvGrpSpPr/>
              <p:nvPr/>
            </p:nvGrpSpPr>
            <p:grpSpPr bwMode="auto">
              <a:xfrm>
                <a:off x="493185" y="1474590"/>
                <a:ext cx="7234972" cy="2870401"/>
                <a:chOff x="632333" y="1490099"/>
                <a:chExt cx="6858186" cy="2678835"/>
              </a:xfrm>
            </p:grpSpPr>
            <p:pic>
              <p:nvPicPr>
                <p:cNvPr id="8" name="image38.png"/>
                <p:cNvPicPr/>
                <p:nvPr/>
              </p:nvPicPr>
              <p:blipFill>
                <a:blip r:embed="rId2"/>
                <a:srcRect r="28561"/>
                <a:stretch/>
              </p:blipFill>
              <p:spPr bwMode="auto">
                <a:xfrm>
                  <a:off x="632333" y="1490099"/>
                  <a:ext cx="5021215" cy="2045004"/>
                </a:xfrm>
                <a:prstGeom prst="rect">
                  <a:avLst/>
                </a:prstGeom>
                <a:ln/>
              </p:spPr>
            </p:pic>
            <p:sp>
              <p:nvSpPr>
                <p:cNvPr id="7" name="TextBox 6"/>
                <p:cNvSpPr txBox="1"/>
                <p:nvPr/>
              </p:nvSpPr>
              <p:spPr bwMode="auto">
                <a:xfrm>
                  <a:off x="3467898" y="3331525"/>
                  <a:ext cx="1083630" cy="564257"/>
                </a:xfrm>
                <a:prstGeom prst="rect">
                  <a:avLst/>
                </a:prstGeom>
                <a:noFill/>
                <a:ln cap="flat" w="12700">
                  <a:noFill/>
                  <a:miter lim="400000"/>
                </a:ln>
                <a:effectLst/>
              </p:spPr>
              <p:style>
                <a:lnRef idx="0">
                  <a:srgbClr val="000000"/>
                </a:lnRef>
                <a:fillRef idx="0">
                  <a:srgbClr val="000000"/>
                </a:fillRef>
                <a:effectRef idx="0">
                  <a:srgbClr val="000000"/>
                </a:effectRef>
                <a:fontRef idx="none"/>
              </p:style>
              <p:txBody>
                <a:bodyPr anchor="ctr" bIns="50800" horzOverflow="overflow" lIns="50800" numCol="1" rIns="50800" rot="0" rtlCol="0" spcCol="38100" spcFirstLastPara="1" tIns="50800" vert="horz" vertOverflow="overflow" wrap="none">
                  <a:spAutoFit/>
                </a:bodyPr>
                <a:lstStyle/>
                <a:p>
                  <a:pPr algn="ctr" defTabSz="2438338" indent="0" marL="0" marR="0">
                    <a:lnSpc>
                      <a:spcPct val="100000"/>
                    </a:lnSpc>
                    <a:spcBef>
                      <a:spcPts val="0"/>
                    </a:spcBef>
                    <a:spcAft>
                      <a:spcPts val="0"/>
                    </a:spcAft>
                    <a:buClrTx/>
                    <a:buSzTx/>
                    <a:buFontTx/>
                    <a:buNone/>
                    <a:defRPr/>
                  </a:pPr>
                  <a:r>
                    <a:rPr b="0" cap="none" i="0" lang="en-US" spc="0" strike="noStrike" sz="1800" u="none">
                      <a:ln>
                        <a:noFill/>
                      </a:ln>
                      <a:solidFill>
                        <a:schemeClr val="tx2"/>
                      </a:solidFill>
                      <a:latin typeface="Helvetica Neue"/>
                      <a:ea typeface="Helvetica Neue"/>
                      <a:cs typeface="Helvetica Neue"/>
                    </a:rPr>
                    <a:t>38%</a:t>
                  </a:r>
                  <a:endParaRPr/>
                </a:p>
                <a:p>
                  <a:pPr algn="ctr" defTabSz="2438338" indent="0" marL="0" marR="0">
                    <a:lnSpc>
                      <a:spcPct val="100000"/>
                    </a:lnSpc>
                    <a:spcBef>
                      <a:spcPts val="0"/>
                    </a:spcBef>
                    <a:spcAft>
                      <a:spcPts val="0"/>
                    </a:spcAft>
                    <a:buClrTx/>
                    <a:buSzTx/>
                    <a:buFontTx/>
                    <a:buNone/>
                    <a:defRPr/>
                  </a:pPr>
                  <a:r>
                    <a:rPr lang="en-US">
                      <a:solidFill>
                        <a:schemeClr val="tx2"/>
                      </a:solidFill>
                    </a:rPr>
                    <a:t>Winter season</a:t>
                  </a:r>
                  <a:endParaRPr b="0" cap="none" i="0" lang="en-US" spc="0" strike="noStrike" u="none">
                    <a:ln>
                      <a:noFill/>
                    </a:ln>
                    <a:solidFill>
                      <a:schemeClr val="tx2"/>
                    </a:solidFill>
                    <a:latin typeface="Helvetica Neue"/>
                    <a:ea typeface="Helvetica Neue"/>
                    <a:cs typeface="Helvetica Neue"/>
                  </a:endParaRPr>
                </a:p>
              </p:txBody>
            </p:sp>
            <p:pic>
              <p:nvPicPr>
                <p:cNvPr id="11" name="image38.png"/>
                <p:cNvPicPr/>
                <p:nvPr/>
              </p:nvPicPr>
              <p:blipFill>
                <a:blip r:embed="rId2"/>
                <a:srcRect b="29244" l="71437" r="138" t="25820"/>
                <a:stretch/>
              </p:blipFill>
              <p:spPr bwMode="auto">
                <a:xfrm>
                  <a:off x="5732204" y="3424714"/>
                  <a:ext cx="1758315" cy="744220"/>
                </a:xfrm>
                <a:prstGeom prst="rect">
                  <a:avLst/>
                </a:prstGeom>
                <a:ln/>
              </p:spPr>
            </p:pic>
          </p:grpSp>
          <p:cxnSp>
            <p:nvCxnSpPr>
              <p:cNvPr id="14" name="Straight Arrow Connector 13"/>
              <p:cNvCxnSpPr>
                <a:cxnSpLocks/>
              </p:cNvCxnSpPr>
              <p:nvPr/>
            </p:nvCxnSpPr>
            <p:spPr bwMode="auto">
              <a:xfrm flipH="1" flipV="1">
                <a:off x="4627699" y="3859528"/>
                <a:ext cx="184933" cy="159018"/>
              </a:xfrm>
              <a:prstGeom prst="straightConnector1">
                <a:avLst/>
              </a:prstGeom>
              <a:noFill/>
              <a:ln cap="flat" w="25400">
                <a:solidFill>
                  <a:srgbClr val="000000"/>
                </a:solidFill>
                <a:prstDash val="solid"/>
                <a:miter lim="400000"/>
                <a:tailEnd type="triangle"/>
              </a:ln>
              <a:effectLst/>
            </p:spPr>
            <p:style>
              <a:lnRef idx="0">
                <a:srgbClr val="000000"/>
              </a:lnRef>
              <a:fillRef idx="0">
                <a:srgbClr val="000000"/>
              </a:fillRef>
              <a:effectRef idx="0">
                <a:srgbClr val="000000"/>
              </a:effectRef>
              <a:fontRef idx="none"/>
            </p:style>
          </p:cxnSp>
        </p:grpSp>
        <p:pic>
          <p:nvPicPr>
            <p:cNvPr id="2" name="Picture 1"/>
            <p:cNvPicPr>
              <a:picLocks noChangeAspect="1"/>
            </p:cNvPicPr>
            <p:nvPr/>
          </p:nvPicPr>
          <p:blipFill>
            <a:blip r:embed="rId3"/>
            <a:srcRect r="15"/>
            <a:stretch/>
          </p:blipFill>
          <p:spPr bwMode="auto">
            <a:xfrm>
              <a:off x="137738" y="3347994"/>
              <a:ext cx="5606961" cy="2098057"/>
            </a:xfrm>
            <a:prstGeom prst="rect">
              <a:avLst/>
            </a:prstGeom>
            <a:noFill/>
            <a:ln>
              <a:noFill/>
            </a:ln>
          </p:spPr>
        </p:pic>
      </p:grpSp>
      <p:sp>
        <p:nvSpPr>
          <p:cNvPr id="4" name="Segnaposto numero diapositiva 32">
            <a:extLst>
              <a:ext uri="{FF2B5EF4-FFF2-40B4-BE49-F238E27FC236}">
                <a16:creationId xmlns:a16="http://schemas.microsoft.com/office/drawing/2014/main" id="{2FFF6403-712D-3CE4-4570-83652F8410E0}"/>
              </a:ext>
            </a:extLst>
          </p:cNvPr>
          <p:cNvSpPr txBox="1">
            <a:spLocks/>
          </p:cNvSpPr>
          <p:nvPr/>
        </p:nvSpPr>
        <p:spPr bwMode="auto">
          <a:xfrm>
            <a:off x="11637915" y="6348962"/>
            <a:ext cx="423657" cy="417988"/>
          </a:xfrm>
          <a:prstGeom prst="rect">
            <a:avLst/>
          </a:prstGeom>
          <a:solidFill>
            <a:schemeClr val="bg1"/>
          </a:solidFill>
          <a:ln w="12700">
            <a:miter lim="400000"/>
          </a:ln>
        </p:spPr>
        <p:txBody>
          <a:bodyPr anchor="b" bIns="50800" lIns="50800" rIns="50800" tIns="50800" wrap="none">
            <a:spAutoFit/>
          </a:bodyPr>
          <a:lstStyle>
            <a:defPPr algn="l" defTabSz="457200" indent="0" marL="0" marR="0">
              <a:lnSpc>
                <a:spcPct val="100000"/>
              </a:lnSpc>
              <a:spcBef>
                <a:spcPts val="0"/>
              </a:spcBef>
              <a:spcAft>
                <a:spcPts val="0"/>
              </a:spcAft>
              <a:buClrTx/>
              <a:buSzTx/>
              <a:buFontTx/>
              <a:buNone/>
              <a:defRPr b="0" cap="none" i="0" spc="0" strike="noStrike" sz="900" u="none">
                <a:ln>
                  <a:noFill/>
                </a:ln>
                <a:solidFill>
                  <a:srgbClr val="000000"/>
                </a:solidFill>
              </a:defRPr>
            </a:defPPr>
            <a:lvl1pPr algn="ctr" defTabSz="292100" indent="0" marL="0" marR="0">
              <a:lnSpc>
                <a:spcPct val="100000"/>
              </a:lnSpc>
              <a:spcBef>
                <a:spcPts val="0"/>
              </a:spcBef>
              <a:spcAft>
                <a:spcPts val="0"/>
              </a:spcAft>
              <a:buClrTx/>
              <a:buSzTx/>
              <a:buFontTx/>
              <a:buNone/>
              <a:defRPr b="0" cap="none" i="0" spc="0" strike="noStrike" sz="900" u="none">
                <a:ln>
                  <a:noFill/>
                </a:ln>
                <a:solidFill>
                  <a:srgbClr val="000000"/>
                </a:solidFill>
                <a:latin typeface="+mn-lt"/>
                <a:ea typeface="+mn-ea"/>
                <a:cs typeface="+mn-cs"/>
              </a:defRPr>
            </a:lvl1pPr>
            <a:lvl2pPr algn="ctr" defTabSz="1219169" indent="228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2pPr>
            <a:lvl3pPr algn="ctr" defTabSz="1219169" indent="457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3pPr>
            <a:lvl4pPr algn="ctr" defTabSz="1219169" indent="685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4pPr>
            <a:lvl5pPr algn="ctr" defTabSz="1219169" indent="9144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5pPr>
            <a:lvl6pPr algn="ctr" defTabSz="1219169" indent="11430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6pPr>
            <a:lvl7pPr algn="ctr" defTabSz="1219169" indent="1371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7pPr>
            <a:lvl8pPr algn="ctr" defTabSz="1219169" indent="1600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8pPr>
            <a:lvl9pPr algn="ctr" defTabSz="1219169" indent="1828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charset="0" panose="020B0604020202020204" pitchFamily="34" typeface="Helvetica"/>
                <a:cs charset="0" panose="020B0604020202020204" pitchFamily="34" typeface="Helvetica"/>
              </a:rPr>
              <a:pPr defTabSz="914394"/>
              <a:t>12</a:t>
            </a:fld>
            <a:endParaRPr dirty="0" lang="en-GB">
              <a:solidFill>
                <a:prstClr val="black">
                  <a:tint val="75000"/>
                </a:prstClr>
              </a:solidFill>
              <a:latin charset="0" panose="020B0604020202020204" pitchFamily="34" typeface="Helvetica"/>
              <a:cs charset="0" panose="020B0604020202020204" pitchFamily="34" typeface="Helvetica"/>
            </a:endParaR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Google Shape;344;g10965efb552_8_221">
            <a:extLst>
              <a:ext uri="{FF2B5EF4-FFF2-40B4-BE49-F238E27FC236}">
                <a16:creationId xmlns:a16="http://schemas.microsoft.com/office/drawing/2014/main" id="{AFB7C003-ECAF-AB72-BECD-6034FBF3C79D}"/>
              </a:ext>
            </a:extLst>
          </p:cNvPr>
          <p:cNvSpPr txBox="1"/>
          <p:nvPr/>
        </p:nvSpPr>
        <p:spPr bwMode="auto">
          <a:xfrm>
            <a:off x="381324" y="172690"/>
            <a:ext cx="8860223" cy="605288"/>
          </a:xfrm>
          <a:prstGeom prst="rect">
            <a:avLst/>
          </a:prstGeom>
          <a:noFill/>
          <a:ln>
            <a:noFill/>
          </a:ln>
        </p:spPr>
        <p:txBody>
          <a:bodyPr anchor="t" anchorCtr="0" bIns="25397" lIns="25397" rIns="25397" spcFirstLastPara="1" tIns="25397" wrap="square">
            <a:spAutoFit/>
          </a:bodyPr>
          <a:lstStyle/>
          <a:p>
            <a:pPr algn="l" defTabSz="1219161">
              <a:lnSpc>
                <a:spcPct val="150000"/>
              </a:lnSpc>
              <a:buClr>
                <a:srgbClr val="1E2A37"/>
              </a:buClr>
              <a:buSzPts val="2300"/>
              <a:defRPr/>
            </a:pPr>
            <a:r>
              <a:rPr b="1" dirty="0" lang="en-US" spc="98" sz="2400">
                <a:solidFill>
                  <a:srgbClr val="002060"/>
                </a:solidFill>
                <a:latin typeface="+mj-lt"/>
              </a:rPr>
              <a:t>Knowledge</a:t>
            </a:r>
            <a:r>
              <a:rPr b="1" dirty="0" lang="en-US" sz="2300">
                <a:solidFill>
                  <a:srgbClr val="252671"/>
                </a:solidFill>
                <a:latin charset="0" panose="020B0604020202020204" pitchFamily="34" typeface="Arial"/>
                <a:ea typeface="Helvetica Neue"/>
              </a:rPr>
              <a:t> Sharing and Capacity Building</a:t>
            </a:r>
          </a:p>
        </p:txBody>
      </p:sp>
      <p:sp>
        <p:nvSpPr>
          <p:cNvPr id="3" name="Rettangolo 185">
            <a:extLst>
              <a:ext uri="{FF2B5EF4-FFF2-40B4-BE49-F238E27FC236}">
                <a16:creationId xmlns:a16="http://schemas.microsoft.com/office/drawing/2014/main" id="{D9EAA1BA-7CC1-3631-73E4-827826DF162F}"/>
              </a:ext>
            </a:extLst>
          </p:cNvPr>
          <p:cNvSpPr/>
          <p:nvPr/>
        </p:nvSpPr>
        <p:spPr bwMode="auto">
          <a:xfrm>
            <a:off x="119683" y="867506"/>
            <a:ext cx="11436158" cy="413872"/>
          </a:xfrm>
          <a:prstGeom prst="rect">
            <a:avLst/>
          </a:prstGeom>
        </p:spPr>
        <p:txBody>
          <a:bodyPr wrap="square">
            <a:spAutoFit/>
          </a:bodyPr>
          <a:lstStyle/>
          <a:p>
            <a:pPr algn="just" defTabSz="1216051" lvl="1" marL="87312">
              <a:lnSpc>
                <a:spcPct val="113999"/>
              </a:lnSpc>
              <a:spcBef>
                <a:spcPts val="598"/>
              </a:spcBef>
              <a:spcAft>
                <a:spcPts val="598"/>
              </a:spcAft>
              <a:tabLst>
                <a:tab algn="r" pos="6243735"/>
              </a:tabLst>
              <a:defRPr/>
            </a:pPr>
            <a:r>
              <a:rPr dirty="0" lang="en-GB" sz="2000">
                <a:solidFill>
                  <a:srgbClr val="252671"/>
                </a:solidFill>
                <a:latin charset="0" panose="020B0604020202020204" pitchFamily="34" typeface="Arial"/>
              </a:rPr>
              <a:t>Cooperation for enhancing Members capacities and share experiences</a:t>
            </a:r>
            <a:endParaRPr dirty="0" sz="1400">
              <a:solidFill>
                <a:srgbClr val="252671"/>
              </a:solidFill>
              <a:latin charset="0" panose="020B0604020202020204" pitchFamily="34" typeface="Arial"/>
            </a:endParaRPr>
          </a:p>
        </p:txBody>
      </p:sp>
      <p:sp>
        <p:nvSpPr>
          <p:cNvPr id="4" name="Rettangolo 185">
            <a:extLst>
              <a:ext uri="{FF2B5EF4-FFF2-40B4-BE49-F238E27FC236}">
                <a16:creationId xmlns:a16="http://schemas.microsoft.com/office/drawing/2014/main" id="{E5386469-0F8D-E8E2-0D55-05791B94C9EF}"/>
              </a:ext>
            </a:extLst>
          </p:cNvPr>
          <p:cNvSpPr/>
          <p:nvPr/>
        </p:nvSpPr>
        <p:spPr bwMode="auto">
          <a:xfrm>
            <a:off x="104767" y="1310887"/>
            <a:ext cx="4606746" cy="2980752"/>
          </a:xfrm>
          <a:prstGeom prst="rect">
            <a:avLst/>
          </a:prstGeom>
        </p:spPr>
        <p:txBody>
          <a:bodyPr wrap="square">
            <a:spAutoFit/>
          </a:bodyPr>
          <a:lstStyle/>
          <a:p>
            <a:pPr algn="just" defTabSz="1216051" indent="0" lvl="2" marL="82549">
              <a:lnSpc>
                <a:spcPct val="113999"/>
              </a:lnSpc>
              <a:spcBef>
                <a:spcPts val="598"/>
              </a:spcBef>
              <a:spcAft>
                <a:spcPts val="598"/>
              </a:spcAft>
              <a:tabLst>
                <a:tab algn="r" pos="6243735"/>
              </a:tabLst>
              <a:defRPr/>
            </a:pPr>
            <a:r>
              <a:rPr b="1" dirty="0" lang="en-GB" sz="2000">
                <a:solidFill>
                  <a:srgbClr val="252671"/>
                </a:solidFill>
                <a:latin charset="0" panose="020B0604020202020204" pitchFamily="34" typeface="Arial"/>
              </a:rPr>
              <a:t>During TEASIMED</a:t>
            </a:r>
          </a:p>
          <a:p>
            <a:pPr algn="just" defTabSz="1216051" indent="-363536" lvl="2" marL="446085">
              <a:lnSpc>
                <a:spcPct val="113999"/>
              </a:lnSpc>
              <a:spcBef>
                <a:spcPts val="598"/>
              </a:spcBef>
              <a:spcAft>
                <a:spcPts val="598"/>
              </a:spcAft>
              <a:buFont typeface="Arial"/>
              <a:buChar char="•"/>
              <a:tabLst>
                <a:tab algn="r" pos="6243735"/>
              </a:tabLst>
              <a:defRPr/>
            </a:pPr>
            <a:r>
              <a:rPr dirty="0" lang="en-GB" sz="2000">
                <a:solidFill>
                  <a:srgbClr val="252671"/>
                </a:solidFill>
                <a:latin charset="0" panose="020B0604020202020204" pitchFamily="34" typeface="Arial"/>
              </a:rPr>
              <a:t>96 TSO experts trained on energy regulation</a:t>
            </a:r>
            <a:endParaRPr dirty="0" lang="en-GB" sz="2000">
              <a:solidFill>
                <a:srgbClr val="252671"/>
              </a:solidFill>
              <a:latin charset="0" panose="020B0604020202020204" pitchFamily="34" typeface="Arial"/>
              <a:ea typeface="Helvetica Neue"/>
            </a:endParaRPr>
          </a:p>
          <a:p>
            <a:pPr algn="just" defTabSz="1216051" indent="-363536" lvl="2" marL="446085">
              <a:lnSpc>
                <a:spcPct val="113999"/>
              </a:lnSpc>
              <a:spcBef>
                <a:spcPts val="598"/>
              </a:spcBef>
              <a:spcAft>
                <a:spcPts val="598"/>
              </a:spcAft>
              <a:buFont typeface="Arial"/>
              <a:buChar char="•"/>
              <a:tabLst>
                <a:tab algn="r" pos="6243735"/>
              </a:tabLst>
              <a:defRPr/>
            </a:pPr>
            <a:r>
              <a:rPr dirty="0" lang="en-GB" sz="2000">
                <a:solidFill>
                  <a:srgbClr val="252671"/>
                </a:solidFill>
                <a:latin charset="0" panose="020B0604020202020204" pitchFamily="34" typeface="Arial"/>
              </a:rPr>
              <a:t>2 training sessions on Adequacy Assessment</a:t>
            </a:r>
          </a:p>
          <a:p>
            <a:pPr algn="just" defTabSz="1216051" indent="-363536" lvl="2" marL="446085">
              <a:lnSpc>
                <a:spcPct val="113999"/>
              </a:lnSpc>
              <a:spcBef>
                <a:spcPts val="598"/>
              </a:spcBef>
              <a:spcAft>
                <a:spcPts val="598"/>
              </a:spcAft>
              <a:buFont typeface="Arial"/>
              <a:buChar char="•"/>
              <a:tabLst>
                <a:tab algn="r" pos="6243735"/>
              </a:tabLst>
              <a:defRPr/>
            </a:pPr>
            <a:r>
              <a:rPr dirty="0" lang="en-GB" sz="2000">
                <a:solidFill>
                  <a:srgbClr val="252671"/>
                </a:solidFill>
                <a:latin charset="0" panose="020B0604020202020204" pitchFamily="34" typeface="Arial"/>
              </a:rPr>
              <a:t>12 thematic webinars and workshops with Stakeholders</a:t>
            </a:r>
            <a:endParaRPr dirty="0" lang="en-US" sz="2000">
              <a:solidFill>
                <a:srgbClr val="252671"/>
              </a:solidFill>
              <a:latin charset="0" panose="020B0604020202020204" pitchFamily="34" typeface="Arial"/>
            </a:endParaRPr>
          </a:p>
        </p:txBody>
      </p:sp>
      <p:pic>
        <p:nvPicPr>
          <p:cNvPr id="6" name="Picture 2">
            <a:extLst>
              <a:ext uri="{FF2B5EF4-FFF2-40B4-BE49-F238E27FC236}">
                <a16:creationId xmlns:a16="http://schemas.microsoft.com/office/drawing/2014/main" id="{123BD1B1-66E6-9BDC-99FE-773EFB571BD6}"/>
              </a:ext>
            </a:extLst>
          </p:cNvPr>
          <p:cNvPicPr>
            <a:picLocks noChangeArrowheads="1" noChangeAspect="1"/>
          </p:cNvPicPr>
          <p:nvPr/>
        </p:nvPicPr>
        <p:blipFill>
          <a:blip r:embed="rId3"/>
          <a:srcRect b="237" l="79" r="78" t="202"/>
          <a:stretch/>
        </p:blipFill>
        <p:spPr bwMode="auto">
          <a:xfrm>
            <a:off x="5054080" y="1556901"/>
            <a:ext cx="5706646" cy="2201448"/>
          </a:xfrm>
          <a:prstGeom prst="rect">
            <a:avLst/>
          </a:prstGeom>
          <a:noFill/>
        </p:spPr>
      </p:pic>
      <p:sp>
        <p:nvSpPr>
          <p:cNvPr id="9" name="Línea">
            <a:extLst>
              <a:ext uri="{FF2B5EF4-FFF2-40B4-BE49-F238E27FC236}">
                <a16:creationId xmlns:a16="http://schemas.microsoft.com/office/drawing/2014/main" id="{6C032654-14FB-0F64-A66E-FB621F79738B}"/>
              </a:ext>
            </a:extLst>
          </p:cNvPr>
          <p:cNvSpPr/>
          <p:nvPr/>
        </p:nvSpPr>
        <p:spPr bwMode="auto">
          <a:xfrm flipV="1">
            <a:off x="137737" y="790072"/>
            <a:ext cx="10602339" cy="47925"/>
          </a:xfrm>
          <a:prstGeom prst="line">
            <a:avLst/>
          </a:prstGeom>
          <a:ln w="25400">
            <a:solidFill>
              <a:srgbClr val="000000"/>
            </a:solidFill>
            <a:miter lim="400000"/>
          </a:ln>
        </p:spPr>
        <p:txBody>
          <a:bodyPr anchor="ctr" bIns="25400" lIns="25400" rIns="25400" tIns="25400"/>
          <a:lstStyle/>
          <a:p>
            <a:pPr>
              <a:defRPr/>
            </a:pPr>
            <a:endParaRPr sz="600"/>
          </a:p>
        </p:txBody>
      </p:sp>
      <p:sp>
        <p:nvSpPr>
          <p:cNvPr id="11" name="CasellaDiTesto 10">
            <a:extLst>
              <a:ext uri="{FF2B5EF4-FFF2-40B4-BE49-F238E27FC236}">
                <a16:creationId xmlns:a16="http://schemas.microsoft.com/office/drawing/2014/main" id="{0B9AF64E-99E2-4C35-6FD7-1D0CF02D4C5E}"/>
              </a:ext>
            </a:extLst>
          </p:cNvPr>
          <p:cNvSpPr txBox="1"/>
          <p:nvPr/>
        </p:nvSpPr>
        <p:spPr bwMode="auto">
          <a:xfrm>
            <a:off x="90128" y="4346646"/>
            <a:ext cx="10649947" cy="1928157"/>
          </a:xfrm>
          <a:prstGeom prst="rect">
            <a:avLst/>
          </a:prstGeom>
          <a:noFill/>
          <a:ln cap="flat" w="12700">
            <a:noFill/>
            <a:miter lim="400000"/>
          </a:ln>
          <a:effectLst/>
        </p:spPr>
        <p:style>
          <a:lnRef idx="0">
            <a:srgbClr val="000000"/>
          </a:lnRef>
          <a:fillRef idx="0">
            <a:srgbClr val="000000"/>
          </a:fillRef>
          <a:effectRef idx="0">
            <a:srgbClr val="000000"/>
          </a:effectRef>
          <a:fontRef idx="none"/>
        </p:style>
        <p:txBody>
          <a:bodyPr wrap="square">
            <a:spAutoFit/>
          </a:bodyPr>
          <a:lstStyle/>
          <a:p>
            <a:pPr algn="just" defTabSz="1216051" indent="0" lvl="2" marL="82549">
              <a:lnSpc>
                <a:spcPct val="113999"/>
              </a:lnSpc>
              <a:spcBef>
                <a:spcPts val="598"/>
              </a:spcBef>
              <a:spcAft>
                <a:spcPts val="598"/>
              </a:spcAft>
              <a:tabLst>
                <a:tab algn="r" pos="6243735"/>
              </a:tabLst>
              <a:defRPr/>
            </a:pPr>
            <a:r>
              <a:rPr b="1" dirty="0" lang="en-GB" sz="2000">
                <a:solidFill>
                  <a:srgbClr val="252671"/>
                </a:solidFill>
                <a:latin charset="0" panose="020B0604020202020204" pitchFamily="34" typeface="Arial"/>
              </a:rPr>
              <a:t>Foreseen in TEASIMED 2</a:t>
            </a:r>
            <a:endParaRPr dirty="0" lang="en-GB" sz="1100">
              <a:latin charset="0" panose="020B0604020202020204" pitchFamily="34" typeface="Arial"/>
            </a:endParaRPr>
          </a:p>
          <a:p>
            <a:pPr algn="just" defTabSz="1216051" indent="-363536" lvl="2" marL="446085">
              <a:lnSpc>
                <a:spcPct val="113999"/>
              </a:lnSpc>
              <a:spcBef>
                <a:spcPts val="598"/>
              </a:spcBef>
              <a:spcAft>
                <a:spcPts val="598"/>
              </a:spcAft>
              <a:buFont typeface="Arial"/>
              <a:buChar char="•"/>
              <a:tabLst>
                <a:tab algn="r" pos="6243735"/>
              </a:tabLst>
              <a:defRPr/>
            </a:pPr>
            <a:r>
              <a:rPr dirty="0" lang="en-GB" sz="2000">
                <a:solidFill>
                  <a:srgbClr val="252671"/>
                </a:solidFill>
                <a:latin charset="0" panose="020B0604020202020204" pitchFamily="34" typeface="Arial"/>
              </a:rPr>
              <a:t>Continuous Members’ training on market modelling and adequacy simulation tools</a:t>
            </a:r>
          </a:p>
          <a:p>
            <a:pPr algn="just" defTabSz="1216051" indent="-363536" lvl="2" marL="446085">
              <a:lnSpc>
                <a:spcPct val="113999"/>
              </a:lnSpc>
              <a:spcBef>
                <a:spcPts val="598"/>
              </a:spcBef>
              <a:spcAft>
                <a:spcPts val="598"/>
              </a:spcAft>
              <a:buFont typeface="Arial"/>
              <a:buChar char="•"/>
              <a:tabLst>
                <a:tab algn="r" pos="6243735"/>
              </a:tabLst>
              <a:defRPr/>
            </a:pPr>
            <a:r>
              <a:rPr dirty="0" lang="en-GB" sz="2000">
                <a:solidFill>
                  <a:srgbClr val="252671"/>
                </a:solidFill>
                <a:latin charset="0" panose="020B0604020202020204" pitchFamily="34" typeface="Arial"/>
              </a:rPr>
              <a:t>Workshops on resilience and flexibility</a:t>
            </a:r>
          </a:p>
          <a:p>
            <a:pPr algn="just" defTabSz="1216051" indent="-363536" lvl="2" marL="446085">
              <a:lnSpc>
                <a:spcPct val="113999"/>
              </a:lnSpc>
              <a:spcBef>
                <a:spcPts val="598"/>
              </a:spcBef>
              <a:spcAft>
                <a:spcPts val="598"/>
              </a:spcAft>
              <a:buFont typeface="Arial"/>
              <a:buChar char="•"/>
              <a:tabLst>
                <a:tab algn="r" pos="6243735"/>
              </a:tabLst>
              <a:defRPr/>
            </a:pPr>
            <a:r>
              <a:rPr dirty="0" lang="en-GB" sz="2000">
                <a:solidFill>
                  <a:srgbClr val="252671"/>
                </a:solidFill>
                <a:latin charset="0" panose="020B0604020202020204" pitchFamily="34" typeface="Arial"/>
              </a:rPr>
              <a:t>Technical visits</a:t>
            </a:r>
          </a:p>
        </p:txBody>
      </p:sp>
      <p:sp>
        <p:nvSpPr>
          <p:cNvPr id="7" name="Segnaposto numero diapositiva 32">
            <a:extLst>
              <a:ext uri="{FF2B5EF4-FFF2-40B4-BE49-F238E27FC236}">
                <a16:creationId xmlns:a16="http://schemas.microsoft.com/office/drawing/2014/main" id="{2030AC3A-F27A-772E-6565-80024A14C8F9}"/>
              </a:ext>
            </a:extLst>
          </p:cNvPr>
          <p:cNvSpPr txBox="1">
            <a:spLocks/>
          </p:cNvSpPr>
          <p:nvPr/>
        </p:nvSpPr>
        <p:spPr bwMode="auto">
          <a:xfrm>
            <a:off x="11637915" y="6348962"/>
            <a:ext cx="423657" cy="417988"/>
          </a:xfrm>
          <a:prstGeom prst="rect">
            <a:avLst/>
          </a:prstGeom>
          <a:solidFill>
            <a:schemeClr val="bg1"/>
          </a:solidFill>
          <a:ln w="12700">
            <a:miter lim="400000"/>
          </a:ln>
        </p:spPr>
        <p:txBody>
          <a:bodyPr anchor="b" bIns="50800" lIns="50800" rIns="50800" tIns="50800" wrap="none">
            <a:spAutoFit/>
          </a:bodyPr>
          <a:lstStyle>
            <a:defPPr algn="l" defTabSz="457200" indent="0" marL="0" marR="0">
              <a:lnSpc>
                <a:spcPct val="100000"/>
              </a:lnSpc>
              <a:spcBef>
                <a:spcPts val="0"/>
              </a:spcBef>
              <a:spcAft>
                <a:spcPts val="0"/>
              </a:spcAft>
              <a:buClrTx/>
              <a:buSzTx/>
              <a:buFontTx/>
              <a:buNone/>
              <a:defRPr b="0" cap="none" i="0" spc="0" strike="noStrike" sz="900" u="none">
                <a:ln>
                  <a:noFill/>
                </a:ln>
                <a:solidFill>
                  <a:srgbClr val="000000"/>
                </a:solidFill>
              </a:defRPr>
            </a:defPPr>
            <a:lvl1pPr algn="ctr" defTabSz="292100" indent="0" marL="0" marR="0">
              <a:lnSpc>
                <a:spcPct val="100000"/>
              </a:lnSpc>
              <a:spcBef>
                <a:spcPts val="0"/>
              </a:spcBef>
              <a:spcAft>
                <a:spcPts val="0"/>
              </a:spcAft>
              <a:buClrTx/>
              <a:buSzTx/>
              <a:buFontTx/>
              <a:buNone/>
              <a:defRPr b="0" cap="none" i="0" spc="0" strike="noStrike" sz="900" u="none">
                <a:ln>
                  <a:noFill/>
                </a:ln>
                <a:solidFill>
                  <a:srgbClr val="000000"/>
                </a:solidFill>
                <a:latin typeface="+mn-lt"/>
                <a:ea typeface="+mn-ea"/>
                <a:cs typeface="+mn-cs"/>
              </a:defRPr>
            </a:lvl1pPr>
            <a:lvl2pPr algn="ctr" defTabSz="1219169" indent="228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2pPr>
            <a:lvl3pPr algn="ctr" defTabSz="1219169" indent="457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3pPr>
            <a:lvl4pPr algn="ctr" defTabSz="1219169" indent="685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4pPr>
            <a:lvl5pPr algn="ctr" defTabSz="1219169" indent="9144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5pPr>
            <a:lvl6pPr algn="ctr" defTabSz="1219169" indent="11430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6pPr>
            <a:lvl7pPr algn="ctr" defTabSz="1219169" indent="1371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7pPr>
            <a:lvl8pPr algn="ctr" defTabSz="1219169" indent="1600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8pPr>
            <a:lvl9pPr algn="ctr" defTabSz="1219169" indent="1828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charset="0" panose="020B0604020202020204" pitchFamily="34" typeface="Helvetica"/>
                <a:cs charset="0" panose="020B0604020202020204" pitchFamily="34" typeface="Helvetica"/>
              </a:rPr>
              <a:pPr defTabSz="914394"/>
              <a:t>13</a:t>
            </a:fld>
            <a:endParaRPr dirty="0" lang="en-GB">
              <a:solidFill>
                <a:prstClr val="black">
                  <a:tint val="75000"/>
                </a:prstClr>
              </a:solidFill>
              <a:latin charset="0" panose="020B0604020202020204" pitchFamily="34" typeface="Helvetica"/>
              <a:cs charset="0" panose="020B0604020202020204" pitchFamily="34" typeface="Helvetica"/>
            </a:endParaRPr>
          </a:p>
        </p:txBody>
      </p:sp>
    </p:spTree>
    <p:extLst>
      <p:ext uri="{BB962C8B-B14F-4D97-AF65-F5344CB8AC3E}">
        <p14:creationId xmlns:p14="http://schemas.microsoft.com/office/powerpoint/2010/main" val="202794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Google Shape;344;g10965efb552_8_221"/>
          <p:cNvSpPr txBox="1"/>
          <p:nvPr/>
        </p:nvSpPr>
        <p:spPr bwMode="auto">
          <a:xfrm>
            <a:off x="381323" y="172690"/>
            <a:ext cx="8860223" cy="346754"/>
          </a:xfrm>
          <a:prstGeom prst="rect">
            <a:avLst/>
          </a:prstGeom>
          <a:noFill/>
          <a:ln>
            <a:noFill/>
          </a:ln>
        </p:spPr>
        <p:txBody>
          <a:bodyPr spcFirstLastPara="1" wrap="square" lIns="25396" tIns="25396" rIns="25396" bIns="25396" anchor="t" anchorCtr="0">
            <a:spAutoFit/>
          </a:bodyPr>
          <a:lstStyle/>
          <a:p>
            <a:pPr algn="l">
              <a:lnSpc>
                <a:spcPct val="80000"/>
              </a:lnSpc>
              <a:defRPr/>
            </a:pPr>
            <a:r>
              <a:rPr lang="en-US" sz="2400" b="1" spc="98" dirty="0">
                <a:solidFill>
                  <a:srgbClr val="002060"/>
                </a:solidFill>
                <a:latin typeface="+mj-lt"/>
              </a:rPr>
              <a:t>Cooperation with main stakeholders</a:t>
            </a:r>
          </a:p>
        </p:txBody>
      </p:sp>
      <p:sp>
        <p:nvSpPr>
          <p:cNvPr id="31" name="Rettangolo 183"/>
          <p:cNvSpPr/>
          <p:nvPr/>
        </p:nvSpPr>
        <p:spPr bwMode="auto">
          <a:xfrm>
            <a:off x="8974592" y="1741414"/>
            <a:ext cx="2806646" cy="3755267"/>
          </a:xfrm>
          <a:prstGeom prst="rect">
            <a:avLst/>
          </a:prstGeom>
          <a:solidFill>
            <a:srgbClr val="002060"/>
          </a:solidFill>
        </p:spPr>
        <p:txBody>
          <a:bodyPr wrap="square">
            <a:spAutoFit/>
          </a:bodyPr>
          <a:lstStyle/>
          <a:p>
            <a:pPr marL="371991" indent="-371991">
              <a:spcBef>
                <a:spcPts val="599"/>
              </a:spcBef>
              <a:buFont typeface="Arial"/>
              <a:buChar char="•"/>
              <a:defRPr/>
            </a:pPr>
            <a:r>
              <a:rPr lang="en-GB" sz="2600" b="1" dirty="0">
                <a:solidFill>
                  <a:schemeClr val="accent1"/>
                </a:solidFill>
                <a:latin typeface="Arial"/>
              </a:rPr>
              <a:t>Gradual approach </a:t>
            </a:r>
            <a:endParaRPr sz="1200" dirty="0">
              <a:latin typeface="Arial"/>
            </a:endParaRPr>
          </a:p>
          <a:p>
            <a:pPr>
              <a:spcBef>
                <a:spcPts val="599"/>
              </a:spcBef>
              <a:defRPr/>
            </a:pPr>
            <a:endParaRPr sz="1800" dirty="0">
              <a:solidFill>
                <a:schemeClr val="accent1"/>
              </a:solidFill>
              <a:latin typeface="Arial"/>
            </a:endParaRPr>
          </a:p>
          <a:p>
            <a:pPr marL="342897" indent="-342897">
              <a:spcBef>
                <a:spcPts val="599"/>
              </a:spcBef>
              <a:buFont typeface="Arial"/>
              <a:buChar char="•"/>
              <a:defRPr/>
            </a:pPr>
            <a:r>
              <a:rPr lang="en-GB" sz="2600" b="1" dirty="0">
                <a:solidFill>
                  <a:schemeClr val="accent1"/>
                </a:solidFill>
                <a:latin typeface="Arial"/>
              </a:rPr>
              <a:t>No one-size-fits-all solutions</a:t>
            </a:r>
            <a:endParaRPr sz="1200" dirty="0">
              <a:latin typeface="Arial"/>
            </a:endParaRPr>
          </a:p>
          <a:p>
            <a:pPr>
              <a:spcBef>
                <a:spcPts val="599"/>
              </a:spcBef>
              <a:defRPr/>
            </a:pPr>
            <a:endParaRPr sz="1800" dirty="0">
              <a:solidFill>
                <a:schemeClr val="accent1"/>
              </a:solidFill>
              <a:latin typeface="Arial"/>
            </a:endParaRPr>
          </a:p>
          <a:p>
            <a:pPr marL="342897" indent="-342897">
              <a:spcBef>
                <a:spcPts val="599"/>
              </a:spcBef>
              <a:buFont typeface="Arial"/>
              <a:buChar char="•"/>
              <a:defRPr/>
            </a:pPr>
            <a:r>
              <a:rPr lang="en-GB" sz="2600" b="1" dirty="0">
                <a:solidFill>
                  <a:schemeClr val="accent1"/>
                </a:solidFill>
                <a:latin typeface="Arial"/>
              </a:rPr>
              <a:t>Sub-regional approach</a:t>
            </a:r>
            <a:endParaRPr sz="1800" dirty="0">
              <a:solidFill>
                <a:schemeClr val="accent1"/>
              </a:solidFill>
              <a:latin typeface="Arial"/>
            </a:endParaRPr>
          </a:p>
        </p:txBody>
      </p:sp>
      <p:pic>
        <p:nvPicPr>
          <p:cNvPr id="32" name="Immagine 8"/>
          <p:cNvPicPr>
            <a:picLocks noChangeAspect="1"/>
          </p:cNvPicPr>
          <p:nvPr/>
        </p:nvPicPr>
        <p:blipFill>
          <a:blip r:embed="rId2"/>
          <a:stretch/>
        </p:blipFill>
        <p:spPr bwMode="auto">
          <a:xfrm>
            <a:off x="272602" y="2512764"/>
            <a:ext cx="1503169" cy="404172"/>
          </a:xfrm>
          <a:prstGeom prst="rect">
            <a:avLst/>
          </a:prstGeom>
        </p:spPr>
      </p:pic>
      <p:sp>
        <p:nvSpPr>
          <p:cNvPr id="33" name="CasellaDiTesto 11"/>
          <p:cNvSpPr txBox="1"/>
          <p:nvPr/>
        </p:nvSpPr>
        <p:spPr bwMode="auto">
          <a:xfrm>
            <a:off x="2534453" y="981194"/>
            <a:ext cx="5721662" cy="380916"/>
          </a:xfrm>
          <a:prstGeom prst="rect">
            <a:avLst/>
          </a:prstGeom>
          <a:noFill/>
        </p:spPr>
        <p:txBody>
          <a:bodyPr wrap="square" rtlCol="0">
            <a:spAutoFit/>
          </a:bodyPr>
          <a:lstStyle/>
          <a:p>
            <a:pPr lvl="1">
              <a:lnSpc>
                <a:spcPct val="113999"/>
              </a:lnSpc>
              <a:spcAft>
                <a:spcPts val="299"/>
              </a:spcAft>
              <a:defRPr/>
            </a:pPr>
            <a:r>
              <a:rPr lang="en-GB" sz="1800">
                <a:solidFill>
                  <a:srgbClr val="002060"/>
                </a:solidFill>
                <a:latin typeface="Arial"/>
              </a:rPr>
              <a:t>Supporting Med-TSO work programme since 2015</a:t>
            </a:r>
            <a:endParaRPr lang="it-IT" sz="1800">
              <a:solidFill>
                <a:srgbClr val="002060"/>
              </a:solidFill>
              <a:latin typeface="Arial"/>
            </a:endParaRPr>
          </a:p>
        </p:txBody>
      </p:sp>
      <p:sp>
        <p:nvSpPr>
          <p:cNvPr id="34" name="CasellaDiTesto 13"/>
          <p:cNvSpPr txBox="1"/>
          <p:nvPr/>
        </p:nvSpPr>
        <p:spPr bwMode="auto">
          <a:xfrm>
            <a:off x="2505148" y="3068981"/>
            <a:ext cx="4278911" cy="380916"/>
          </a:xfrm>
          <a:prstGeom prst="rect">
            <a:avLst/>
          </a:prstGeom>
          <a:noFill/>
        </p:spPr>
        <p:txBody>
          <a:bodyPr wrap="square" rtlCol="0">
            <a:spAutoFit/>
          </a:bodyPr>
          <a:lstStyle/>
          <a:p>
            <a:pPr>
              <a:lnSpc>
                <a:spcPct val="113999"/>
              </a:lnSpc>
              <a:spcAft>
                <a:spcPts val="599"/>
              </a:spcAft>
              <a:defRPr/>
            </a:pPr>
            <a:r>
              <a:rPr lang="it-IT" sz="1800">
                <a:solidFill>
                  <a:srgbClr val="002060"/>
                </a:solidFill>
                <a:latin typeface="Arial"/>
              </a:rPr>
              <a:t>Cooperation framework since </a:t>
            </a:r>
            <a:r>
              <a:rPr lang="en-GB" sz="1800">
                <a:solidFill>
                  <a:srgbClr val="002060"/>
                </a:solidFill>
                <a:latin typeface="Arial"/>
              </a:rPr>
              <a:t>2014</a:t>
            </a:r>
            <a:endParaRPr lang="en-US" sz="1800">
              <a:solidFill>
                <a:srgbClr val="002060"/>
              </a:solidFill>
              <a:latin typeface="Arial"/>
            </a:endParaRPr>
          </a:p>
        </p:txBody>
      </p:sp>
      <p:sp>
        <p:nvSpPr>
          <p:cNvPr id="35" name="CasellaDiTesto 14"/>
          <p:cNvSpPr txBox="1"/>
          <p:nvPr/>
        </p:nvSpPr>
        <p:spPr bwMode="auto">
          <a:xfrm>
            <a:off x="2515175" y="2492477"/>
            <a:ext cx="5703017" cy="380916"/>
          </a:xfrm>
          <a:prstGeom prst="rect">
            <a:avLst/>
          </a:prstGeom>
          <a:noFill/>
        </p:spPr>
        <p:txBody>
          <a:bodyPr wrap="square" rtlCol="0">
            <a:spAutoFit/>
          </a:bodyPr>
          <a:lstStyle/>
          <a:p>
            <a:pPr>
              <a:lnSpc>
                <a:spcPct val="113999"/>
              </a:lnSpc>
              <a:spcAft>
                <a:spcPts val="599"/>
              </a:spcAft>
              <a:defRPr/>
            </a:pPr>
            <a:r>
              <a:rPr lang="it-IT" sz="1800">
                <a:solidFill>
                  <a:srgbClr val="002060"/>
                </a:solidFill>
                <a:latin typeface="Arial"/>
              </a:rPr>
              <a:t>Med-TSO is active stakeholder in </a:t>
            </a:r>
            <a:r>
              <a:rPr lang="en-GB" sz="1800">
                <a:solidFill>
                  <a:srgbClr val="002060"/>
                </a:solidFill>
                <a:latin typeface="Arial"/>
              </a:rPr>
              <a:t>Ufm </a:t>
            </a:r>
            <a:r>
              <a:rPr lang="en-GB" sz="1800" i="1">
                <a:solidFill>
                  <a:srgbClr val="002060"/>
                </a:solidFill>
                <a:latin typeface="Arial"/>
              </a:rPr>
              <a:t>REM Platform</a:t>
            </a:r>
            <a:endParaRPr lang="en-GB" sz="1800">
              <a:solidFill>
                <a:srgbClr val="002060"/>
              </a:solidFill>
              <a:latin typeface="Arial"/>
            </a:endParaRPr>
          </a:p>
        </p:txBody>
      </p:sp>
      <p:pic>
        <p:nvPicPr>
          <p:cNvPr id="36" name="Immagine 15"/>
          <p:cNvPicPr>
            <a:picLocks noChangeAspect="1"/>
          </p:cNvPicPr>
          <p:nvPr/>
        </p:nvPicPr>
        <p:blipFill>
          <a:blip r:embed="rId3"/>
          <a:stretch/>
        </p:blipFill>
        <p:spPr bwMode="auto">
          <a:xfrm>
            <a:off x="541934" y="740933"/>
            <a:ext cx="1206475" cy="884697"/>
          </a:xfrm>
          <a:prstGeom prst="rect">
            <a:avLst/>
          </a:prstGeom>
        </p:spPr>
      </p:pic>
      <p:pic>
        <p:nvPicPr>
          <p:cNvPr id="37" name="Immagine 16"/>
          <p:cNvPicPr>
            <a:picLocks noChangeAspect="1"/>
          </p:cNvPicPr>
          <p:nvPr/>
        </p:nvPicPr>
        <p:blipFill>
          <a:blip r:embed="rId4"/>
          <a:stretch/>
        </p:blipFill>
        <p:spPr bwMode="auto">
          <a:xfrm>
            <a:off x="395153" y="3053872"/>
            <a:ext cx="1286425" cy="545590"/>
          </a:xfrm>
          <a:prstGeom prst="rect">
            <a:avLst/>
          </a:prstGeom>
        </p:spPr>
      </p:pic>
      <p:pic>
        <p:nvPicPr>
          <p:cNvPr id="38" name="Immagine 18"/>
          <p:cNvPicPr>
            <a:picLocks noChangeAspect="1"/>
          </p:cNvPicPr>
          <p:nvPr/>
        </p:nvPicPr>
        <p:blipFill>
          <a:blip r:embed="rId5"/>
          <a:stretch/>
        </p:blipFill>
        <p:spPr bwMode="auto">
          <a:xfrm>
            <a:off x="380975" y="3697531"/>
            <a:ext cx="1286425" cy="493506"/>
          </a:xfrm>
          <a:prstGeom prst="rect">
            <a:avLst/>
          </a:prstGeom>
        </p:spPr>
      </p:pic>
      <p:sp>
        <p:nvSpPr>
          <p:cNvPr id="39" name="CasellaDiTesto 38"/>
          <p:cNvSpPr txBox="1"/>
          <p:nvPr/>
        </p:nvSpPr>
        <p:spPr bwMode="auto">
          <a:xfrm>
            <a:off x="2515176" y="3704614"/>
            <a:ext cx="5702944" cy="370658"/>
          </a:xfrm>
          <a:prstGeom prst="rect">
            <a:avLst/>
          </a:prstGeom>
          <a:noFill/>
        </p:spPr>
        <p:txBody>
          <a:bodyPr vertOverflow="overflow" horzOverflow="overflow" vert="horz" wrap="square" lIns="91435" tIns="45717" rIns="91435" bIns="45717" numCol="1" spcCol="0" rtlCol="0" fromWordArt="0" anchor="t" anchorCtr="0" forceAA="0" compatLnSpc="0">
            <a:spAutoFit/>
          </a:bodyPr>
          <a:lstStyle/>
          <a:p>
            <a:pPr lvl="1">
              <a:spcAft>
                <a:spcPts val="298"/>
              </a:spcAft>
              <a:defRPr/>
            </a:pPr>
            <a:r>
              <a:rPr lang="en-US" sz="1800" dirty="0">
                <a:solidFill>
                  <a:srgbClr val="002060"/>
                </a:solidFill>
                <a:latin typeface="Arial"/>
              </a:rPr>
              <a:t>Long-term joint cooperation agreement since 2017</a:t>
            </a:r>
            <a:endParaRPr sz="1200" dirty="0">
              <a:latin typeface="Arial"/>
            </a:endParaRPr>
          </a:p>
        </p:txBody>
      </p:sp>
      <p:pic>
        <p:nvPicPr>
          <p:cNvPr id="40" name="Immagine 39"/>
          <p:cNvPicPr>
            <a:picLocks noChangeAspect="1"/>
          </p:cNvPicPr>
          <p:nvPr/>
        </p:nvPicPr>
        <p:blipFill>
          <a:blip r:embed="rId6"/>
          <a:stretch/>
        </p:blipFill>
        <p:spPr bwMode="auto">
          <a:xfrm>
            <a:off x="692870" y="1542119"/>
            <a:ext cx="784751" cy="904904"/>
          </a:xfrm>
          <a:prstGeom prst="rect">
            <a:avLst/>
          </a:prstGeom>
        </p:spPr>
      </p:pic>
      <p:sp>
        <p:nvSpPr>
          <p:cNvPr id="41" name="CasellaDiTesto 11"/>
          <p:cNvSpPr txBox="1"/>
          <p:nvPr/>
        </p:nvSpPr>
        <p:spPr bwMode="auto">
          <a:xfrm>
            <a:off x="2505147" y="1618259"/>
            <a:ext cx="5407269" cy="716878"/>
          </a:xfrm>
          <a:prstGeom prst="rect">
            <a:avLst/>
          </a:prstGeom>
          <a:noFill/>
        </p:spPr>
        <p:txBody>
          <a:bodyPr wrap="square" rtlCol="0">
            <a:spAutoFit/>
          </a:bodyPr>
          <a:lstStyle/>
          <a:p>
            <a:pPr lvl="1">
              <a:lnSpc>
                <a:spcPct val="113999"/>
              </a:lnSpc>
              <a:spcAft>
                <a:spcPts val="298"/>
              </a:spcAft>
              <a:defRPr/>
            </a:pPr>
            <a:r>
              <a:rPr lang="en-GB" sz="1800">
                <a:solidFill>
                  <a:srgbClr val="002060"/>
                </a:solidFill>
                <a:latin typeface="Arial"/>
              </a:rPr>
              <a:t>Starting cooperation with League of Arab States on some common dossiers</a:t>
            </a:r>
            <a:endParaRPr lang="it-IT" sz="1800">
              <a:solidFill>
                <a:srgbClr val="002060"/>
              </a:solidFill>
              <a:latin typeface="Arial"/>
            </a:endParaRPr>
          </a:p>
        </p:txBody>
      </p:sp>
      <p:sp>
        <p:nvSpPr>
          <p:cNvPr id="42" name="Gallone 15"/>
          <p:cNvSpPr>
            <a:spLocks noChangeAspect="1"/>
          </p:cNvSpPr>
          <p:nvPr/>
        </p:nvSpPr>
        <p:spPr bwMode="auto">
          <a:xfrm flipV="1">
            <a:off x="7999127" y="864402"/>
            <a:ext cx="645674" cy="5129197"/>
          </a:xfrm>
          <a:prstGeom prst="chevron">
            <a:avLst>
              <a:gd name="adj" fmla="val 89828"/>
            </a:avLst>
          </a:prstGeom>
          <a:solidFill>
            <a:schemeClr val="tx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a:spcBef>
                <a:spcPts val="0"/>
              </a:spcBef>
              <a:spcAft>
                <a:spcPts val="0"/>
              </a:spcAft>
              <a:defRPr>
                <a:solidFill>
                  <a:schemeClr val="lt1"/>
                </a:solidFill>
                <a:latin typeface="+mn-lt"/>
                <a:ea typeface="+mn-ea"/>
                <a:cs typeface="+mn-cs"/>
              </a:defRPr>
            </a:lvl1pPr>
            <a:lvl2pPr marL="457200" algn="l">
              <a:spcBef>
                <a:spcPts val="0"/>
              </a:spcBef>
              <a:spcAft>
                <a:spcPts val="0"/>
              </a:spcAft>
              <a:defRPr>
                <a:solidFill>
                  <a:schemeClr val="lt1"/>
                </a:solidFill>
                <a:latin typeface="+mn-lt"/>
                <a:ea typeface="+mn-ea"/>
                <a:cs typeface="+mn-cs"/>
              </a:defRPr>
            </a:lvl2pPr>
            <a:lvl3pPr marL="914400" algn="l">
              <a:spcBef>
                <a:spcPts val="0"/>
              </a:spcBef>
              <a:spcAft>
                <a:spcPts val="0"/>
              </a:spcAft>
              <a:defRPr>
                <a:solidFill>
                  <a:schemeClr val="lt1"/>
                </a:solidFill>
                <a:latin typeface="+mn-lt"/>
                <a:ea typeface="+mn-ea"/>
                <a:cs typeface="+mn-cs"/>
              </a:defRPr>
            </a:lvl3pPr>
            <a:lvl4pPr marL="1371600" algn="l">
              <a:spcBef>
                <a:spcPts val="0"/>
              </a:spcBef>
              <a:spcAft>
                <a:spcPts val="0"/>
              </a:spcAft>
              <a:defRPr>
                <a:solidFill>
                  <a:schemeClr val="lt1"/>
                </a:solidFill>
                <a:latin typeface="+mn-lt"/>
                <a:ea typeface="+mn-ea"/>
                <a:cs typeface="+mn-cs"/>
              </a:defRPr>
            </a:lvl4pPr>
            <a:lvl5pPr marL="1828800" algn="l">
              <a:spcBef>
                <a:spcPts val="0"/>
              </a:spcBef>
              <a:spcAft>
                <a:spcPts val="0"/>
              </a:spcAft>
              <a:defRPr>
                <a:solidFill>
                  <a:schemeClr val="lt1"/>
                </a:solidFill>
                <a:latin typeface="+mn-lt"/>
                <a:ea typeface="+mn-ea"/>
                <a:cs typeface="+mn-cs"/>
              </a:defRPr>
            </a:lvl5pPr>
            <a:lvl6pPr marL="2286000" algn="l" defTabSz="914400">
              <a:defRPr>
                <a:solidFill>
                  <a:schemeClr val="lt1"/>
                </a:solidFill>
                <a:latin typeface="+mn-lt"/>
                <a:ea typeface="+mn-ea"/>
                <a:cs typeface="+mn-cs"/>
              </a:defRPr>
            </a:lvl6pPr>
            <a:lvl7pPr marL="2743200" algn="l" defTabSz="914400">
              <a:defRPr>
                <a:solidFill>
                  <a:schemeClr val="lt1"/>
                </a:solidFill>
                <a:latin typeface="+mn-lt"/>
                <a:ea typeface="+mn-ea"/>
                <a:cs typeface="+mn-cs"/>
              </a:defRPr>
            </a:lvl7pPr>
            <a:lvl8pPr marL="3200400" algn="l" defTabSz="914400">
              <a:defRPr>
                <a:solidFill>
                  <a:schemeClr val="lt1"/>
                </a:solidFill>
                <a:latin typeface="+mn-lt"/>
                <a:ea typeface="+mn-ea"/>
                <a:cs typeface="+mn-cs"/>
              </a:defRPr>
            </a:lvl8pPr>
            <a:lvl9pPr marL="3657600" algn="l" defTabSz="914400">
              <a:defRPr>
                <a:solidFill>
                  <a:schemeClr val="lt1"/>
                </a:solidFill>
                <a:latin typeface="+mn-lt"/>
                <a:ea typeface="+mn-ea"/>
                <a:cs typeface="+mn-cs"/>
              </a:defRPr>
            </a:lvl9pPr>
          </a:lstStyle>
          <a:p>
            <a:pPr algn="ctr">
              <a:defRPr/>
            </a:pPr>
            <a:endParaRPr lang="it-IT" sz="1400">
              <a:solidFill>
                <a:prstClr val="black"/>
              </a:solidFill>
              <a:latin typeface="Arial"/>
              <a:cs typeface="Arial"/>
            </a:endParaRPr>
          </a:p>
        </p:txBody>
      </p:sp>
      <p:sp>
        <p:nvSpPr>
          <p:cNvPr id="43" name="Freccia a destra 42"/>
          <p:cNvSpPr/>
          <p:nvPr/>
        </p:nvSpPr>
        <p:spPr bwMode="auto">
          <a:xfrm>
            <a:off x="1876464" y="1125595"/>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sp>
        <p:nvSpPr>
          <p:cNvPr id="44" name="Freccia a destra 43"/>
          <p:cNvSpPr/>
          <p:nvPr/>
        </p:nvSpPr>
        <p:spPr bwMode="auto">
          <a:xfrm>
            <a:off x="1876464" y="1951417"/>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sp>
        <p:nvSpPr>
          <p:cNvPr id="45" name="Freccia a destra 44"/>
          <p:cNvSpPr/>
          <p:nvPr/>
        </p:nvSpPr>
        <p:spPr bwMode="auto">
          <a:xfrm>
            <a:off x="1876464" y="2622858"/>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sp>
        <p:nvSpPr>
          <p:cNvPr id="46" name="Freccia a destra 45"/>
          <p:cNvSpPr/>
          <p:nvPr/>
        </p:nvSpPr>
        <p:spPr bwMode="auto">
          <a:xfrm>
            <a:off x="1876464" y="3212989"/>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sp>
        <p:nvSpPr>
          <p:cNvPr id="47" name="Freccia a destra 46"/>
          <p:cNvSpPr/>
          <p:nvPr/>
        </p:nvSpPr>
        <p:spPr bwMode="auto">
          <a:xfrm>
            <a:off x="1876464" y="3850945"/>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sp>
        <p:nvSpPr>
          <p:cNvPr id="48" name="CasellaDiTesto 13"/>
          <p:cNvSpPr txBox="1"/>
          <p:nvPr/>
        </p:nvSpPr>
        <p:spPr bwMode="auto">
          <a:xfrm>
            <a:off x="2505147" y="4340791"/>
            <a:ext cx="5750968" cy="716878"/>
          </a:xfrm>
          <a:prstGeom prst="rect">
            <a:avLst/>
          </a:prstGeom>
          <a:noFill/>
        </p:spPr>
        <p:txBody>
          <a:bodyPr wrap="square" rtlCol="0">
            <a:spAutoFit/>
          </a:bodyPr>
          <a:lstStyle/>
          <a:p>
            <a:pPr>
              <a:lnSpc>
                <a:spcPct val="113999"/>
              </a:lnSpc>
              <a:spcAft>
                <a:spcPts val="598"/>
              </a:spcAft>
              <a:defRPr/>
            </a:pPr>
            <a:r>
              <a:rPr lang="it-IT" sz="1800">
                <a:solidFill>
                  <a:srgbClr val="002060"/>
                </a:solidFill>
                <a:latin typeface="Arial"/>
              </a:rPr>
              <a:t>Protocol of cooperation signed in 2022  (together with OME &amp; MEDENER)</a:t>
            </a:r>
            <a:endParaRPr lang="en-US" sz="1800">
              <a:solidFill>
                <a:srgbClr val="002060"/>
              </a:solidFill>
              <a:latin typeface="Arial"/>
            </a:endParaRPr>
          </a:p>
        </p:txBody>
      </p:sp>
      <p:pic>
        <p:nvPicPr>
          <p:cNvPr id="49" name="Picture 4"/>
          <p:cNvPicPr>
            <a:picLocks noChangeAspect="1" noChangeArrowheads="1"/>
          </p:cNvPicPr>
          <p:nvPr/>
        </p:nvPicPr>
        <p:blipFill>
          <a:blip r:embed="rId7"/>
          <a:stretch/>
        </p:blipFill>
        <p:spPr bwMode="auto">
          <a:xfrm>
            <a:off x="581712" y="4333308"/>
            <a:ext cx="856493" cy="856493"/>
          </a:xfrm>
          <a:prstGeom prst="rect">
            <a:avLst/>
          </a:prstGeom>
          <a:noFill/>
        </p:spPr>
      </p:pic>
      <p:sp>
        <p:nvSpPr>
          <p:cNvPr id="50" name="Freccia a destra 49"/>
          <p:cNvSpPr/>
          <p:nvPr/>
        </p:nvSpPr>
        <p:spPr bwMode="auto">
          <a:xfrm>
            <a:off x="1876464" y="4638388"/>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pic>
        <p:nvPicPr>
          <p:cNvPr id="51" name="Google Shape;569;g10965efb552_8_523"/>
          <p:cNvPicPr/>
          <p:nvPr/>
        </p:nvPicPr>
        <p:blipFill>
          <a:blip r:embed="rId8">
            <a:alphaModFix/>
          </a:blip>
          <a:stretch/>
        </p:blipFill>
        <p:spPr bwMode="auto">
          <a:xfrm>
            <a:off x="308446" y="5965544"/>
            <a:ext cx="1475044" cy="404172"/>
          </a:xfrm>
          <a:prstGeom prst="rect">
            <a:avLst/>
          </a:prstGeom>
          <a:noFill/>
          <a:ln>
            <a:noFill/>
          </a:ln>
        </p:spPr>
      </p:pic>
      <p:sp>
        <p:nvSpPr>
          <p:cNvPr id="52" name="Google Shape;100;gb7e329212b_0_30"/>
          <p:cNvSpPr txBox="1"/>
          <p:nvPr/>
        </p:nvSpPr>
        <p:spPr bwMode="auto">
          <a:xfrm>
            <a:off x="2598220" y="5164180"/>
            <a:ext cx="4895283" cy="1195426"/>
          </a:xfrm>
          <a:prstGeom prst="rect">
            <a:avLst/>
          </a:prstGeom>
          <a:noFill/>
          <a:ln>
            <a:noFill/>
          </a:ln>
        </p:spPr>
        <p:txBody>
          <a:bodyPr spcFirstLastPara="1" wrap="square" lIns="50660" tIns="50660" rIns="50660" bIns="50660" anchor="t" anchorCtr="0">
            <a:noAutofit/>
          </a:bodyPr>
          <a:lstStyle/>
          <a:p>
            <a:pPr>
              <a:lnSpc>
                <a:spcPct val="114999"/>
              </a:lnSpc>
              <a:spcBef>
                <a:spcPts val="597"/>
              </a:spcBef>
              <a:spcAft>
                <a:spcPts val="597"/>
              </a:spcAft>
              <a:defRPr/>
            </a:pPr>
            <a:r>
              <a:rPr lang="en-US" sz="1800" dirty="0">
                <a:solidFill>
                  <a:srgbClr val="002060"/>
                </a:solidFill>
                <a:latin typeface="Arial"/>
              </a:rPr>
              <a:t>Cooperation within UfM energy platforms and strengthened collaboration for the development of long-term energy scenarios</a:t>
            </a:r>
            <a:endParaRPr sz="1800" dirty="0">
              <a:latin typeface="Arial"/>
            </a:endParaRPr>
          </a:p>
        </p:txBody>
      </p:sp>
      <p:pic>
        <p:nvPicPr>
          <p:cNvPr id="53" name="Picture 2"/>
          <p:cNvPicPr>
            <a:picLocks noChangeAspect="1" noChangeArrowheads="1"/>
          </p:cNvPicPr>
          <p:nvPr/>
        </p:nvPicPr>
        <p:blipFill>
          <a:blip r:embed="rId9"/>
          <a:stretch/>
        </p:blipFill>
        <p:spPr bwMode="auto">
          <a:xfrm>
            <a:off x="684317" y="5277845"/>
            <a:ext cx="835629" cy="662389"/>
          </a:xfrm>
          <a:prstGeom prst="rect">
            <a:avLst/>
          </a:prstGeom>
          <a:noFill/>
        </p:spPr>
      </p:pic>
      <p:sp>
        <p:nvSpPr>
          <p:cNvPr id="54" name="Freccia a destra 53"/>
          <p:cNvSpPr/>
          <p:nvPr/>
        </p:nvSpPr>
        <p:spPr bwMode="auto">
          <a:xfrm>
            <a:off x="1876464" y="5680369"/>
            <a:ext cx="592138" cy="143414"/>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defRPr/>
            </a:pPr>
            <a:endParaRPr lang="it-IT" sz="1200">
              <a:latin typeface="Arial"/>
            </a:endParaRPr>
          </a:p>
        </p:txBody>
      </p:sp>
      <p:cxnSp>
        <p:nvCxnSpPr>
          <p:cNvPr id="28" name="Connettore 1 2">
            <a:extLst>
              <a:ext uri="{FF2B5EF4-FFF2-40B4-BE49-F238E27FC236}">
                <a16:creationId xmlns:a16="http://schemas.microsoft.com/office/drawing/2014/main" id="{DBC394AE-9EC6-5F11-4C97-73820246F607}"/>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4" name="Segnaposto numero diapositiva 32">
            <a:extLst>
              <a:ext uri="{FF2B5EF4-FFF2-40B4-BE49-F238E27FC236}">
                <a16:creationId xmlns:a16="http://schemas.microsoft.com/office/drawing/2014/main" id="{F00F3A1D-9D31-F015-F170-57D042D35E9A}"/>
              </a:ext>
            </a:extLst>
          </p:cNvPr>
          <p:cNvSpPr txBox="1">
            <a:spLocks/>
          </p:cNvSpPr>
          <p:nvPr/>
        </p:nvSpPr>
        <p:spPr bwMode="auto">
          <a:xfrm>
            <a:off x="11637915" y="6348962"/>
            <a:ext cx="423657" cy="417988"/>
          </a:xfrm>
          <a:prstGeom prst="rect">
            <a:avLst/>
          </a:prstGeom>
          <a:solidFill>
            <a:schemeClr val="bg1"/>
          </a:solidFill>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typeface="Helvetica" panose="020B0604020202020204" pitchFamily="34" charset="0"/>
                <a:cs typeface="Helvetica" panose="020B0604020202020204" pitchFamily="34" charset="0"/>
              </a:rPr>
              <a:pPr defTabSz="914394"/>
              <a:t>14</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descr="A picture containing boat, accessory, umbrella, sunset&#10;&#10;Description automatically generated"/>
          <p:cNvPicPr>
            <a:picLocks noChangeAspect="1"/>
          </p:cNvPicPr>
          <p:nvPr/>
        </p:nvPicPr>
        <p:blipFill>
          <a:blip r:embed="rId2"/>
          <a:stretch/>
        </p:blipFill>
        <p:spPr bwMode="auto">
          <a:xfrm>
            <a:off x="0" y="0"/>
            <a:ext cx="12192000" cy="6858000"/>
          </a:xfrm>
          <a:prstGeom prst="rect">
            <a:avLst/>
          </a:prstGeom>
        </p:spPr>
      </p:pic>
      <p:sp>
        <p:nvSpPr>
          <p:cNvPr id="228" name="thank you!"/>
          <p:cNvSpPr txBox="1"/>
          <p:nvPr/>
        </p:nvSpPr>
        <p:spPr bwMode="auto">
          <a:xfrm>
            <a:off x="961710" y="765802"/>
            <a:ext cx="4846756" cy="1057469"/>
          </a:xfrm>
          <a:prstGeom prst="rect">
            <a:avLst/>
          </a:prstGeom>
          <a:ln w="12700">
            <a:miter lim="400000"/>
          </a:ln>
        </p:spPr>
        <p:txBody>
          <a:bodyPr lIns="25400" tIns="25400" rIns="25400" bIns="25400" anchor="ctr">
            <a:spAutoFit/>
          </a:bodyPr>
          <a:lstStyle>
            <a:lvl1pPr>
              <a:lnSpc>
                <a:spcPct val="120000"/>
              </a:lnSpc>
              <a:defRPr sz="12000" b="1" cap="all">
                <a:solidFill>
                  <a:srgbClr val="FFFFFF"/>
                </a:solidFill>
                <a:latin typeface="Helvetica"/>
                <a:ea typeface="Helvetica"/>
                <a:cs typeface="Helvetica"/>
              </a:defRPr>
            </a:lvl1pPr>
          </a:lstStyle>
          <a:p>
            <a:pPr>
              <a:defRPr/>
            </a:pPr>
            <a:r>
              <a:rPr sz="6000">
                <a:solidFill>
                  <a:srgbClr val="002060"/>
                </a:solidFill>
              </a:rPr>
              <a:t>thank you!</a:t>
            </a:r>
            <a:endParaRPr/>
          </a:p>
        </p:txBody>
      </p:sp>
      <p:sp>
        <p:nvSpPr>
          <p:cNvPr id="2" name="Supported by…"/>
          <p:cNvSpPr txBox="1"/>
          <p:nvPr/>
        </p:nvSpPr>
        <p:spPr bwMode="auto">
          <a:xfrm>
            <a:off x="10649343" y="4836267"/>
            <a:ext cx="1208664" cy="363946"/>
          </a:xfrm>
          <a:prstGeom prst="rect">
            <a:avLst/>
          </a:prstGeom>
          <a:ln w="12700">
            <a:miter lim="400000"/>
          </a:ln>
        </p:spPr>
        <p:txBody>
          <a:bodyPr wrap="none" lIns="25400" tIns="25400" rIns="25400" bIns="25400" anchor="ctr">
            <a:spAutoFit/>
          </a:bodyPr>
          <a:lstStyle/>
          <a:p>
            <a:pPr algn="r" defTabSz="228600">
              <a:defRPr sz="2050">
                <a:solidFill>
                  <a:srgbClr val="FFFFFF"/>
                </a:solidFill>
                <a:latin typeface="Helvetica"/>
                <a:ea typeface="Helvetica"/>
                <a:cs typeface="Helvetica"/>
              </a:defRPr>
            </a:pPr>
            <a:r>
              <a:rPr lang="en-GB" sz="1000">
                <a:solidFill>
                  <a:schemeClr val="tx1">
                    <a:lumMod val="75000"/>
                  </a:schemeClr>
                </a:solidFill>
              </a:rPr>
              <a:t>Co-funded</a:t>
            </a:r>
            <a:r>
              <a:rPr sz="1000">
                <a:solidFill>
                  <a:schemeClr val="tx1">
                    <a:lumMod val="75000"/>
                  </a:schemeClr>
                </a:solidFill>
              </a:rPr>
              <a:t> by</a:t>
            </a:r>
            <a:endParaRPr/>
          </a:p>
          <a:p>
            <a:pPr algn="r" defTabSz="228600">
              <a:defRPr sz="2050">
                <a:solidFill>
                  <a:srgbClr val="FFFFFF"/>
                </a:solidFill>
                <a:latin typeface="Helvetica"/>
                <a:ea typeface="Helvetica"/>
                <a:cs typeface="Helvetica"/>
              </a:defRPr>
            </a:pPr>
            <a:r>
              <a:rPr sz="1000">
                <a:solidFill>
                  <a:schemeClr val="tx1">
                    <a:lumMod val="75000"/>
                  </a:schemeClr>
                </a:solidFill>
              </a:rPr>
              <a:t>the European Union</a:t>
            </a:r>
            <a:endParaRPr/>
          </a:p>
        </p:txBody>
      </p:sp>
      <p:pic>
        <p:nvPicPr>
          <p:cNvPr id="3" name="flag_yellow_low.jpg" descr="flag_yellow_low.jpg"/>
          <p:cNvPicPr>
            <a:picLocks noChangeAspect="1"/>
          </p:cNvPicPr>
          <p:nvPr/>
        </p:nvPicPr>
        <p:blipFill>
          <a:blip r:embed="rId3"/>
          <a:stretch/>
        </p:blipFill>
        <p:spPr bwMode="auto">
          <a:xfrm>
            <a:off x="11022330" y="5252114"/>
            <a:ext cx="806026" cy="538694"/>
          </a:xfrm>
          <a:prstGeom prst="rect">
            <a:avLst/>
          </a:prstGeom>
          <a:ln w="12700">
            <a:miter lim="400000"/>
          </a:ln>
        </p:spPr>
      </p:pic>
      <p:pic>
        <p:nvPicPr>
          <p:cNvPr id="6" name="Immagine 5" descr="Immagine che contiene testo, Carattere, logo, Elementi grafici&#10;&#10;Descrizione generata automaticamente"/>
          <p:cNvPicPr>
            <a:picLocks noChangeAspect="1"/>
          </p:cNvPicPr>
          <p:nvPr/>
        </p:nvPicPr>
        <p:blipFill>
          <a:blip r:embed="rId4"/>
          <a:stretch/>
        </p:blipFill>
        <p:spPr bwMode="auto">
          <a:xfrm>
            <a:off x="8322854" y="3082096"/>
            <a:ext cx="3634841" cy="1570055"/>
          </a:xfrm>
          <a:prstGeom prst="rect">
            <a:avLst/>
          </a:prstGeom>
        </p:spPr>
      </p:pic>
      <p:sp>
        <p:nvSpPr>
          <p:cNvPr id="5" name="Segnaposto numero diapositiva 4">
            <a:extLst>
              <a:ext uri="{FF2B5EF4-FFF2-40B4-BE49-F238E27FC236}">
                <a16:creationId xmlns:a16="http://schemas.microsoft.com/office/drawing/2014/main" id="{267F89B1-925E-1CFA-2116-379AFA6B2E1D}"/>
              </a:ext>
            </a:extLst>
          </p:cNvPr>
          <p:cNvSpPr>
            <a:spLocks noGrp="1"/>
          </p:cNvSpPr>
          <p:nvPr>
            <p:ph type="sldNum" sz="quarter" idx="2"/>
          </p:nvPr>
        </p:nvSpPr>
        <p:spPr/>
        <p:txBody>
          <a:bodyPr/>
          <a:lstStyle/>
          <a:p>
            <a:pPr>
              <a:defRPr/>
            </a:pPr>
            <a:fld id="{86CB4B4D-7CA3-9044-876B-883B54F8677D}" type="slidenum">
              <a:rPr lang="en-GB" smtClean="0"/>
              <a:t>15</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olo 1"/>
          <p:cNvSpPr txBox="1"/>
          <p:nvPr/>
        </p:nvSpPr>
        <p:spPr bwMode="auto">
          <a:xfrm>
            <a:off x="1199741" y="188831"/>
            <a:ext cx="9600510" cy="504026"/>
          </a:xfrm>
          <a:prstGeom prst="rect">
            <a:avLst/>
          </a:prstGeom>
        </p:spPr>
        <p:txBody>
          <a:bodyPr vert="horz" lIns="91435" tIns="45717" rIns="91435" bIns="45717" rtlCol="0" anchor="ctr">
            <a:noAutofit/>
          </a:bodyPr>
          <a:lstStyle>
            <a:lvl1pPr algn="ctr" defTabSz="914400">
              <a:spcBef>
                <a:spcPts val="0"/>
              </a:spcBef>
              <a:buNone/>
              <a:defRPr lang="it-IT" sz="2400" b="1">
                <a:solidFill>
                  <a:srgbClr val="002060"/>
                </a:solidFill>
                <a:latin typeface="+mj-lt"/>
                <a:ea typeface="+mj-ea"/>
                <a:cs typeface="Arial"/>
              </a:defRPr>
            </a:lvl1pPr>
          </a:lstStyle>
          <a:p>
            <a:pPr algn="l" defTabSz="914394">
              <a:defRPr/>
            </a:pPr>
            <a:endParaRPr lang="en-GB">
              <a:latin typeface="Calibri"/>
            </a:endParaRPr>
          </a:p>
        </p:txBody>
      </p:sp>
      <p:sp>
        <p:nvSpPr>
          <p:cNvPr id="8" name="Titolo 1"/>
          <p:cNvSpPr txBox="1"/>
          <p:nvPr/>
        </p:nvSpPr>
        <p:spPr bwMode="auto">
          <a:xfrm>
            <a:off x="1352132" y="341223"/>
            <a:ext cx="9600510" cy="504026"/>
          </a:xfrm>
          <a:prstGeom prst="rect">
            <a:avLst/>
          </a:prstGeom>
        </p:spPr>
        <p:txBody>
          <a:bodyPr vert="horz" lIns="91435" tIns="45717" rIns="91435" bIns="45717" rtlCol="0" anchor="ctr">
            <a:noAutofit/>
          </a:bodyPr>
          <a:lstStyle>
            <a:lvl1pPr algn="ctr" defTabSz="914400">
              <a:spcBef>
                <a:spcPts val="0"/>
              </a:spcBef>
              <a:buNone/>
              <a:defRPr lang="it-IT" sz="2400" b="1">
                <a:solidFill>
                  <a:srgbClr val="002060"/>
                </a:solidFill>
                <a:latin typeface="+mj-lt"/>
                <a:ea typeface="+mj-ea"/>
                <a:cs typeface="Arial"/>
              </a:defRPr>
            </a:lvl1pPr>
          </a:lstStyle>
          <a:p>
            <a:pPr algn="l" defTabSz="914394">
              <a:defRPr/>
            </a:pPr>
            <a:endParaRPr lang="en-GB">
              <a:latin typeface="Calibri"/>
            </a:endParaRPr>
          </a:p>
        </p:txBody>
      </p:sp>
      <p:sp>
        <p:nvSpPr>
          <p:cNvPr id="9" name="Titolo 1"/>
          <p:cNvSpPr txBox="1"/>
          <p:nvPr/>
        </p:nvSpPr>
        <p:spPr bwMode="auto">
          <a:xfrm>
            <a:off x="124580" y="224679"/>
            <a:ext cx="9795736" cy="503207"/>
          </a:xfrm>
        </p:spPr>
        <p:txBody>
          <a:bodyPr rtlCol="0">
            <a:noAutofit/>
          </a:bodyPr>
          <a:lstStyle>
            <a:lvl1pPr algn="l" defTabSz="903104">
              <a:lnSpc>
                <a:spcPct val="90000"/>
              </a:lnSpc>
              <a:spcBef>
                <a:spcPts val="0"/>
              </a:spcBef>
              <a:buNone/>
              <a:defRPr lang="en-US" sz="3500" b="0" i="0" cap="none" spc="98">
                <a:solidFill>
                  <a:schemeClr val="accent6"/>
                </a:solidFill>
                <a:latin typeface="Arial Normale"/>
                <a:ea typeface="American Typewriter"/>
                <a:cs typeface="American Typewriter"/>
              </a:defRPr>
            </a:lvl1pPr>
          </a:lstStyle>
          <a:p>
            <a:pPr>
              <a:defRPr/>
            </a:pPr>
            <a:r>
              <a:rPr lang="en-GB" sz="2400" b="1" dirty="0">
                <a:solidFill>
                  <a:srgbClr val="002060"/>
                </a:solidFill>
                <a:latin typeface="+mj-lt"/>
              </a:rPr>
              <a:t>Med-TSO: multilateral cooperation in the Mediterranean</a:t>
            </a:r>
            <a:endParaRPr sz="3200" b="1" dirty="0">
              <a:latin typeface="+mj-lt"/>
            </a:endParaRPr>
          </a:p>
        </p:txBody>
      </p:sp>
      <p:sp>
        <p:nvSpPr>
          <p:cNvPr id="10" name="Google Shape;100;gb7e329212b_0_30"/>
          <p:cNvSpPr txBox="1"/>
          <p:nvPr/>
        </p:nvSpPr>
        <p:spPr bwMode="auto">
          <a:xfrm>
            <a:off x="270926" y="4085416"/>
            <a:ext cx="11528690" cy="2147053"/>
          </a:xfrm>
          <a:prstGeom prst="rect">
            <a:avLst/>
          </a:prstGeom>
          <a:noFill/>
          <a:ln>
            <a:noFill/>
          </a:ln>
        </p:spPr>
        <p:txBody>
          <a:bodyPr spcFirstLastPara="1" wrap="square" lIns="50797" tIns="50797" rIns="50797" bIns="50797" anchor="t" anchorCtr="0">
            <a:noAutofit/>
          </a:bodyPr>
          <a:lstStyle/>
          <a:p>
            <a:pPr marL="342897" indent="-342897" algn="just" defTabSz="914394">
              <a:buClr>
                <a:srgbClr val="1E2A37"/>
              </a:buClr>
              <a:buSzPct val="100000"/>
              <a:buFont typeface="Wingdings"/>
              <a:buChar char="§"/>
              <a:defRPr/>
            </a:pPr>
            <a:r>
              <a:rPr lang="en-US" sz="1800" b="1" dirty="0">
                <a:solidFill>
                  <a:srgbClr val="002060"/>
                </a:solidFill>
                <a:latin typeface="Helvetica"/>
                <a:ea typeface="Helvetica Neue"/>
                <a:cs typeface="Helvetica"/>
              </a:rPr>
              <a:t>A bridge between Europe and the MENA Region, </a:t>
            </a:r>
            <a:r>
              <a:rPr lang="en-US" sz="1800" dirty="0">
                <a:solidFill>
                  <a:srgbClr val="002060"/>
                </a:solidFill>
                <a:latin typeface="Helvetica"/>
                <a:ea typeface="Helvetica Neue"/>
                <a:cs typeface="Helvetica"/>
              </a:rPr>
              <a:t>acting as THE reference regional stakeholder for electricity</a:t>
            </a:r>
            <a:endParaRPr sz="1800" dirty="0">
              <a:solidFill>
                <a:srgbClr val="002060"/>
              </a:solidFill>
              <a:latin typeface="Helvetica"/>
              <a:ea typeface="Arial"/>
              <a:cs typeface="Helvetica"/>
            </a:endParaRPr>
          </a:p>
          <a:p>
            <a:pPr marL="342897" indent="-342897" algn="just" defTabSz="914394">
              <a:spcBef>
                <a:spcPts val="1260"/>
              </a:spcBef>
              <a:buClr>
                <a:srgbClr val="1E2A37"/>
              </a:buClr>
              <a:buSzPct val="100000"/>
              <a:buFont typeface="Wingdings"/>
              <a:buChar char="§"/>
              <a:defRPr/>
            </a:pPr>
            <a:r>
              <a:rPr lang="en-US" sz="1800" dirty="0">
                <a:solidFill>
                  <a:srgbClr val="002060"/>
                </a:solidFill>
                <a:latin typeface="Helvetica"/>
                <a:ea typeface="Helvetica Neue"/>
                <a:cs typeface="Helvetica"/>
              </a:rPr>
              <a:t>Playing a regional reference role for creating a favorable climate for the </a:t>
            </a:r>
            <a:r>
              <a:rPr lang="en-US" sz="1800" b="1" dirty="0">
                <a:solidFill>
                  <a:srgbClr val="002060"/>
                </a:solidFill>
                <a:latin typeface="Helvetica"/>
                <a:ea typeface="Helvetica Neue"/>
                <a:cs typeface="Helvetica"/>
              </a:rPr>
              <a:t>development of North-South and South-South interconnections</a:t>
            </a:r>
            <a:endParaRPr sz="1800" dirty="0">
              <a:solidFill>
                <a:srgbClr val="002060"/>
              </a:solidFill>
              <a:latin typeface="Helvetica"/>
              <a:ea typeface="Arial"/>
              <a:cs typeface="Helvetica"/>
            </a:endParaRPr>
          </a:p>
          <a:p>
            <a:pPr marL="342897" indent="-342897" algn="just" defTabSz="914394">
              <a:spcBef>
                <a:spcPts val="1260"/>
              </a:spcBef>
              <a:buClr>
                <a:srgbClr val="1E2A37"/>
              </a:buClr>
              <a:buSzPct val="100000"/>
              <a:buFont typeface="Wingdings"/>
              <a:buChar char="§"/>
              <a:defRPr/>
            </a:pPr>
            <a:r>
              <a:rPr lang="en-US" sz="1800" b="1" dirty="0">
                <a:solidFill>
                  <a:srgbClr val="002060"/>
                </a:solidFill>
                <a:latin typeface="Helvetica"/>
                <a:ea typeface="Helvetica Neue"/>
                <a:cs typeface="Helvetica"/>
              </a:rPr>
              <a:t>Launching pilot projects </a:t>
            </a:r>
            <a:r>
              <a:rPr lang="en-US" sz="1800" dirty="0">
                <a:solidFill>
                  <a:srgbClr val="002060"/>
                </a:solidFill>
                <a:latin typeface="Helvetica"/>
                <a:ea typeface="Helvetica Neue"/>
                <a:cs typeface="Helvetica"/>
              </a:rPr>
              <a:t>to strengthen the integration of the MENA Power Systems</a:t>
            </a:r>
            <a:endParaRPr sz="1800" dirty="0">
              <a:solidFill>
                <a:srgbClr val="002060"/>
              </a:solidFill>
              <a:latin typeface="Helvetica"/>
              <a:ea typeface="Arial"/>
              <a:cs typeface="Helvetica"/>
            </a:endParaRPr>
          </a:p>
          <a:p>
            <a:pPr marL="342897" indent="-342897" algn="just" defTabSz="914394">
              <a:spcBef>
                <a:spcPts val="1260"/>
              </a:spcBef>
              <a:buClr>
                <a:srgbClr val="1E2A37"/>
              </a:buClr>
              <a:buSzPct val="100000"/>
              <a:buFont typeface="Wingdings"/>
              <a:buChar char="§"/>
              <a:defRPr/>
            </a:pPr>
            <a:r>
              <a:rPr lang="en-US" sz="1800" b="1" dirty="0">
                <a:solidFill>
                  <a:srgbClr val="002060"/>
                </a:solidFill>
                <a:latin typeface="Helvetica"/>
                <a:ea typeface="Helvetica Neue"/>
                <a:cs typeface="Helvetica"/>
              </a:rPr>
              <a:t>Support the EC </a:t>
            </a:r>
            <a:r>
              <a:rPr lang="en-US" sz="1800" dirty="0">
                <a:solidFill>
                  <a:srgbClr val="002060"/>
                </a:solidFill>
                <a:latin typeface="Helvetica"/>
                <a:ea typeface="Helvetica Neue"/>
                <a:cs typeface="Helvetica"/>
              </a:rPr>
              <a:t>in its Euro-Mediterranean initiatives</a:t>
            </a:r>
            <a:r>
              <a:rPr lang="en-US" sz="1800" b="1" dirty="0">
                <a:solidFill>
                  <a:srgbClr val="002060"/>
                </a:solidFill>
                <a:latin typeface="Helvetica"/>
                <a:ea typeface="Helvetica Neue"/>
                <a:cs typeface="Helvetica"/>
              </a:rPr>
              <a:t> </a:t>
            </a:r>
            <a:endParaRPr dirty="0"/>
          </a:p>
          <a:p>
            <a:pPr marL="342897" indent="-342897" algn="just" defTabSz="914394">
              <a:spcBef>
                <a:spcPts val="1260"/>
              </a:spcBef>
              <a:buClr>
                <a:srgbClr val="1E2A37"/>
              </a:buClr>
              <a:buSzPct val="100000"/>
              <a:buFont typeface="Wingdings"/>
              <a:buChar char="§"/>
              <a:defRPr/>
            </a:pPr>
            <a:r>
              <a:rPr lang="en-GB" sz="1800" b="1" dirty="0">
                <a:solidFill>
                  <a:srgbClr val="002060"/>
                </a:solidFill>
                <a:latin typeface="Helvetica"/>
                <a:cs typeface="Helvetica"/>
              </a:rPr>
              <a:t>Bottom-up approach</a:t>
            </a:r>
            <a:endParaRPr dirty="0"/>
          </a:p>
        </p:txBody>
      </p:sp>
      <p:sp>
        <p:nvSpPr>
          <p:cNvPr id="11" name="Google Shape;108;gb7e329212b_0_30"/>
          <p:cNvSpPr txBox="1"/>
          <p:nvPr/>
        </p:nvSpPr>
        <p:spPr bwMode="auto">
          <a:xfrm>
            <a:off x="7658013" y="1081556"/>
            <a:ext cx="4263068" cy="2679937"/>
          </a:xfrm>
          <a:prstGeom prst="rect">
            <a:avLst/>
          </a:prstGeom>
          <a:noFill/>
          <a:ln>
            <a:noFill/>
          </a:ln>
        </p:spPr>
        <p:txBody>
          <a:bodyPr spcFirstLastPara="1" wrap="square" lIns="91420" tIns="45697" rIns="91420" bIns="45697" anchor="t" anchorCtr="0">
            <a:noAutofit/>
          </a:bodyPr>
          <a:lstStyle/>
          <a:p>
            <a:pPr marL="285748" indent="-285748" algn="just" defTabSz="914394">
              <a:lnSpc>
                <a:spcPct val="150000"/>
              </a:lnSpc>
              <a:buClr>
                <a:srgbClr val="002060"/>
              </a:buClr>
              <a:buSzPct val="100000"/>
              <a:buFont typeface="Wingdings"/>
              <a:buChar char="v"/>
              <a:defRPr/>
            </a:pPr>
            <a:r>
              <a:rPr lang="en-US" sz="1800" b="1">
                <a:solidFill>
                  <a:srgbClr val="002060"/>
                </a:solidFill>
                <a:latin typeface="Helvetica Neue"/>
                <a:ea typeface="Helvetica Neue"/>
                <a:cs typeface="Helvetica"/>
              </a:rPr>
              <a:t>20</a:t>
            </a:r>
            <a:r>
              <a:rPr lang="en-US" sz="1800">
                <a:solidFill>
                  <a:srgbClr val="002060"/>
                </a:solidFill>
                <a:latin typeface="Helvetica Neue"/>
                <a:ea typeface="Helvetica Neue"/>
                <a:cs typeface="Helvetica"/>
              </a:rPr>
              <a:t> members from </a:t>
            </a:r>
            <a:r>
              <a:rPr lang="en-US" sz="1800" b="1">
                <a:solidFill>
                  <a:srgbClr val="002060"/>
                </a:solidFill>
                <a:latin typeface="Helvetica Neue"/>
                <a:ea typeface="Helvetica Neue"/>
                <a:cs typeface="Helvetica"/>
              </a:rPr>
              <a:t>20</a:t>
            </a:r>
            <a:r>
              <a:rPr lang="en-US" sz="1800">
                <a:solidFill>
                  <a:srgbClr val="002060"/>
                </a:solidFill>
                <a:latin typeface="Helvetica Neue"/>
                <a:ea typeface="Helvetica Neue"/>
                <a:cs typeface="Helvetica"/>
              </a:rPr>
              <a:t> Med countries</a:t>
            </a:r>
            <a:br>
              <a:rPr lang="en-US" sz="1800">
                <a:solidFill>
                  <a:srgbClr val="002060"/>
                </a:solidFill>
                <a:latin typeface="Helvetica Neue"/>
                <a:ea typeface="Helvetica Neue"/>
                <a:cs typeface="Helvetica"/>
              </a:rPr>
            </a:br>
            <a:r>
              <a:rPr lang="en-US" sz="1800">
                <a:solidFill>
                  <a:srgbClr val="002060"/>
                </a:solidFill>
                <a:latin typeface="Helvetica Neue"/>
                <a:ea typeface="Helvetica Neue"/>
                <a:cs typeface="Helvetica"/>
              </a:rPr>
              <a:t>&gt; </a:t>
            </a:r>
            <a:r>
              <a:rPr lang="en-US" sz="1800" b="1">
                <a:solidFill>
                  <a:srgbClr val="002060"/>
                </a:solidFill>
                <a:latin typeface="Helvetica Neue"/>
                <a:ea typeface="Helvetica Neue"/>
                <a:cs typeface="Helvetica"/>
              </a:rPr>
              <a:t>500 million </a:t>
            </a:r>
            <a:r>
              <a:rPr lang="en-US" sz="1800">
                <a:solidFill>
                  <a:srgbClr val="002060"/>
                </a:solidFill>
                <a:latin typeface="Helvetica Neue"/>
                <a:ea typeface="Helvetica Neue"/>
                <a:cs typeface="Helvetica"/>
              </a:rPr>
              <a:t>people served</a:t>
            </a:r>
            <a:endParaRPr sz="1800">
              <a:solidFill>
                <a:srgbClr val="002060"/>
              </a:solidFill>
              <a:latin typeface="Helvetica Neue"/>
              <a:cs typeface="Helvetica"/>
            </a:endParaRPr>
          </a:p>
          <a:p>
            <a:pPr marL="285748" indent="-285748" algn="just" defTabSz="914394">
              <a:lnSpc>
                <a:spcPct val="150000"/>
              </a:lnSpc>
              <a:spcBef>
                <a:spcPts val="600"/>
              </a:spcBef>
              <a:buClr>
                <a:srgbClr val="002060"/>
              </a:buClr>
              <a:buSzPct val="100000"/>
              <a:buFont typeface="Wingdings"/>
              <a:buChar char="v"/>
              <a:defRPr/>
            </a:pPr>
            <a:r>
              <a:rPr lang="en-US" sz="1800">
                <a:solidFill>
                  <a:srgbClr val="002060"/>
                </a:solidFill>
                <a:latin typeface="Helvetica Neue"/>
                <a:ea typeface="Helvetica Neue"/>
              </a:rPr>
              <a:t>~ </a:t>
            </a:r>
            <a:r>
              <a:rPr lang="en-US" sz="1800" b="1">
                <a:solidFill>
                  <a:srgbClr val="002060"/>
                </a:solidFill>
                <a:latin typeface="Helvetica Neue"/>
                <a:ea typeface="Helvetica Neue"/>
                <a:cs typeface="Helvetica"/>
              </a:rPr>
              <a:t>544.000 MW </a:t>
            </a:r>
            <a:r>
              <a:rPr lang="en-US" sz="1800">
                <a:solidFill>
                  <a:srgbClr val="002060"/>
                </a:solidFill>
                <a:latin typeface="Helvetica Neue"/>
                <a:ea typeface="Helvetica Neue"/>
                <a:cs typeface="Helvetica"/>
              </a:rPr>
              <a:t>installed capacity</a:t>
            </a:r>
            <a:endParaRPr sz="1800">
              <a:solidFill>
                <a:srgbClr val="002060"/>
              </a:solidFill>
              <a:latin typeface="Helvetica Neue"/>
              <a:cs typeface="Helvetica"/>
            </a:endParaRPr>
          </a:p>
          <a:p>
            <a:pPr marL="285748" indent="-285748" algn="just" defTabSz="914394">
              <a:lnSpc>
                <a:spcPct val="150000"/>
              </a:lnSpc>
              <a:spcBef>
                <a:spcPts val="600"/>
              </a:spcBef>
              <a:buClr>
                <a:srgbClr val="002060"/>
              </a:buClr>
              <a:buSzPct val="100000"/>
              <a:buFont typeface="Wingdings"/>
              <a:buChar char="v"/>
              <a:defRPr/>
            </a:pPr>
            <a:r>
              <a:rPr lang="en-US" sz="1800">
                <a:solidFill>
                  <a:srgbClr val="002060"/>
                </a:solidFill>
                <a:latin typeface="Helvetica Neue"/>
                <a:ea typeface="Helvetica Neue"/>
              </a:rPr>
              <a:t>~ </a:t>
            </a:r>
            <a:r>
              <a:rPr lang="en-US" sz="1800" b="1">
                <a:solidFill>
                  <a:srgbClr val="002060"/>
                </a:solidFill>
                <a:latin typeface="Helvetica Neue"/>
                <a:ea typeface="Helvetica Neue"/>
                <a:cs typeface="Helvetica"/>
              </a:rPr>
              <a:t>400.000 km </a:t>
            </a:r>
            <a:r>
              <a:rPr lang="en-US" sz="1800">
                <a:solidFill>
                  <a:srgbClr val="002060"/>
                </a:solidFill>
                <a:latin typeface="Helvetica Neue"/>
                <a:ea typeface="Helvetica Neue"/>
                <a:cs typeface="Helvetica"/>
              </a:rPr>
              <a:t>transmission lines</a:t>
            </a:r>
            <a:endParaRPr sz="1800">
              <a:solidFill>
                <a:srgbClr val="002060"/>
              </a:solidFill>
              <a:latin typeface="Helvetica Neue"/>
              <a:cs typeface="Helvetica"/>
            </a:endParaRPr>
          </a:p>
          <a:p>
            <a:pPr marL="285748" indent="-285748" defTabSz="914394">
              <a:lnSpc>
                <a:spcPct val="150000"/>
              </a:lnSpc>
              <a:spcBef>
                <a:spcPts val="600"/>
              </a:spcBef>
              <a:buClr>
                <a:srgbClr val="002060"/>
              </a:buClr>
              <a:buSzPct val="100000"/>
              <a:buFont typeface="Wingdings"/>
              <a:buChar char="v"/>
              <a:defRPr/>
            </a:pPr>
            <a:r>
              <a:rPr lang="en-US" sz="1800" b="1">
                <a:solidFill>
                  <a:srgbClr val="002060"/>
                </a:solidFill>
                <a:latin typeface="Helvetica Neue"/>
                <a:ea typeface="Helvetica Neue"/>
                <a:cs typeface="Helvetica"/>
              </a:rPr>
              <a:t>&gt; 1.600 TWh </a:t>
            </a:r>
            <a:r>
              <a:rPr lang="en-US" sz="1800">
                <a:solidFill>
                  <a:srgbClr val="002060"/>
                </a:solidFill>
                <a:latin typeface="Helvetica Neue"/>
                <a:ea typeface="Helvetica Neue"/>
                <a:cs typeface="Helvetica"/>
              </a:rPr>
              <a:t>electricity consumption</a:t>
            </a:r>
            <a:endParaRPr sz="1800">
              <a:solidFill>
                <a:srgbClr val="002060"/>
              </a:solidFill>
              <a:latin typeface="Helvetica Neue"/>
              <a:cs typeface="Helvetica"/>
            </a:endParaRPr>
          </a:p>
        </p:txBody>
      </p:sp>
      <p:pic>
        <p:nvPicPr>
          <p:cNvPr id="3" name="Immagine 2"/>
          <p:cNvPicPr>
            <a:picLocks noChangeAspect="1"/>
          </p:cNvPicPr>
          <p:nvPr/>
        </p:nvPicPr>
        <p:blipFill>
          <a:blip r:embed="rId2"/>
          <a:stretch/>
        </p:blipFill>
        <p:spPr bwMode="auto">
          <a:xfrm>
            <a:off x="132932" y="797923"/>
            <a:ext cx="7312720" cy="3029280"/>
          </a:xfrm>
          <a:prstGeom prst="rect">
            <a:avLst/>
          </a:prstGeom>
        </p:spPr>
      </p:pic>
      <p:cxnSp>
        <p:nvCxnSpPr>
          <p:cNvPr id="12" name="Connettore 1 2">
            <a:extLst>
              <a:ext uri="{FF2B5EF4-FFF2-40B4-BE49-F238E27FC236}">
                <a16:creationId xmlns:a16="http://schemas.microsoft.com/office/drawing/2014/main" id="{DC0DCAD1-2C4F-4360-428D-1D49780DC017}"/>
              </a:ext>
            </a:extLst>
          </p:cNvPr>
          <p:cNvCxnSpPr>
            <a:cxnSpLocks/>
          </p:cNvCxnSpPr>
          <p:nvPr/>
        </p:nvCxnSpPr>
        <p:spPr bwMode="auto">
          <a:xfrm>
            <a:off x="132932" y="699219"/>
            <a:ext cx="6501203" cy="0"/>
          </a:xfrm>
          <a:prstGeom prst="line">
            <a:avLst/>
          </a:prstGeom>
          <a:ln w="25400">
            <a:solidFill>
              <a:schemeClr val="tx1"/>
            </a:solidFill>
            <a:miter lim="400000"/>
          </a:ln>
        </p:spPr>
      </p:cxnSp>
      <p:sp>
        <p:nvSpPr>
          <p:cNvPr id="4" name="Segnaposto numero diapositiva 1">
            <a:extLst>
              <a:ext uri="{FF2B5EF4-FFF2-40B4-BE49-F238E27FC236}">
                <a16:creationId xmlns:a16="http://schemas.microsoft.com/office/drawing/2014/main" id="{381AA384-6196-7E08-E03B-580ACABDFE58}"/>
              </a:ext>
            </a:extLst>
          </p:cNvPr>
          <p:cNvSpPr txBox="1">
            <a:spLocks/>
          </p:cNvSpPr>
          <p:nvPr/>
        </p:nvSpPr>
        <p:spPr bwMode="auto">
          <a:xfrm>
            <a:off x="11637915" y="6348962"/>
            <a:ext cx="423657" cy="417988"/>
          </a:xfrm>
          <a:prstGeom prst="rect">
            <a:avLst/>
          </a:prstGeom>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a:defRPr/>
            </a:pPr>
            <a:fld id="{3B2D9E96-261A-CE4A-A9E9-753E576C4AC8}" type="slidenum">
              <a:rPr lang="it-IT" smtClean="0"/>
              <a:pPr>
                <a:defRPr/>
              </a:pPr>
              <a:t>2</a:t>
            </a:fld>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olo 1"/>
          <p:cNvSpPr>
            <a:spLocks noGrp="1"/>
          </p:cNvSpPr>
          <p:nvPr>
            <p:ph type="title" idx="4294967295"/>
          </p:nvPr>
        </p:nvSpPr>
        <p:spPr bwMode="auto">
          <a:xfrm>
            <a:off x="284783" y="135672"/>
            <a:ext cx="8929688" cy="503238"/>
          </a:xfrm>
        </p:spPr>
        <p:txBody>
          <a:bodyPr rtlCol="0">
            <a:noAutofit/>
          </a:bodyPr>
          <a:lstStyle/>
          <a:p>
            <a:pPr defTabSz="903104">
              <a:lnSpc>
                <a:spcPct val="90000"/>
              </a:lnSpc>
              <a:defRPr/>
            </a:pPr>
            <a:r>
              <a:rPr lang="en-US" sz="2400" spc="98" dirty="0">
                <a:solidFill>
                  <a:srgbClr val="002060"/>
                </a:solidFill>
                <a:latin typeface="+mj-lt"/>
              </a:rPr>
              <a:t>The Mediterranean electricity map</a:t>
            </a:r>
            <a:endParaRPr sz="2400" spc="98" dirty="0">
              <a:solidFill>
                <a:srgbClr val="002060"/>
              </a:solidFill>
              <a:latin typeface="+mj-lt"/>
            </a:endParaRPr>
          </a:p>
        </p:txBody>
      </p:sp>
      <p:sp>
        <p:nvSpPr>
          <p:cNvPr id="10" name="Titolo 1"/>
          <p:cNvSpPr txBox="1"/>
          <p:nvPr/>
        </p:nvSpPr>
        <p:spPr bwMode="auto">
          <a:xfrm>
            <a:off x="1199741" y="188829"/>
            <a:ext cx="9600510" cy="504026"/>
          </a:xfrm>
          <a:prstGeom prst="rect">
            <a:avLst/>
          </a:prstGeom>
        </p:spPr>
        <p:txBody>
          <a:bodyPr vert="horz" lIns="91435" tIns="45717" rIns="91435" bIns="45717" rtlCol="0" anchor="ctr">
            <a:noAutofit/>
          </a:bodyPr>
          <a:lstStyle>
            <a:lvl1pPr algn="ctr" defTabSz="914400">
              <a:spcBef>
                <a:spcPts val="0"/>
              </a:spcBef>
              <a:buNone/>
              <a:defRPr lang="it-IT" sz="2400" b="1">
                <a:solidFill>
                  <a:srgbClr val="002060"/>
                </a:solidFill>
                <a:latin typeface="+mj-lt"/>
                <a:ea typeface="+mj-ea"/>
                <a:cs typeface="Arial"/>
              </a:defRPr>
            </a:lvl1pPr>
          </a:lstStyle>
          <a:p>
            <a:pPr algn="l" defTabSz="914394">
              <a:defRPr/>
            </a:pPr>
            <a:endParaRPr lang="en-GB">
              <a:latin typeface="Calibri"/>
            </a:endParaRPr>
          </a:p>
        </p:txBody>
      </p:sp>
      <p:sp>
        <p:nvSpPr>
          <p:cNvPr id="11" name="Titolo 1"/>
          <p:cNvSpPr txBox="1"/>
          <p:nvPr/>
        </p:nvSpPr>
        <p:spPr bwMode="auto">
          <a:xfrm>
            <a:off x="1352132" y="341220"/>
            <a:ext cx="9600510" cy="504026"/>
          </a:xfrm>
          <a:prstGeom prst="rect">
            <a:avLst/>
          </a:prstGeom>
        </p:spPr>
        <p:txBody>
          <a:bodyPr vert="horz" lIns="91435" tIns="45717" rIns="91435" bIns="45717" rtlCol="0" anchor="ctr">
            <a:noAutofit/>
          </a:bodyPr>
          <a:lstStyle>
            <a:lvl1pPr algn="ctr" defTabSz="914400">
              <a:spcBef>
                <a:spcPts val="0"/>
              </a:spcBef>
              <a:buNone/>
              <a:defRPr lang="it-IT" sz="2400" b="1">
                <a:solidFill>
                  <a:srgbClr val="002060"/>
                </a:solidFill>
                <a:latin typeface="+mj-lt"/>
                <a:ea typeface="+mj-ea"/>
                <a:cs typeface="Arial"/>
              </a:defRPr>
            </a:lvl1pPr>
          </a:lstStyle>
          <a:p>
            <a:pPr algn="l" defTabSz="914394">
              <a:defRPr/>
            </a:pPr>
            <a:endParaRPr lang="en-GB">
              <a:latin typeface="Calibri"/>
            </a:endParaRPr>
          </a:p>
        </p:txBody>
      </p:sp>
      <p:pic>
        <p:nvPicPr>
          <p:cNvPr id="33" name="Immagine 32"/>
          <p:cNvPicPr>
            <a:picLocks noChangeAspect="1"/>
          </p:cNvPicPr>
          <p:nvPr/>
        </p:nvPicPr>
        <p:blipFill>
          <a:blip r:embed="rId3"/>
          <a:stretch/>
        </p:blipFill>
        <p:spPr bwMode="auto">
          <a:xfrm>
            <a:off x="1600506" y="839539"/>
            <a:ext cx="8677437" cy="4737811"/>
          </a:xfrm>
          <a:prstGeom prst="rect">
            <a:avLst/>
          </a:prstGeom>
        </p:spPr>
      </p:pic>
      <p:sp>
        <p:nvSpPr>
          <p:cNvPr id="18" name="CasellaDiTesto 17"/>
          <p:cNvSpPr txBox="1"/>
          <p:nvPr/>
        </p:nvSpPr>
        <p:spPr bwMode="auto">
          <a:xfrm>
            <a:off x="512859" y="5787628"/>
            <a:ext cx="9794737" cy="461665"/>
          </a:xfrm>
          <a:prstGeom prst="rect">
            <a:avLst/>
          </a:prstGeom>
          <a:noFill/>
        </p:spPr>
        <p:txBody>
          <a:bodyPr wrap="square">
            <a:spAutoFit/>
          </a:bodyPr>
          <a:lstStyle/>
          <a:p>
            <a:pPr algn="l">
              <a:spcBef>
                <a:spcPts val="0"/>
              </a:spcBef>
              <a:spcAft>
                <a:spcPts val="600"/>
              </a:spcAft>
              <a:defRPr/>
            </a:pPr>
            <a:r>
              <a:rPr lang="en-GB" sz="2400" b="1" dirty="0">
                <a:solidFill>
                  <a:srgbClr val="002060"/>
                </a:solidFill>
                <a:latin typeface="Helvetica"/>
                <a:cs typeface="Helvetica"/>
              </a:rPr>
              <a:t>First issue to tackle: promoting the development of the grid</a:t>
            </a:r>
            <a:endParaRPr dirty="0"/>
          </a:p>
        </p:txBody>
      </p:sp>
      <p:cxnSp>
        <p:nvCxnSpPr>
          <p:cNvPr id="8" name="Connettore 1 2">
            <a:extLst>
              <a:ext uri="{FF2B5EF4-FFF2-40B4-BE49-F238E27FC236}">
                <a16:creationId xmlns:a16="http://schemas.microsoft.com/office/drawing/2014/main" id="{8C714122-5046-A401-C056-67E6B701AEAB}"/>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2" name="Segnaposto numero diapositiva 1">
            <a:extLst>
              <a:ext uri="{FF2B5EF4-FFF2-40B4-BE49-F238E27FC236}">
                <a16:creationId xmlns:a16="http://schemas.microsoft.com/office/drawing/2014/main" id="{3EEE7231-AFDF-6EF5-01DB-AFB8D67DE56D}"/>
              </a:ext>
            </a:extLst>
          </p:cNvPr>
          <p:cNvSpPr>
            <a:spLocks noGrp="1"/>
          </p:cNvSpPr>
          <p:nvPr>
            <p:ph type="sldNum" sz="quarter" idx="4294967295"/>
          </p:nvPr>
        </p:nvSpPr>
        <p:spPr>
          <a:xfrm>
            <a:off x="11637915" y="6348962"/>
            <a:ext cx="423657" cy="417988"/>
          </a:xfrm>
        </p:spPr>
        <p:txBody>
          <a:bodyPr/>
          <a:lstStyle/>
          <a:p>
            <a:pPr>
              <a:defRPr/>
            </a:pPr>
            <a:fld id="{3B2D9E96-261A-CE4A-A9E9-753E576C4AC8}" type="slidenum">
              <a:rPr lang="it-IT" smtClean="0"/>
              <a:t>3</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Google Shape;344;g10965efb552_8_221"/>
          <p:cNvSpPr txBox="1"/>
          <p:nvPr/>
        </p:nvSpPr>
        <p:spPr bwMode="auto">
          <a:xfrm>
            <a:off x="381323" y="172690"/>
            <a:ext cx="8860223" cy="383687"/>
          </a:xfrm>
          <a:prstGeom prst="rect">
            <a:avLst/>
          </a:prstGeom>
          <a:noFill/>
          <a:ln>
            <a:noFill/>
          </a:ln>
        </p:spPr>
        <p:txBody>
          <a:bodyPr spcFirstLastPara="1" wrap="square" lIns="25396" tIns="25396" rIns="25396" bIns="25396" anchor="t" anchorCtr="0">
            <a:spAutoFit/>
          </a:bodyPr>
          <a:lstStyle/>
          <a:p>
            <a:pPr algn="l" defTabSz="903104">
              <a:lnSpc>
                <a:spcPct val="90000"/>
              </a:lnSpc>
              <a:defRPr/>
            </a:pPr>
            <a:r>
              <a:rPr lang="en-US" sz="2400" b="1" spc="98" dirty="0">
                <a:solidFill>
                  <a:srgbClr val="002060"/>
                </a:solidFill>
                <a:latin typeface="+mj-lt"/>
              </a:rPr>
              <a:t>Main pillars of Med-TSO’s action plan</a:t>
            </a:r>
            <a:endParaRPr sz="2400" b="1" spc="98" dirty="0">
              <a:solidFill>
                <a:srgbClr val="002060"/>
              </a:solidFill>
              <a:latin typeface="+mj-lt"/>
            </a:endParaRPr>
          </a:p>
        </p:txBody>
      </p:sp>
      <p:grpSp>
        <p:nvGrpSpPr>
          <p:cNvPr id="3" name="Gruppo 27"/>
          <p:cNvGrpSpPr/>
          <p:nvPr/>
        </p:nvGrpSpPr>
        <p:grpSpPr bwMode="auto">
          <a:xfrm>
            <a:off x="810998" y="1037687"/>
            <a:ext cx="1866379" cy="1957004"/>
            <a:chOff x="810691" y="976587"/>
            <a:chExt cx="1866488" cy="1957118"/>
          </a:xfrm>
        </p:grpSpPr>
        <p:sp>
          <p:nvSpPr>
            <p:cNvPr id="4" name="Google Shape;118;p3"/>
            <p:cNvSpPr/>
            <p:nvPr/>
          </p:nvSpPr>
          <p:spPr bwMode="auto">
            <a:xfrm>
              <a:off x="945197" y="1124874"/>
              <a:ext cx="1731982"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65" tIns="77007" rIns="134765" bIns="77007" anchor="ctr" anchorCtr="0">
              <a:noAutofit/>
            </a:bodyPr>
            <a:lstStyle/>
            <a:p>
              <a:pPr defTabSz="912017">
                <a:lnSpc>
                  <a:spcPct val="90000"/>
                </a:lnSpc>
                <a:buSzPts val="2800"/>
                <a:defRPr/>
              </a:pPr>
              <a:r>
                <a:rPr lang="en-US" sz="1100" b="1">
                  <a:solidFill>
                    <a:prstClr val="white"/>
                  </a:solidFill>
                  <a:latin typeface="Arial"/>
                  <a:ea typeface="Helvetica Neue"/>
                </a:rPr>
                <a:t>Coordinated planning</a:t>
              </a:r>
              <a:endParaRPr sz="1100" b="1">
                <a:solidFill>
                  <a:prstClr val="white"/>
                </a:solidFill>
                <a:latin typeface="Arial"/>
                <a:ea typeface="Helvetica Neue"/>
              </a:endParaRPr>
            </a:p>
          </p:txBody>
        </p:sp>
        <p:sp>
          <p:nvSpPr>
            <p:cNvPr id="5" name="Google Shape;120;p3"/>
            <p:cNvSpPr/>
            <p:nvPr/>
          </p:nvSpPr>
          <p:spPr bwMode="auto">
            <a:xfrm>
              <a:off x="810691" y="976587"/>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8" tIns="69976" rIns="92628" bIns="69976" anchor="ctr" anchorCtr="0">
              <a:noAutofit/>
            </a:bodyPr>
            <a:lstStyle/>
            <a:p>
              <a:pPr defTabSz="912017">
                <a:lnSpc>
                  <a:spcPct val="90000"/>
                </a:lnSpc>
                <a:buSzPts val="2384"/>
                <a:defRPr/>
              </a:pPr>
              <a:r>
                <a:rPr lang="en-US" sz="1050" b="1">
                  <a:solidFill>
                    <a:prstClr val="black"/>
                  </a:solidFill>
                  <a:latin typeface="Arial"/>
                  <a:ea typeface="Helvetica Neue"/>
                </a:rPr>
                <a:t>a</a:t>
              </a:r>
              <a:endParaRPr sz="500">
                <a:solidFill>
                  <a:sysClr val="windowText" lastClr="000000"/>
                </a:solidFill>
                <a:latin typeface="Arial"/>
              </a:endParaRPr>
            </a:p>
          </p:txBody>
        </p:sp>
        <p:sp>
          <p:nvSpPr>
            <p:cNvPr id="6" name="Google Shape;121;p3"/>
            <p:cNvSpPr/>
            <p:nvPr/>
          </p:nvSpPr>
          <p:spPr bwMode="auto">
            <a:xfrm>
              <a:off x="945197" y="1673266"/>
              <a:ext cx="1731982"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1F497D">
                  <a:alpha val="88627"/>
                </a:srgbClr>
              </a:solidFill>
              <a:prstDash val="solid"/>
              <a:round/>
              <a:headEnd type="none" w="sm" len="sm"/>
              <a:tailEnd type="none" w="sm" len="sm"/>
            </a:ln>
          </p:spPr>
          <p:txBody>
            <a:bodyPr spcFirstLastPara="1" wrap="square" lIns="101068" tIns="101068" rIns="134765" bIns="151608" anchor="t" anchorCtr="0">
              <a:noAutofit/>
            </a:bodyPr>
            <a:lstStyle/>
            <a:p>
              <a:pPr marL="180503" lvl="1" indent="-180503" defTabSz="912017">
                <a:spcAft>
                  <a:spcPts val="1197"/>
                </a:spcAft>
                <a:buSzPct val="100000"/>
                <a:buFont typeface="Arial"/>
                <a:buChar char="•"/>
                <a:defRPr/>
              </a:pPr>
              <a:r>
                <a:rPr lang="en-US" sz="1400">
                  <a:solidFill>
                    <a:srgbClr val="002060"/>
                  </a:solidFill>
                  <a:latin typeface="Arial"/>
                </a:rPr>
                <a:t>Coordinated development of HV grid</a:t>
              </a:r>
            </a:p>
            <a:p>
              <a:pPr marL="180503" lvl="1" indent="-180503" defTabSz="912017">
                <a:spcAft>
                  <a:spcPts val="1197"/>
                </a:spcAft>
                <a:buSzPct val="100000"/>
                <a:buFont typeface="Arial"/>
                <a:buChar char="•"/>
                <a:defRPr/>
              </a:pPr>
              <a:r>
                <a:rPr lang="en-US" sz="1400">
                  <a:solidFill>
                    <a:srgbClr val="002060"/>
                  </a:solidFill>
                  <a:latin typeface="Arial"/>
                </a:rPr>
                <a:t>Med Masterplan</a:t>
              </a:r>
            </a:p>
            <a:p>
              <a:pPr marL="180503" lvl="1" indent="-180503" defTabSz="912017">
                <a:spcAft>
                  <a:spcPts val="1197"/>
                </a:spcAft>
                <a:buSzPct val="100000"/>
                <a:buFont typeface="Arial"/>
                <a:buChar char="•"/>
                <a:defRPr/>
              </a:pPr>
              <a:endParaRPr sz="1400">
                <a:solidFill>
                  <a:srgbClr val="002060"/>
                </a:solidFill>
                <a:latin typeface="Arial"/>
              </a:endParaRPr>
            </a:p>
          </p:txBody>
        </p:sp>
      </p:grpSp>
      <p:grpSp>
        <p:nvGrpSpPr>
          <p:cNvPr id="7" name="Gruppo 37"/>
          <p:cNvGrpSpPr/>
          <p:nvPr/>
        </p:nvGrpSpPr>
        <p:grpSpPr bwMode="auto">
          <a:xfrm>
            <a:off x="6092153" y="1038401"/>
            <a:ext cx="1890927" cy="1957452"/>
            <a:chOff x="6142390" y="977302"/>
            <a:chExt cx="1891037" cy="1957566"/>
          </a:xfrm>
        </p:grpSpPr>
        <p:sp>
          <p:nvSpPr>
            <p:cNvPr id="8" name="Google Shape;119;p3"/>
            <p:cNvSpPr/>
            <p:nvPr/>
          </p:nvSpPr>
          <p:spPr bwMode="auto">
            <a:xfrm>
              <a:off x="6275160" y="1674429"/>
              <a:ext cx="1758267"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1F497D">
                  <a:alpha val="88627"/>
                </a:srgbClr>
              </a:solidFill>
              <a:prstDash val="solid"/>
              <a:round/>
              <a:headEnd type="none" w="sm" len="sm"/>
              <a:tailEnd type="none" w="sm" len="sm"/>
            </a:ln>
          </p:spPr>
          <p:txBody>
            <a:bodyPr spcFirstLastPara="1" wrap="square" lIns="101068" tIns="101068" rIns="134765" bIns="151608" anchor="t" anchorCtr="0">
              <a:noAutofit/>
            </a:bodyPr>
            <a:lstStyle/>
            <a:p>
              <a:pPr marL="180503" lvl="1" indent="-180503" defTabSz="912017">
                <a:spcAft>
                  <a:spcPts val="1197"/>
                </a:spcAft>
                <a:buSzPct val="100000"/>
                <a:buFont typeface="Arial"/>
                <a:buChar char="•"/>
                <a:defRPr/>
              </a:pPr>
              <a:r>
                <a:rPr lang="en-US" sz="1400">
                  <a:solidFill>
                    <a:srgbClr val="002060"/>
                  </a:solidFill>
                  <a:latin typeface="Arial"/>
                </a:rPr>
                <a:t>Training</a:t>
              </a:r>
              <a:endParaRPr sz="1400">
                <a:solidFill>
                  <a:srgbClr val="002060"/>
                </a:solidFill>
                <a:latin typeface="Arial"/>
              </a:endParaRPr>
            </a:p>
            <a:p>
              <a:pPr marL="180503" lvl="1" indent="-180503" defTabSz="912017">
                <a:spcAft>
                  <a:spcPts val="1197"/>
                </a:spcAft>
                <a:buSzPct val="100000"/>
                <a:buFont typeface="Arial"/>
                <a:buChar char="•"/>
                <a:defRPr/>
              </a:pPr>
              <a:r>
                <a:rPr lang="en-US" sz="1400">
                  <a:solidFill>
                    <a:srgbClr val="002060"/>
                  </a:solidFill>
                  <a:latin typeface="Arial"/>
                </a:rPr>
                <a:t>Knowledge Sharing programs</a:t>
              </a:r>
              <a:endParaRPr sz="1400">
                <a:solidFill>
                  <a:srgbClr val="002060"/>
                </a:solidFill>
                <a:latin typeface="Arial"/>
              </a:endParaRPr>
            </a:p>
          </p:txBody>
        </p:sp>
        <p:sp>
          <p:nvSpPr>
            <p:cNvPr id="9" name="Google Shape;124;p3"/>
            <p:cNvSpPr/>
            <p:nvPr/>
          </p:nvSpPr>
          <p:spPr bwMode="auto">
            <a:xfrm>
              <a:off x="6275160" y="1124874"/>
              <a:ext cx="1758267"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65" tIns="77007" rIns="134765" bIns="77007" anchor="ctr" anchorCtr="0">
              <a:noAutofit/>
            </a:bodyPr>
            <a:lstStyle/>
            <a:p>
              <a:pPr defTabSz="912017">
                <a:lnSpc>
                  <a:spcPct val="90000"/>
                </a:lnSpc>
                <a:buSzPts val="2800"/>
                <a:defRPr/>
              </a:pPr>
              <a:r>
                <a:rPr lang="en-US" sz="1100" b="1">
                  <a:solidFill>
                    <a:prstClr val="white"/>
                  </a:solidFill>
                  <a:latin typeface="Arial"/>
                  <a:ea typeface="Helvetica Neue"/>
                </a:rPr>
                <a:t>Capacity building </a:t>
              </a:r>
              <a:endParaRPr sz="1100" b="1">
                <a:solidFill>
                  <a:prstClr val="white"/>
                </a:solidFill>
                <a:latin typeface="Arial"/>
                <a:ea typeface="Helvetica Neue"/>
              </a:endParaRPr>
            </a:p>
          </p:txBody>
        </p:sp>
        <p:sp>
          <p:nvSpPr>
            <p:cNvPr id="10" name="Google Shape;125;p3"/>
            <p:cNvSpPr/>
            <p:nvPr/>
          </p:nvSpPr>
          <p:spPr bwMode="auto">
            <a:xfrm>
              <a:off x="6142390" y="977302"/>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8" tIns="69976" rIns="92628" bIns="69976" anchor="ctr" anchorCtr="0">
              <a:noAutofit/>
            </a:bodyPr>
            <a:lstStyle/>
            <a:p>
              <a:pPr defTabSz="912017">
                <a:lnSpc>
                  <a:spcPct val="90000"/>
                </a:lnSpc>
                <a:buSzPts val="2384"/>
                <a:defRPr/>
              </a:pPr>
              <a:r>
                <a:rPr lang="en-US" sz="1050" b="1">
                  <a:solidFill>
                    <a:prstClr val="black"/>
                  </a:solidFill>
                  <a:latin typeface="Arial"/>
                  <a:ea typeface="Helvetica Neue"/>
                </a:rPr>
                <a:t>c</a:t>
              </a:r>
              <a:endParaRPr sz="500">
                <a:solidFill>
                  <a:sysClr val="windowText" lastClr="000000"/>
                </a:solidFill>
                <a:latin typeface="Arial"/>
              </a:endParaRPr>
            </a:p>
          </p:txBody>
        </p:sp>
      </p:grpSp>
      <p:pic>
        <p:nvPicPr>
          <p:cNvPr id="11" name="Google Shape;126;p3"/>
          <p:cNvPicPr/>
          <p:nvPr/>
        </p:nvPicPr>
        <p:blipFill>
          <a:blip r:embed="rId2">
            <a:alphaModFix/>
          </a:blip>
          <a:stretch/>
        </p:blipFill>
        <p:spPr bwMode="auto">
          <a:xfrm>
            <a:off x="1233000" y="4178446"/>
            <a:ext cx="1439916" cy="1619906"/>
          </a:xfrm>
          <a:prstGeom prst="rect">
            <a:avLst/>
          </a:prstGeom>
          <a:noFill/>
          <a:ln w="9525" cap="flat" cmpd="sng">
            <a:solidFill>
              <a:srgbClr val="4F81BD"/>
            </a:solidFill>
            <a:prstDash val="solid"/>
            <a:round/>
            <a:headEnd type="none" w="sm" len="sm"/>
            <a:tailEnd type="none" w="sm" len="sm"/>
          </a:ln>
        </p:spPr>
      </p:pic>
      <p:pic>
        <p:nvPicPr>
          <p:cNvPr id="12" name="Google Shape;127;p3" descr="mpi"/>
          <p:cNvPicPr/>
          <p:nvPr/>
        </p:nvPicPr>
        <p:blipFill>
          <a:blip r:embed="rId3">
            <a:alphaModFix/>
          </a:blip>
          <a:stretch/>
        </p:blipFill>
        <p:spPr bwMode="auto">
          <a:xfrm>
            <a:off x="4012699" y="4161161"/>
            <a:ext cx="1439916" cy="1619906"/>
          </a:xfrm>
          <a:prstGeom prst="rect">
            <a:avLst/>
          </a:prstGeom>
          <a:noFill/>
          <a:ln w="9525" cap="flat" cmpd="sng">
            <a:solidFill>
              <a:srgbClr val="4F81BD"/>
            </a:solidFill>
            <a:prstDash val="solid"/>
            <a:round/>
            <a:headEnd type="none" w="sm" len="sm"/>
            <a:tailEnd type="none" w="sm" len="sm"/>
          </a:ln>
        </p:spPr>
      </p:pic>
      <p:grpSp>
        <p:nvGrpSpPr>
          <p:cNvPr id="13" name="Gruppo 36"/>
          <p:cNvGrpSpPr/>
          <p:nvPr/>
        </p:nvGrpSpPr>
        <p:grpSpPr bwMode="auto">
          <a:xfrm>
            <a:off x="3447206" y="1052264"/>
            <a:ext cx="1875119" cy="1942426"/>
            <a:chOff x="3360253" y="991165"/>
            <a:chExt cx="1875227" cy="1942540"/>
          </a:xfrm>
        </p:grpSpPr>
        <p:sp>
          <p:nvSpPr>
            <p:cNvPr id="14" name="Google Shape;122;p3"/>
            <p:cNvSpPr/>
            <p:nvPr/>
          </p:nvSpPr>
          <p:spPr bwMode="auto">
            <a:xfrm>
              <a:off x="3503498" y="1124874"/>
              <a:ext cx="1731982"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65" tIns="77007" rIns="134765" bIns="77007" anchor="ctr" anchorCtr="0">
              <a:noAutofit/>
            </a:bodyPr>
            <a:lstStyle/>
            <a:p>
              <a:pPr defTabSz="912017">
                <a:lnSpc>
                  <a:spcPct val="90000"/>
                </a:lnSpc>
                <a:buSzPts val="2800"/>
                <a:defRPr/>
              </a:pPr>
              <a:r>
                <a:rPr lang="en-US" sz="1100" b="1">
                  <a:solidFill>
                    <a:prstClr val="white"/>
                  </a:solidFill>
                  <a:latin typeface="Arial"/>
                  <a:ea typeface="Helvetica Neue"/>
                </a:rPr>
                <a:t>Common rules </a:t>
              </a:r>
              <a:endParaRPr sz="1100" b="1">
                <a:solidFill>
                  <a:prstClr val="white"/>
                </a:solidFill>
                <a:latin typeface="Arial"/>
                <a:ea typeface="Helvetica Neue"/>
              </a:endParaRPr>
            </a:p>
          </p:txBody>
        </p:sp>
        <p:sp>
          <p:nvSpPr>
            <p:cNvPr id="15" name="Google Shape;123;p3"/>
            <p:cNvSpPr/>
            <p:nvPr/>
          </p:nvSpPr>
          <p:spPr bwMode="auto">
            <a:xfrm>
              <a:off x="3503498" y="1673266"/>
              <a:ext cx="1731982"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1F497D">
                  <a:alpha val="88627"/>
                </a:srgbClr>
              </a:solidFill>
              <a:prstDash val="solid"/>
              <a:round/>
              <a:headEnd type="none" w="sm" len="sm"/>
              <a:tailEnd type="none" w="sm" len="sm"/>
            </a:ln>
          </p:spPr>
          <p:txBody>
            <a:bodyPr spcFirstLastPara="1" wrap="square" lIns="101068" tIns="101068" rIns="134765" bIns="151608" anchor="t" anchorCtr="0">
              <a:noAutofit/>
            </a:bodyPr>
            <a:lstStyle/>
            <a:p>
              <a:pPr marL="180503" lvl="1" indent="-180503" defTabSz="912017">
                <a:spcAft>
                  <a:spcPts val="1197"/>
                </a:spcAft>
                <a:buSzPct val="100000"/>
                <a:buFont typeface="Arial"/>
                <a:buChar char="•"/>
                <a:defRPr/>
              </a:pPr>
              <a:r>
                <a:rPr lang="en-US" sz="1400">
                  <a:solidFill>
                    <a:srgbClr val="002060"/>
                  </a:solidFill>
                  <a:latin typeface="Arial"/>
                </a:rPr>
                <a:t>Power System interoperability</a:t>
              </a:r>
            </a:p>
            <a:p>
              <a:pPr marL="180503" lvl="1" indent="-180503" defTabSz="912017">
                <a:spcAft>
                  <a:spcPts val="1197"/>
                </a:spcAft>
                <a:buSzPct val="100000"/>
                <a:buFont typeface="Arial"/>
                <a:buChar char="•"/>
                <a:defRPr/>
              </a:pPr>
              <a:r>
                <a:rPr lang="en-US" sz="1400">
                  <a:solidFill>
                    <a:srgbClr val="002060"/>
                  </a:solidFill>
                  <a:latin typeface="Arial"/>
                </a:rPr>
                <a:t>Mediterranean Grid Code</a:t>
              </a:r>
              <a:endParaRPr/>
            </a:p>
          </p:txBody>
        </p:sp>
        <p:sp>
          <p:nvSpPr>
            <p:cNvPr id="16" name="Google Shape;128;p3"/>
            <p:cNvSpPr/>
            <p:nvPr/>
          </p:nvSpPr>
          <p:spPr bwMode="auto">
            <a:xfrm>
              <a:off x="3360253" y="991165"/>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8" tIns="69976" rIns="92628" bIns="69976" anchor="ctr" anchorCtr="0">
              <a:noAutofit/>
            </a:bodyPr>
            <a:lstStyle/>
            <a:p>
              <a:pPr defTabSz="912017">
                <a:lnSpc>
                  <a:spcPct val="90000"/>
                </a:lnSpc>
                <a:buSzPts val="2384"/>
                <a:defRPr/>
              </a:pPr>
              <a:r>
                <a:rPr lang="en-US" sz="1050" b="1">
                  <a:solidFill>
                    <a:prstClr val="black"/>
                  </a:solidFill>
                  <a:latin typeface="Arial"/>
                  <a:ea typeface="Helvetica Neue"/>
                </a:rPr>
                <a:t>b</a:t>
              </a:r>
              <a:endParaRPr sz="500">
                <a:solidFill>
                  <a:sysClr val="windowText" lastClr="000000"/>
                </a:solidFill>
                <a:latin typeface="Arial"/>
              </a:endParaRPr>
            </a:p>
          </p:txBody>
        </p:sp>
      </p:grpSp>
      <p:sp>
        <p:nvSpPr>
          <p:cNvPr id="17" name="Google Shape;131;p3"/>
          <p:cNvSpPr txBox="1"/>
          <p:nvPr/>
        </p:nvSpPr>
        <p:spPr bwMode="auto">
          <a:xfrm rot="19800121">
            <a:off x="2967300" y="3701682"/>
            <a:ext cx="821889" cy="212518"/>
          </a:xfrm>
          <a:prstGeom prst="rect">
            <a:avLst/>
          </a:prstGeom>
          <a:noFill/>
          <a:ln>
            <a:noFill/>
          </a:ln>
        </p:spPr>
        <p:txBody>
          <a:bodyPr spcFirstLastPara="1" wrap="square" lIns="45591" tIns="45591" rIns="45591" bIns="45591" anchor="ctr" anchorCtr="0">
            <a:noAutofit/>
          </a:bodyPr>
          <a:lstStyle/>
          <a:p>
            <a:pPr defTabSz="912017">
              <a:buClr>
                <a:srgbClr val="000000"/>
              </a:buClr>
              <a:buSzPts val="2400"/>
              <a:defRPr/>
            </a:pPr>
            <a:r>
              <a:rPr lang="en-US" sz="1050">
                <a:solidFill>
                  <a:srgbClr val="000000"/>
                </a:solidFill>
                <a:latin typeface="Arial"/>
                <a:ea typeface="Helvetica Neue"/>
              </a:rPr>
              <a:t>2018</a:t>
            </a:r>
            <a:endParaRPr sz="1050">
              <a:solidFill>
                <a:srgbClr val="000000"/>
              </a:solidFill>
              <a:latin typeface="Arial"/>
              <a:ea typeface="Helvetica Neue"/>
            </a:endParaRPr>
          </a:p>
        </p:txBody>
      </p:sp>
      <p:sp>
        <p:nvSpPr>
          <p:cNvPr id="18" name="Google Shape;132;p3"/>
          <p:cNvSpPr txBox="1"/>
          <p:nvPr/>
        </p:nvSpPr>
        <p:spPr bwMode="auto">
          <a:xfrm rot="19800121">
            <a:off x="5862753" y="3629363"/>
            <a:ext cx="821889" cy="212518"/>
          </a:xfrm>
          <a:prstGeom prst="rect">
            <a:avLst/>
          </a:prstGeom>
          <a:noFill/>
          <a:ln>
            <a:noFill/>
          </a:ln>
        </p:spPr>
        <p:txBody>
          <a:bodyPr spcFirstLastPara="1" wrap="square" lIns="45591" tIns="45591" rIns="45591" bIns="45591" anchor="ctr" anchorCtr="0">
            <a:noAutofit/>
          </a:bodyPr>
          <a:lstStyle/>
          <a:p>
            <a:pPr defTabSz="912017">
              <a:buClr>
                <a:srgbClr val="000000"/>
              </a:buClr>
              <a:buSzPts val="2400"/>
              <a:defRPr/>
            </a:pPr>
            <a:r>
              <a:rPr lang="en-US" sz="1050">
                <a:solidFill>
                  <a:srgbClr val="000000"/>
                </a:solidFill>
                <a:latin typeface="Arial"/>
                <a:ea typeface="Helvetica Neue"/>
              </a:rPr>
              <a:t>2020</a:t>
            </a:r>
            <a:endParaRPr sz="1050">
              <a:solidFill>
                <a:srgbClr val="000000"/>
              </a:solidFill>
              <a:latin typeface="Arial"/>
              <a:ea typeface="Helvetica Neue"/>
            </a:endParaRPr>
          </a:p>
        </p:txBody>
      </p:sp>
      <p:sp>
        <p:nvSpPr>
          <p:cNvPr id="19" name="Google Shape;133;p3"/>
          <p:cNvSpPr txBox="1"/>
          <p:nvPr/>
        </p:nvSpPr>
        <p:spPr bwMode="auto">
          <a:xfrm rot="19800121">
            <a:off x="8219801" y="3587218"/>
            <a:ext cx="821889" cy="212518"/>
          </a:xfrm>
          <a:prstGeom prst="rect">
            <a:avLst/>
          </a:prstGeom>
          <a:noFill/>
          <a:ln>
            <a:noFill/>
          </a:ln>
        </p:spPr>
        <p:txBody>
          <a:bodyPr spcFirstLastPara="1" wrap="square" lIns="45591" tIns="45591" rIns="45591" bIns="45591" anchor="ctr" anchorCtr="0">
            <a:noAutofit/>
          </a:bodyPr>
          <a:lstStyle/>
          <a:p>
            <a:pPr defTabSz="912017">
              <a:buClr>
                <a:srgbClr val="000000"/>
              </a:buClr>
              <a:buSzPts val="2400"/>
              <a:defRPr/>
            </a:pPr>
            <a:r>
              <a:rPr lang="en-US" sz="1050">
                <a:solidFill>
                  <a:srgbClr val="000000"/>
                </a:solidFill>
                <a:latin typeface="Arial"/>
                <a:ea typeface="Helvetica Neue"/>
              </a:rPr>
              <a:t>2023</a:t>
            </a:r>
            <a:endParaRPr sz="1050">
              <a:solidFill>
                <a:srgbClr val="000000"/>
              </a:solidFill>
              <a:latin typeface="Arial"/>
              <a:ea typeface="Helvetica Neue"/>
            </a:endParaRPr>
          </a:p>
        </p:txBody>
      </p:sp>
      <p:grpSp>
        <p:nvGrpSpPr>
          <p:cNvPr id="20" name="Gruppo 38"/>
          <p:cNvGrpSpPr/>
          <p:nvPr/>
        </p:nvGrpSpPr>
        <p:grpSpPr bwMode="auto">
          <a:xfrm>
            <a:off x="8752909" y="1052259"/>
            <a:ext cx="2556683" cy="1957454"/>
            <a:chOff x="8753062" y="991161"/>
            <a:chExt cx="2428451" cy="1957568"/>
          </a:xfrm>
        </p:grpSpPr>
        <p:sp>
          <p:nvSpPr>
            <p:cNvPr id="21" name="Google Shape;134;p3"/>
            <p:cNvSpPr/>
            <p:nvPr/>
          </p:nvSpPr>
          <p:spPr bwMode="auto">
            <a:xfrm>
              <a:off x="8885835" y="1688290"/>
              <a:ext cx="2295678"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9019"/>
              </a:srgbClr>
            </a:solidFill>
            <a:ln w="25400" cap="flat" cmpd="sng">
              <a:solidFill>
                <a:srgbClr val="1F497D">
                  <a:alpha val="89019"/>
                </a:srgbClr>
              </a:solidFill>
              <a:prstDash val="solid"/>
              <a:round/>
              <a:headEnd type="none" w="sm" len="sm"/>
              <a:tailEnd type="none" w="sm" len="sm"/>
            </a:ln>
          </p:spPr>
          <p:txBody>
            <a:bodyPr spcFirstLastPara="1" wrap="square" lIns="101068" tIns="101068" rIns="134765" bIns="151608" anchor="t" anchorCtr="0">
              <a:noAutofit/>
            </a:bodyPr>
            <a:lstStyle/>
            <a:p>
              <a:pPr marL="180503" lvl="1" indent="-180503" defTabSz="912017">
                <a:spcAft>
                  <a:spcPts val="1197"/>
                </a:spcAft>
                <a:buSzPct val="100000"/>
                <a:buFont typeface="Arial"/>
                <a:buChar char="•"/>
                <a:defRPr/>
              </a:pPr>
              <a:r>
                <a:rPr lang="en-US" sz="1400">
                  <a:solidFill>
                    <a:srgbClr val="002060"/>
                  </a:solidFill>
                  <a:latin typeface="Arial"/>
                </a:rPr>
                <a:t>Coordinated Adequacy assessments</a:t>
              </a:r>
              <a:endParaRPr sz="1400">
                <a:solidFill>
                  <a:srgbClr val="002060"/>
                </a:solidFill>
                <a:latin typeface="Arial"/>
              </a:endParaRPr>
            </a:p>
            <a:p>
              <a:pPr marL="180503" lvl="1" indent="-180503" defTabSz="912017">
                <a:spcAft>
                  <a:spcPts val="1197"/>
                </a:spcAft>
                <a:buSzPct val="100000"/>
                <a:buFont typeface="Arial"/>
                <a:buChar char="•"/>
                <a:defRPr/>
              </a:pPr>
              <a:r>
                <a:rPr lang="en-US" sz="1400">
                  <a:solidFill>
                    <a:srgbClr val="002060"/>
                  </a:solidFill>
                  <a:latin typeface="Arial"/>
                </a:rPr>
                <a:t>Enhance coordination in operations </a:t>
              </a:r>
              <a:endParaRPr sz="1400">
                <a:solidFill>
                  <a:srgbClr val="002060"/>
                </a:solidFill>
                <a:latin typeface="Arial"/>
              </a:endParaRPr>
            </a:p>
          </p:txBody>
        </p:sp>
        <p:sp>
          <p:nvSpPr>
            <p:cNvPr id="22" name="Google Shape;135;p3"/>
            <p:cNvSpPr/>
            <p:nvPr/>
          </p:nvSpPr>
          <p:spPr bwMode="auto">
            <a:xfrm>
              <a:off x="8885835" y="1138734"/>
              <a:ext cx="2295678"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65" tIns="77007" rIns="134765" bIns="77007" anchor="ctr" anchorCtr="0">
              <a:noAutofit/>
            </a:bodyPr>
            <a:lstStyle/>
            <a:p>
              <a:pPr defTabSz="912017">
                <a:lnSpc>
                  <a:spcPct val="90000"/>
                </a:lnSpc>
                <a:buSzPts val="2800"/>
                <a:defRPr/>
              </a:pPr>
              <a:r>
                <a:rPr lang="en-US" sz="1100" b="1">
                  <a:solidFill>
                    <a:prstClr val="white"/>
                  </a:solidFill>
                  <a:latin typeface="Arial"/>
                  <a:ea typeface="Helvetica Neue"/>
                </a:rPr>
                <a:t>Interconnected Electricity Exchange Zones</a:t>
              </a:r>
              <a:endParaRPr sz="1100" b="1">
                <a:solidFill>
                  <a:prstClr val="white"/>
                </a:solidFill>
                <a:latin typeface="Arial"/>
                <a:ea typeface="Helvetica Neue"/>
              </a:endParaRPr>
            </a:p>
          </p:txBody>
        </p:sp>
        <p:sp>
          <p:nvSpPr>
            <p:cNvPr id="23" name="Google Shape;136;p3"/>
            <p:cNvSpPr/>
            <p:nvPr/>
          </p:nvSpPr>
          <p:spPr bwMode="auto">
            <a:xfrm>
              <a:off x="8753062" y="991161"/>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8" tIns="69976" rIns="92628" bIns="69976" anchor="ctr" anchorCtr="0">
              <a:noAutofit/>
            </a:bodyPr>
            <a:lstStyle/>
            <a:p>
              <a:pPr defTabSz="912017">
                <a:lnSpc>
                  <a:spcPct val="90000"/>
                </a:lnSpc>
                <a:buSzPts val="2384"/>
                <a:defRPr/>
              </a:pPr>
              <a:r>
                <a:rPr lang="en-US" sz="1050" b="1">
                  <a:solidFill>
                    <a:prstClr val="black"/>
                  </a:solidFill>
                  <a:latin typeface="Arial"/>
                  <a:ea typeface="Helvetica Neue"/>
                </a:rPr>
                <a:t>d</a:t>
              </a:r>
              <a:endParaRPr sz="500">
                <a:solidFill>
                  <a:sysClr val="windowText" lastClr="000000"/>
                </a:solidFill>
                <a:latin typeface="Arial"/>
              </a:endParaRPr>
            </a:p>
          </p:txBody>
        </p:sp>
      </p:grpSp>
      <p:sp>
        <p:nvSpPr>
          <p:cNvPr id="24" name="Google Shape;139;p3"/>
          <p:cNvSpPr/>
          <p:nvPr/>
        </p:nvSpPr>
        <p:spPr bwMode="auto">
          <a:xfrm rot="5400000">
            <a:off x="5931883" y="-1917925"/>
            <a:ext cx="382243" cy="10373172"/>
          </a:xfrm>
          <a:prstGeom prst="rightBrace">
            <a:avLst>
              <a:gd name="adj1" fmla="val 50000"/>
              <a:gd name="adj2" fmla="val 51952"/>
            </a:avLst>
          </a:prstGeom>
          <a:noFill/>
          <a:ln w="28575" cap="flat" cmpd="sng">
            <a:solidFill>
              <a:srgbClr val="1F497D"/>
            </a:solidFill>
            <a:prstDash val="lgDash"/>
            <a:round/>
            <a:headEnd type="none" w="sm" len="sm"/>
            <a:tailEnd type="none" w="sm" len="sm"/>
          </a:ln>
        </p:spPr>
        <p:txBody>
          <a:bodyPr spcFirstLastPara="1" wrap="square" lIns="45591" tIns="45591" rIns="45591" bIns="45591" anchor="ctr" anchorCtr="0">
            <a:noAutofit/>
          </a:bodyPr>
          <a:lstStyle/>
          <a:p>
            <a:pPr defTabSz="912017">
              <a:buSzPts val="1400"/>
              <a:defRPr/>
            </a:pPr>
            <a:endParaRPr sz="500">
              <a:solidFill>
                <a:sysClr val="windowText" lastClr="000000"/>
              </a:solidFill>
              <a:latin typeface="Arial"/>
            </a:endParaRPr>
          </a:p>
        </p:txBody>
      </p:sp>
      <p:pic>
        <p:nvPicPr>
          <p:cNvPr id="25" name="Google Shape;140;p3"/>
          <p:cNvPicPr/>
          <p:nvPr/>
        </p:nvPicPr>
        <p:blipFill>
          <a:blip r:embed="rId4">
            <a:alphaModFix/>
          </a:blip>
          <a:stretch/>
        </p:blipFill>
        <p:spPr bwMode="auto">
          <a:xfrm>
            <a:off x="6239439" y="4423498"/>
            <a:ext cx="1940073" cy="762970"/>
          </a:xfrm>
          <a:prstGeom prst="rect">
            <a:avLst/>
          </a:prstGeom>
          <a:noFill/>
          <a:ln>
            <a:noFill/>
          </a:ln>
        </p:spPr>
      </p:pic>
      <p:sp>
        <p:nvSpPr>
          <p:cNvPr id="26" name="Google Shape;133;p3"/>
          <p:cNvSpPr txBox="1"/>
          <p:nvPr/>
        </p:nvSpPr>
        <p:spPr bwMode="auto">
          <a:xfrm rot="19800121">
            <a:off x="10489623" y="3659404"/>
            <a:ext cx="821889" cy="212518"/>
          </a:xfrm>
          <a:prstGeom prst="rect">
            <a:avLst/>
          </a:prstGeom>
          <a:noFill/>
          <a:ln>
            <a:noFill/>
          </a:ln>
        </p:spPr>
        <p:txBody>
          <a:bodyPr spcFirstLastPara="1" wrap="square" lIns="45591" tIns="45591" rIns="45591" bIns="45591" anchor="ctr" anchorCtr="0">
            <a:noAutofit/>
          </a:bodyPr>
          <a:lstStyle/>
          <a:p>
            <a:pPr defTabSz="912017">
              <a:buClr>
                <a:srgbClr val="000000"/>
              </a:buClr>
              <a:buSzPts val="2400"/>
              <a:defRPr/>
            </a:pPr>
            <a:r>
              <a:rPr lang="en-US" sz="1050">
                <a:solidFill>
                  <a:srgbClr val="000000"/>
                </a:solidFill>
                <a:latin typeface="Arial"/>
                <a:ea typeface="Helvetica Neue"/>
              </a:rPr>
              <a:t>2025</a:t>
            </a:r>
            <a:endParaRPr sz="1050">
              <a:solidFill>
                <a:srgbClr val="000000"/>
              </a:solidFill>
              <a:latin typeface="Arial"/>
              <a:ea typeface="Helvetica Neue"/>
            </a:endParaRPr>
          </a:p>
        </p:txBody>
      </p:sp>
      <p:pic>
        <p:nvPicPr>
          <p:cNvPr id="27" name="Google Shape;140;p3"/>
          <p:cNvPicPr/>
          <p:nvPr/>
        </p:nvPicPr>
        <p:blipFill>
          <a:blip r:embed="rId4">
            <a:alphaModFix/>
          </a:blip>
          <a:stretch/>
        </p:blipFill>
        <p:spPr bwMode="auto">
          <a:xfrm>
            <a:off x="8752909" y="4401589"/>
            <a:ext cx="1940073" cy="762970"/>
          </a:xfrm>
          <a:prstGeom prst="rect">
            <a:avLst/>
          </a:prstGeom>
          <a:noFill/>
          <a:ln>
            <a:noFill/>
          </a:ln>
        </p:spPr>
      </p:pic>
      <p:sp>
        <p:nvSpPr>
          <p:cNvPr id="28" name="Google Shape;130;p3"/>
          <p:cNvSpPr txBox="1"/>
          <p:nvPr/>
        </p:nvSpPr>
        <p:spPr bwMode="auto">
          <a:xfrm rot="19800121">
            <a:off x="294364" y="3711130"/>
            <a:ext cx="823986" cy="213061"/>
          </a:xfrm>
          <a:prstGeom prst="rect">
            <a:avLst/>
          </a:prstGeom>
          <a:noFill/>
          <a:ln>
            <a:noFill/>
          </a:ln>
        </p:spPr>
        <p:txBody>
          <a:bodyPr spcFirstLastPara="1" wrap="square" lIns="45707" tIns="45707" rIns="45707" bIns="45707" anchor="ctr" anchorCtr="0">
            <a:noAutofit/>
          </a:bodyPr>
          <a:lstStyle/>
          <a:p>
            <a:pPr defTabSz="914388">
              <a:buClr>
                <a:srgbClr val="000000"/>
              </a:buClr>
              <a:buSzPts val="2400"/>
              <a:defRPr/>
            </a:pPr>
            <a:r>
              <a:rPr lang="en-US" sz="1050">
                <a:solidFill>
                  <a:srgbClr val="000000"/>
                </a:solidFill>
                <a:latin typeface="Arial"/>
                <a:ea typeface="Helvetica Neue"/>
              </a:rPr>
              <a:t>2015</a:t>
            </a:r>
            <a:endParaRPr sz="1050">
              <a:solidFill>
                <a:srgbClr val="000000"/>
              </a:solidFill>
              <a:latin typeface="Arial"/>
              <a:ea typeface="Helvetica Neue"/>
            </a:endParaRPr>
          </a:p>
        </p:txBody>
      </p:sp>
      <p:sp>
        <p:nvSpPr>
          <p:cNvPr id="29" name="CasellaDiTesto 5"/>
          <p:cNvSpPr txBox="1"/>
          <p:nvPr/>
        </p:nvSpPr>
        <p:spPr bwMode="auto">
          <a:xfrm flipH="1">
            <a:off x="10593672" y="4465210"/>
            <a:ext cx="428009" cy="523189"/>
          </a:xfrm>
          <a:prstGeom prst="rect">
            <a:avLst/>
          </a:prstGeom>
          <a:noFill/>
        </p:spPr>
        <p:txBody>
          <a:bodyPr wrap="square" rtlCol="0">
            <a:spAutoFit/>
          </a:bodyPr>
          <a:lstStyle/>
          <a:p>
            <a:pPr defTabSz="914394">
              <a:defRPr/>
            </a:pPr>
            <a:r>
              <a:rPr lang="it-IT" sz="2800" b="1">
                <a:solidFill>
                  <a:srgbClr val="002060"/>
                </a:solidFill>
                <a:latin typeface="Arial"/>
              </a:rPr>
              <a:t>2</a:t>
            </a:r>
            <a:endParaRPr/>
          </a:p>
        </p:txBody>
      </p:sp>
      <p:cxnSp>
        <p:nvCxnSpPr>
          <p:cNvPr id="31" name="Connettore 1 2">
            <a:extLst>
              <a:ext uri="{FF2B5EF4-FFF2-40B4-BE49-F238E27FC236}">
                <a16:creationId xmlns:a16="http://schemas.microsoft.com/office/drawing/2014/main" id="{9A5E4FB9-AD5A-3345-818B-4CEEB42261DA}"/>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30" name="Segnaposto numero diapositiva 1">
            <a:extLst>
              <a:ext uri="{FF2B5EF4-FFF2-40B4-BE49-F238E27FC236}">
                <a16:creationId xmlns:a16="http://schemas.microsoft.com/office/drawing/2014/main" id="{99B359CC-A427-A14E-06E7-B80D4E8DB426}"/>
              </a:ext>
            </a:extLst>
          </p:cNvPr>
          <p:cNvSpPr txBox="1">
            <a:spLocks/>
          </p:cNvSpPr>
          <p:nvPr/>
        </p:nvSpPr>
        <p:spPr bwMode="auto">
          <a:xfrm>
            <a:off x="11637915" y="6348962"/>
            <a:ext cx="423657" cy="417988"/>
          </a:xfrm>
          <a:prstGeom prst="rect">
            <a:avLst/>
          </a:prstGeom>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a:defRPr/>
            </a:pPr>
            <a:fld id="{3B2D9E96-261A-CE4A-A9E9-753E576C4AC8}" type="slidenum">
              <a:rPr lang="it-IT" smtClean="0"/>
              <a:pPr>
                <a:defRPr/>
              </a:pPr>
              <a:t>4</a:t>
            </a:fld>
            <a:endParaRPr lang="it-IT" dirty="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bwMode="auto">
        <a:xfrm>
          <a:off x="0" y="0"/>
          <a:ext cx="0" cy="0"/>
          <a:chOff x="0" y="0"/>
          <a:chExt cx="0" cy="0"/>
        </a:xfrm>
      </p:grpSpPr>
      <p:sp>
        <p:nvSpPr>
          <p:cNvPr id="19" name="Rettangolo 18">
            <a:extLst>
              <a:ext uri="{FF2B5EF4-FFF2-40B4-BE49-F238E27FC236}">
                <a16:creationId xmlns:a16="http://schemas.microsoft.com/office/drawing/2014/main" id="{467DE75E-663C-3D02-5D0F-9BC3816149A2}"/>
              </a:ext>
            </a:extLst>
          </p:cNvPr>
          <p:cNvSpPr/>
          <p:nvPr/>
        </p:nvSpPr>
        <p:spPr bwMode="auto">
          <a:xfrm>
            <a:off x="381323" y="877545"/>
            <a:ext cx="11282278" cy="5570389"/>
          </a:xfrm>
          <a:prstGeom prst="rect">
            <a:avLst/>
          </a:prstGeom>
          <a:solidFill>
            <a:srgbClr val="002060"/>
          </a:solidFill>
          <a:ln cap="flat" w="12700">
            <a:noFill/>
            <a:miter lim="400000"/>
          </a:ln>
        </p:spPr>
        <p:style>
          <a:lnRef idx="0">
            <a:srgbClr val="000000"/>
          </a:lnRef>
          <a:fillRef idx="0">
            <a:srgbClr val="000000"/>
          </a:fillRef>
          <a:effectRef idx="0">
            <a:srgbClr val="000000"/>
          </a:effectRef>
          <a:fontRef idx="none"/>
        </p:style>
        <p:txBody>
          <a:bodyPr anchor="ctr" rtlCol="0"/>
          <a:lstStyle/>
          <a:p>
            <a:pPr algn="ctr"/>
            <a:endParaRPr dirty="0" lang="en-GB"/>
          </a:p>
        </p:txBody>
      </p:sp>
      <p:sp>
        <p:nvSpPr>
          <p:cNvPr id="2" name="Google Shape;344;g10965efb552_8_221"/>
          <p:cNvSpPr txBox="1"/>
          <p:nvPr/>
        </p:nvSpPr>
        <p:spPr bwMode="auto">
          <a:xfrm>
            <a:off x="381323" y="172689"/>
            <a:ext cx="8864542" cy="605286"/>
          </a:xfrm>
          <a:prstGeom prst="rect">
            <a:avLst/>
          </a:prstGeom>
          <a:noFill/>
          <a:ln>
            <a:noFill/>
          </a:ln>
        </p:spPr>
        <p:txBody>
          <a:bodyPr anchor="t" anchorCtr="0" bIns="25396" lIns="25396" rIns="25396" spcFirstLastPara="1" tIns="25396" wrap="square">
            <a:spAutoFit/>
          </a:bodyPr>
          <a:lstStyle/>
          <a:p>
            <a:pPr algn="l" defTabSz="1219161">
              <a:lnSpc>
                <a:spcPct val="150000"/>
              </a:lnSpc>
              <a:buClr>
                <a:srgbClr val="1E2A37"/>
              </a:buClr>
              <a:buSzPts val="2300"/>
              <a:defRPr/>
            </a:pPr>
            <a:r>
              <a:rPr b="1" dirty="0" lang="en-US" spc="98" sz="2400">
                <a:solidFill>
                  <a:srgbClr val="002060"/>
                </a:solidFill>
                <a:latin typeface="+mj-lt"/>
              </a:rPr>
              <a:t>TEASIMED 2 Project (2023-2025)</a:t>
            </a:r>
            <a:endParaRPr b="1" dirty="0" spc="98" sz="2400">
              <a:solidFill>
                <a:srgbClr val="002060"/>
              </a:solidFill>
              <a:latin typeface="+mj-lt"/>
            </a:endParaRPr>
          </a:p>
        </p:txBody>
      </p:sp>
      <p:pic>
        <p:nvPicPr>
          <p:cNvPr id="1583614988" name="Immagine 158361498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p:blipFill>
        <p:spPr bwMode="auto">
          <a:xfrm>
            <a:off x="1086187" y="2711158"/>
            <a:ext cx="795113" cy="795113"/>
          </a:xfrm>
          <a:prstGeom prst="rect">
            <a:avLst/>
          </a:prstGeom>
          <a:solidFill>
            <a:schemeClr val="accent1">
              <a:lumMod val="50000"/>
              <a:alpha val="27000"/>
            </a:schemeClr>
          </a:solidFill>
        </p:spPr>
      </p:pic>
      <p:sp>
        <p:nvSpPr>
          <p:cNvPr id="83620364" name=" 83620363"/>
          <p:cNvSpPr/>
          <p:nvPr/>
        </p:nvSpPr>
        <p:spPr bwMode="auto">
          <a:xfrm>
            <a:off x="343615" y="869038"/>
            <a:ext cx="3827992" cy="686160"/>
          </a:xfrm>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defRPr/>
            </a:pPr>
            <a:r>
              <a:rPr b="1" dirty="0" i="0" lang="en-GB" sz="2400" u="none">
                <a:solidFill>
                  <a:schemeClr val="accent1"/>
                </a:solidFill>
                <a:latin typeface="Arial"/>
                <a:ea typeface="Arial"/>
                <a:cs typeface="Arial"/>
              </a:rPr>
              <a:t>Project workstreams</a:t>
            </a:r>
            <a:endParaRPr dirty="0" lang="en-GB" sz="2800">
              <a:solidFill>
                <a:schemeClr val="accent1"/>
              </a:solidFill>
            </a:endParaRPr>
          </a:p>
        </p:txBody>
      </p:sp>
      <p:sp>
        <p:nvSpPr>
          <p:cNvPr id="665834490" name=" 665834489"/>
          <p:cNvSpPr/>
          <p:nvPr/>
        </p:nvSpPr>
        <p:spPr bwMode="auto">
          <a:xfrm>
            <a:off x="2762569" y="1516639"/>
            <a:ext cx="1940879" cy="869040"/>
          </a:xfrm>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defRPr/>
            </a:pPr>
            <a:endParaRPr dirty="0"/>
          </a:p>
          <a:p>
            <a:pPr algn="l">
              <a:defRPr/>
            </a:pPr>
            <a:r>
              <a:rPr b="1" dirty="0" i="0" sz="1300" u="none">
                <a:solidFill>
                  <a:schemeClr val="bg1"/>
                </a:solidFill>
                <a:latin typeface="Arial"/>
                <a:ea typeface="Arial"/>
                <a:cs typeface="Arial"/>
              </a:rPr>
              <a:t>CONSOLIDATION OF THE COMMON TECHNICAL REGULATORY FRAMEWORK </a:t>
            </a:r>
            <a:endParaRPr dirty="0">
              <a:solidFill>
                <a:schemeClr val="bg1"/>
              </a:solidFill>
            </a:endParaRPr>
          </a:p>
        </p:txBody>
      </p:sp>
      <p:sp>
        <p:nvSpPr>
          <p:cNvPr id="180948498" name=" 180948497"/>
          <p:cNvSpPr/>
          <p:nvPr/>
        </p:nvSpPr>
        <p:spPr bwMode="auto">
          <a:xfrm>
            <a:off x="5085941" y="4749654"/>
            <a:ext cx="1478566" cy="670920"/>
          </a:xfrm>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defRPr/>
            </a:pPr>
            <a:endParaRPr dirty="0"/>
          </a:p>
          <a:p>
            <a:pPr algn="l">
              <a:defRPr/>
            </a:pPr>
            <a:r>
              <a:rPr b="1" dirty="0" i="0" sz="1300" u="none">
                <a:solidFill>
                  <a:schemeClr val="bg1"/>
                </a:solidFill>
                <a:latin typeface="Arial"/>
                <a:ea typeface="Arial"/>
                <a:cs typeface="Arial"/>
              </a:rPr>
              <a:t>OPTIMISED OPERATION PROCESSES</a:t>
            </a:r>
            <a:endParaRPr dirty="0">
              <a:solidFill>
                <a:schemeClr val="bg1"/>
              </a:solidFill>
            </a:endParaRPr>
          </a:p>
        </p:txBody>
      </p:sp>
      <p:pic>
        <p:nvPicPr>
          <p:cNvPr id="973569033" name="Immagine 97356903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p:blipFill>
        <p:spPr bwMode="auto">
          <a:xfrm>
            <a:off x="5258224" y="3296132"/>
            <a:ext cx="795600" cy="795600"/>
          </a:xfrm>
          <a:prstGeom prst="rect">
            <a:avLst/>
          </a:prstGeom>
        </p:spPr>
      </p:pic>
      <p:sp>
        <p:nvSpPr>
          <p:cNvPr id="1060940566" name=" 1060940565"/>
          <p:cNvSpPr/>
          <p:nvPr/>
        </p:nvSpPr>
        <p:spPr bwMode="auto">
          <a:xfrm>
            <a:off x="7488554" y="1606949"/>
            <a:ext cx="1988067" cy="670920"/>
          </a:xfrm>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defRPr/>
            </a:pPr>
            <a:endParaRPr dirty="0"/>
          </a:p>
          <a:p>
            <a:pPr algn="l">
              <a:defRPr/>
            </a:pPr>
            <a:r>
              <a:rPr b="1" dirty="0" i="0" sz="1300" u="none">
                <a:solidFill>
                  <a:schemeClr val="bg1"/>
                </a:solidFill>
                <a:latin typeface="Arial"/>
                <a:ea typeface="Arial"/>
                <a:cs typeface="Arial"/>
              </a:rPr>
              <a:t>ASSESSING RESILIENCE OF POWER SYSTEM</a:t>
            </a:r>
            <a:endParaRPr dirty="0">
              <a:solidFill>
                <a:schemeClr val="bg1"/>
              </a:solidFill>
            </a:endParaRPr>
          </a:p>
        </p:txBody>
      </p:sp>
      <p:pic>
        <p:nvPicPr>
          <p:cNvPr id="1833086416" name="Immagine 1833086415"/>
          <p:cNvPicPr>
            <a:picLocks/>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Lst>
          </a:blip>
          <a:srcRect b="43" l="43" r="63" t="9"/>
          <a:stretch/>
        </p:blipFill>
        <p:spPr bwMode="auto">
          <a:xfrm>
            <a:off x="7696212" y="3379554"/>
            <a:ext cx="792000" cy="795600"/>
          </a:xfrm>
          <a:prstGeom prst="rect">
            <a:avLst/>
          </a:prstGeom>
          <a:solidFill>
            <a:schemeClr val="accent1"/>
          </a:solidFill>
        </p:spPr>
      </p:pic>
      <p:sp>
        <p:nvSpPr>
          <p:cNvPr id="13" name="CasellaDiTesto 12">
            <a:extLst>
              <a:ext uri="{FF2B5EF4-FFF2-40B4-BE49-F238E27FC236}">
                <a16:creationId xmlns:a16="http://schemas.microsoft.com/office/drawing/2014/main" id="{669D76A5-E112-EAB5-BAB3-C7400DC76069}"/>
              </a:ext>
            </a:extLst>
          </p:cNvPr>
          <p:cNvSpPr txBox="1"/>
          <p:nvPr/>
        </p:nvSpPr>
        <p:spPr bwMode="auto">
          <a:xfrm>
            <a:off x="9814905" y="4264756"/>
            <a:ext cx="1885111" cy="1015663"/>
          </a:xfrm>
          <a:prstGeom prst="rect">
            <a:avLst/>
          </a:prstGeom>
          <a:noFill/>
          <a:ln cap="flat" w="12700">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b="1" dirty="0" i="0" lang="en-GB">
                <a:solidFill>
                  <a:schemeClr val="bg1"/>
                </a:solidFill>
                <a:effectLst/>
                <a:latin charset="0" panose="020B0604020202020204" pitchFamily="34" typeface="Helvetica"/>
              </a:rPr>
              <a:t>KNOWLEDGE SHARING PROGRAMME FOR TRAINING AND CAPACITY BUILDING</a:t>
            </a:r>
            <a:endParaRPr dirty="0" lang="en-GB">
              <a:solidFill>
                <a:schemeClr val="bg1"/>
              </a:solidFill>
            </a:endParaRPr>
          </a:p>
        </p:txBody>
      </p:sp>
      <p:pic>
        <p:nvPicPr>
          <p:cNvPr descr="Interactive knowledge sharing Black and White Stock Photos &amp; Images - Alamy" id="1026" name="Picture 2">
            <a:extLst>
              <a:ext uri="{FF2B5EF4-FFF2-40B4-BE49-F238E27FC236}">
                <a16:creationId xmlns:a16="http://schemas.microsoft.com/office/drawing/2014/main" id="{CAEFACB6-96A4-618D-BBEC-393BD8E239FA}"/>
              </a:ext>
            </a:extLst>
          </p:cNvPr>
          <p:cNvPicPr>
            <a:picLocks noChangeArrowheads="1"/>
          </p:cNvPicPr>
          <p:nvPr/>
        </p:nvPicPr>
        <p:blipFill rotWithShape="1">
          <a:blip r:embed="rId8">
            <a:extLst>
              <a:ext uri="{28A0092B-C50C-407E-A947-70E740481C1C}">
                <a14:useLocalDpi xmlns:a14="http://schemas.microsoft.com/office/drawing/2010/main" val="0"/>
              </a:ext>
            </a:extLst>
          </a:blip>
          <a:srcRect b="195" t="485"/>
          <a:stretch/>
        </p:blipFill>
        <p:spPr bwMode="auto">
          <a:xfrm>
            <a:off x="9961860" y="2828712"/>
            <a:ext cx="795600" cy="795600"/>
          </a:xfrm>
          <a:prstGeom prst="rect">
            <a:avLst/>
          </a:prstGeom>
          <a:noFill/>
          <a:extLst>
            <a:ext uri="{909E8E84-426E-40DD-AFC4-6F175D3DCCD1}">
              <a14:hiddenFill xmlns:a14="http://schemas.microsoft.com/office/drawing/2010/main">
                <a:solidFill>
                  <a:srgbClr val="FFFFFF"/>
                </a:solidFill>
              </a14:hiddenFill>
            </a:ext>
          </a:extLst>
        </p:spPr>
      </p:pic>
      <p:sp>
        <p:nvSpPr>
          <p:cNvPr id="31" name=" 30">
            <a:extLst>
              <a:ext uri="{FF2B5EF4-FFF2-40B4-BE49-F238E27FC236}">
                <a16:creationId xmlns:a16="http://schemas.microsoft.com/office/drawing/2014/main" id="{A29712EE-2D79-7CF3-9D47-F7012055881D}"/>
              </a:ext>
            </a:extLst>
          </p:cNvPr>
          <p:cNvSpPr/>
          <p:nvPr/>
        </p:nvSpPr>
        <p:spPr bwMode="auto">
          <a:xfrm>
            <a:off x="343615" y="4392689"/>
            <a:ext cx="1802117" cy="686160"/>
          </a:xfrm>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defRPr/>
            </a:pPr>
            <a:r>
              <a:rPr b="1" dirty="0" i="0" lang="en-GB" sz="1300" u="none">
                <a:solidFill>
                  <a:schemeClr val="bg1"/>
                </a:solidFill>
                <a:latin typeface="Arial"/>
                <a:ea typeface="Arial"/>
                <a:cs typeface="Arial"/>
              </a:rPr>
              <a:t>UPDATE OF THE MEDITERRANEAN TRANSMISSION NETWORK DEVELOPMENT PLAN</a:t>
            </a:r>
            <a:endParaRPr dirty="0" lang="en-GB" sz="1400">
              <a:solidFill>
                <a:schemeClr val="bg1"/>
              </a:solidFill>
            </a:endParaRPr>
          </a:p>
        </p:txBody>
      </p:sp>
      <p:pic>
        <p:nvPicPr>
          <p:cNvPr descr="Regulation rubber stamp stock vector. Illustration of business - 87550004" id="1028" name="Picture 4">
            <a:extLst>
              <a:ext uri="{FF2B5EF4-FFF2-40B4-BE49-F238E27FC236}">
                <a16:creationId xmlns:a16="http://schemas.microsoft.com/office/drawing/2014/main" id="{E372E3D4-C15B-E73F-9324-517E69D5142F}"/>
              </a:ext>
            </a:extLst>
          </p:cNvPr>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2820236" y="3824488"/>
            <a:ext cx="795600" cy="795600"/>
          </a:xfrm>
          <a:prstGeom prst="rect">
            <a:avLst/>
          </a:prstGeom>
          <a:noFill/>
          <a:extLst>
            <a:ext uri="{909E8E84-426E-40DD-AFC4-6F175D3DCCD1}">
              <a14:hiddenFill xmlns:a14="http://schemas.microsoft.com/office/drawing/2010/main">
                <a:solidFill>
                  <a:srgbClr val="FFFFFF"/>
                </a:solidFill>
              </a14:hiddenFill>
            </a:ext>
          </a:extLst>
        </p:spPr>
      </p:pic>
      <p:sp>
        <p:nvSpPr>
          <p:cNvPr id="20" name="Figura a mano libera: forma 19">
            <a:extLst>
              <a:ext uri="{FF2B5EF4-FFF2-40B4-BE49-F238E27FC236}">
                <a16:creationId xmlns:a16="http://schemas.microsoft.com/office/drawing/2014/main" id="{7A6BAEDF-8A4B-256E-AC07-4083C27B241D}"/>
              </a:ext>
            </a:extLst>
          </p:cNvPr>
          <p:cNvSpPr/>
          <p:nvPr/>
        </p:nvSpPr>
        <p:spPr bwMode="auto">
          <a:xfrm>
            <a:off x="479700" y="2857993"/>
            <a:ext cx="11102700" cy="1829142"/>
          </a:xfrm>
          <a:custGeom>
            <a:avLst/>
            <a:gdLst>
              <a:gd fmla="*/ 0 w 11395181" name="connsiteX0"/>
              <a:gd fmla="*/ 18027 h 2274718" name="connsiteY0"/>
              <a:gd fmla="*/ 2082800 w 11395181" name="connsiteX1"/>
              <a:gd fmla="*/ 2273547 h 2274718" name="connsiteY1"/>
              <a:gd fmla="*/ 4338320 w 11395181" name="connsiteX2"/>
              <a:gd fmla="*/ 343147 h 2274718" name="connsiteY2"/>
              <a:gd fmla="*/ 7132320 w 11395181" name="connsiteX3"/>
              <a:gd fmla="*/ 1420107 h 2274718" name="connsiteY3"/>
              <a:gd fmla="*/ 8768080 w 11395181" name="connsiteX4"/>
              <a:gd fmla="*/ 7867 h 2274718" name="connsiteY4"/>
              <a:gd fmla="*/ 11135360 w 11395181" name="connsiteX5"/>
              <a:gd fmla="*/ 851147 h 2274718" name="connsiteY5"/>
              <a:gd fmla="*/ 11226800 w 11395181" name="connsiteX6"/>
              <a:gd fmla="*/ 891787 h 2274718" name="connsiteY6"/>
              <a:gd fmla="*/ 0 w 11395181" name="connsiteX0"/>
              <a:gd fmla="*/ 18027 h 1422249" name="connsiteY0"/>
              <a:gd fmla="*/ 2458720 w 11395181" name="connsiteX1"/>
              <a:gd fmla="*/ 952747 h 1422249" name="connsiteY1"/>
              <a:gd fmla="*/ 4338320 w 11395181" name="connsiteX2"/>
              <a:gd fmla="*/ 343147 h 1422249" name="connsiteY2"/>
              <a:gd fmla="*/ 7132320 w 11395181" name="connsiteX3"/>
              <a:gd fmla="*/ 1420107 h 1422249" name="connsiteY3"/>
              <a:gd fmla="*/ 8768080 w 11395181" name="connsiteX4"/>
              <a:gd fmla="*/ 7867 h 1422249" name="connsiteY4"/>
              <a:gd fmla="*/ 11135360 w 11395181" name="connsiteX5"/>
              <a:gd fmla="*/ 851147 h 1422249" name="connsiteY5"/>
              <a:gd fmla="*/ 11226800 w 11395181" name="connsiteX6"/>
              <a:gd fmla="*/ 891787 h 1422249" name="connsiteY6"/>
              <a:gd fmla="*/ 0 w 11395181" name="connsiteX0"/>
              <a:gd fmla="*/ 18027 h 1425145" name="connsiteY0"/>
              <a:gd fmla="*/ 2458720 w 11395181" name="connsiteX1"/>
              <a:gd fmla="*/ 952747 h 1425145" name="connsiteY1"/>
              <a:gd fmla="*/ 5811520 w 11395181" name="connsiteX2"/>
              <a:gd fmla="*/ 495547 h 1425145" name="connsiteY2"/>
              <a:gd fmla="*/ 7132320 w 11395181" name="connsiteX3"/>
              <a:gd fmla="*/ 1420107 h 1425145" name="connsiteY3"/>
              <a:gd fmla="*/ 8768080 w 11395181" name="connsiteX4"/>
              <a:gd fmla="*/ 7867 h 1425145" name="connsiteY4"/>
              <a:gd fmla="*/ 11135360 w 11395181" name="connsiteX5"/>
              <a:gd fmla="*/ 851147 h 1425145" name="connsiteY5"/>
              <a:gd fmla="*/ 11226800 w 11395181" name="connsiteX6"/>
              <a:gd fmla="*/ 891787 h 1425145" name="connsiteY6"/>
              <a:gd fmla="*/ 0 w 11395181" name="connsiteX0"/>
              <a:gd fmla="*/ 18027 h 1433393" name="connsiteY0"/>
              <a:gd fmla="*/ 2458720 w 11395181" name="connsiteX1"/>
              <a:gd fmla="*/ 952747 h 1433393" name="connsiteY1"/>
              <a:gd fmla="*/ 5293360 w 11395181" name="connsiteX2"/>
              <a:gd fmla="*/ 729227 h 1433393" name="connsiteY2"/>
              <a:gd fmla="*/ 7132320 w 11395181" name="connsiteX3"/>
              <a:gd fmla="*/ 1420107 h 1433393" name="connsiteY3"/>
              <a:gd fmla="*/ 8768080 w 11395181" name="connsiteX4"/>
              <a:gd fmla="*/ 7867 h 1433393" name="connsiteY4"/>
              <a:gd fmla="*/ 11135360 w 11395181" name="connsiteX5"/>
              <a:gd fmla="*/ 851147 h 1433393" name="connsiteY5"/>
              <a:gd fmla="*/ 11226800 w 11395181" name="connsiteX6"/>
              <a:gd fmla="*/ 891787 h 1433393" name="connsiteY6"/>
              <a:gd fmla="*/ 0 w 11395181" name="connsiteX0"/>
              <a:gd fmla="*/ 18027 h 1451318" name="connsiteY0"/>
              <a:gd fmla="*/ 2458720 w 11395181" name="connsiteX1"/>
              <a:gd fmla="*/ 952747 h 1451318" name="connsiteY1"/>
              <a:gd fmla="*/ 5648960 w 11395181" name="connsiteX2"/>
              <a:gd fmla="*/ 983227 h 1451318" name="connsiteY2"/>
              <a:gd fmla="*/ 7132320 w 11395181" name="connsiteX3"/>
              <a:gd fmla="*/ 1420107 h 1451318" name="connsiteY3"/>
              <a:gd fmla="*/ 8768080 w 11395181" name="connsiteX4"/>
              <a:gd fmla="*/ 7867 h 1451318" name="connsiteY4"/>
              <a:gd fmla="*/ 11135360 w 11395181" name="connsiteX5"/>
              <a:gd fmla="*/ 851147 h 1451318" name="connsiteY5"/>
              <a:gd fmla="*/ 11226800 w 11395181" name="connsiteX6"/>
              <a:gd fmla="*/ 891787 h 1451318" name="connsiteY6"/>
              <a:gd fmla="*/ 0 w 11395181" name="connsiteX0"/>
              <a:gd fmla="*/ 245938 h 1691434" name="connsiteY0"/>
              <a:gd fmla="*/ 3027680 w 11395181" name="connsiteX1"/>
              <a:gd fmla="*/ 12258 h 1691434" name="connsiteY1"/>
              <a:gd fmla="*/ 5648960 w 11395181" name="connsiteX2"/>
              <a:gd fmla="*/ 1211138 h 1691434" name="connsiteY2"/>
              <a:gd fmla="*/ 7132320 w 11395181" name="connsiteX3"/>
              <a:gd fmla="*/ 1648018 h 1691434" name="connsiteY3"/>
              <a:gd fmla="*/ 8768080 w 11395181" name="connsiteX4"/>
              <a:gd fmla="*/ 235778 h 1691434" name="connsiteY4"/>
              <a:gd fmla="*/ 11135360 w 11395181" name="connsiteX5"/>
              <a:gd fmla="*/ 1079058 h 1691434" name="connsiteY5"/>
              <a:gd fmla="*/ 11226800 w 11395181" name="connsiteX6"/>
              <a:gd fmla="*/ 1119698 h 1691434" name="connsiteY6"/>
              <a:gd fmla="*/ 0 w 11395181" name="connsiteX0"/>
              <a:gd fmla="*/ 233733 h 1679229" name="connsiteY0"/>
              <a:gd fmla="*/ 1889917 w 11395181" name="connsiteX1"/>
              <a:gd fmla="*/ 1145526 h 1679229" name="connsiteY1"/>
              <a:gd fmla="*/ 3027680 w 11395181" name="connsiteX2"/>
              <a:gd fmla="*/ 53 h 1679229" name="connsiteY2"/>
              <a:gd fmla="*/ 5648960 w 11395181" name="connsiteX3"/>
              <a:gd fmla="*/ 1198933 h 1679229" name="connsiteY3"/>
              <a:gd fmla="*/ 7132320 w 11395181" name="connsiteX4"/>
              <a:gd fmla="*/ 1635813 h 1679229" name="connsiteY4"/>
              <a:gd fmla="*/ 8768080 w 11395181" name="connsiteX5"/>
              <a:gd fmla="*/ 223573 h 1679229" name="connsiteY5"/>
              <a:gd fmla="*/ 11135360 w 11395181" name="connsiteX6"/>
              <a:gd fmla="*/ 1066853 h 1679229" name="connsiteY6"/>
              <a:gd fmla="*/ 11226800 w 11395181" name="connsiteX7"/>
              <a:gd fmla="*/ 1107493 h 1679229" name="connsiteY7"/>
              <a:gd fmla="*/ 0 w 11395181" name="connsiteX0"/>
              <a:gd fmla="*/ 238144 h 1648986" name="connsiteY0"/>
              <a:gd fmla="*/ 1889917 w 11395181" name="connsiteX1"/>
              <a:gd fmla="*/ 1149937 h 1648986" name="connsiteY1"/>
              <a:gd fmla="*/ 3027680 w 11395181" name="connsiteX2"/>
              <a:gd fmla="*/ 4464 h 1648986" name="connsiteY2"/>
              <a:gd fmla="*/ 5801360 w 11395181" name="connsiteX3"/>
              <a:gd fmla="*/ 786784 h 1648986" name="connsiteY3"/>
              <a:gd fmla="*/ 7132320 w 11395181" name="connsiteX4"/>
              <a:gd fmla="*/ 1640224 h 1648986" name="connsiteY4"/>
              <a:gd fmla="*/ 8768080 w 11395181" name="connsiteX5"/>
              <a:gd fmla="*/ 227984 h 1648986" name="connsiteY5"/>
              <a:gd fmla="*/ 11135360 w 11395181" name="connsiteX6"/>
              <a:gd fmla="*/ 1071264 h 1648986" name="connsiteY6"/>
              <a:gd fmla="*/ 11226800 w 11395181" name="connsiteX7"/>
              <a:gd fmla="*/ 1111904 h 1648986" name="connsiteY7"/>
              <a:gd fmla="*/ 0 w 11659341" name="connsiteX0"/>
              <a:gd fmla="*/ 0 h 2579242" name="connsiteY0"/>
              <a:gd fmla="*/ 2154077 w 11659341" name="connsiteX1"/>
              <a:gd fmla="*/ 2080193 h 2579242" name="connsiteY1"/>
              <a:gd fmla="*/ 3291840 w 11659341" name="connsiteX2"/>
              <a:gd fmla="*/ 934720 h 2579242" name="connsiteY2"/>
              <a:gd fmla="*/ 6065520 w 11659341" name="connsiteX3"/>
              <a:gd fmla="*/ 1717040 h 2579242" name="connsiteY3"/>
              <a:gd fmla="*/ 7396480 w 11659341" name="connsiteX4"/>
              <a:gd fmla="*/ 2570480 h 2579242" name="connsiteY4"/>
              <a:gd fmla="*/ 9032240 w 11659341" name="connsiteX5"/>
              <a:gd fmla="*/ 1158240 h 2579242" name="connsiteY5"/>
              <a:gd fmla="*/ 11399520 w 11659341" name="connsiteX6"/>
              <a:gd fmla="*/ 2001520 h 2579242" name="connsiteY6"/>
              <a:gd fmla="*/ 11490960 w 11659341" name="connsiteX7"/>
              <a:gd fmla="*/ 2042160 h 2579242" name="connsiteY7"/>
              <a:gd fmla="*/ 0 w 11659341" name="connsiteX0"/>
              <a:gd fmla="*/ 0 h 2579242" name="connsiteY0"/>
              <a:gd fmla="*/ 1331117 w 11659341" name="connsiteX1"/>
              <a:gd fmla="*/ 1927793 h 2579242" name="connsiteY1"/>
              <a:gd fmla="*/ 3291840 w 11659341" name="connsiteX2"/>
              <a:gd fmla="*/ 934720 h 2579242" name="connsiteY2"/>
              <a:gd fmla="*/ 6065520 w 11659341" name="connsiteX3"/>
              <a:gd fmla="*/ 1717040 h 2579242" name="connsiteY3"/>
              <a:gd fmla="*/ 7396480 w 11659341" name="connsiteX4"/>
              <a:gd fmla="*/ 2570480 h 2579242" name="connsiteY4"/>
              <a:gd fmla="*/ 9032240 w 11659341" name="connsiteX5"/>
              <a:gd fmla="*/ 1158240 h 2579242" name="connsiteY5"/>
              <a:gd fmla="*/ 11399520 w 11659341" name="connsiteX6"/>
              <a:gd fmla="*/ 2001520 h 2579242" name="connsiteY6"/>
              <a:gd fmla="*/ 11490960 w 11659341" name="connsiteX7"/>
              <a:gd fmla="*/ 2042160 h 2579242" name="connsiteY7"/>
              <a:gd fmla="*/ 0 w 11659341" name="connsiteX0"/>
              <a:gd fmla="*/ 0 h 2582932" name="connsiteY0"/>
              <a:gd fmla="*/ 1331117 w 11659341" name="connsiteX1"/>
              <a:gd fmla="*/ 1927793 h 2582932" name="connsiteY1"/>
              <a:gd fmla="*/ 3291840 w 11659341" name="connsiteX2"/>
              <a:gd fmla="*/ 934720 h 2582932" name="connsiteY2"/>
              <a:gd fmla="*/ 4927600 w 11659341" name="connsiteX3"/>
              <a:gd fmla="*/ 1798320 h 2582932" name="connsiteY3"/>
              <a:gd fmla="*/ 7396480 w 11659341" name="connsiteX4"/>
              <a:gd fmla="*/ 2570480 h 2582932" name="connsiteY4"/>
              <a:gd fmla="*/ 9032240 w 11659341" name="connsiteX5"/>
              <a:gd fmla="*/ 1158240 h 2582932" name="connsiteY5"/>
              <a:gd fmla="*/ 11399520 w 11659341" name="connsiteX6"/>
              <a:gd fmla="*/ 2001520 h 2582932" name="connsiteY6"/>
              <a:gd fmla="*/ 11490960 w 11659341" name="connsiteX7"/>
              <a:gd fmla="*/ 2042160 h 2582932" name="connsiteY7"/>
              <a:gd fmla="*/ 0 w 11659341" name="connsiteX0"/>
              <a:gd fmla="*/ 0 h 2583485" name="connsiteY0"/>
              <a:gd fmla="*/ 1331117 w 11659341" name="connsiteX1"/>
              <a:gd fmla="*/ 1927793 h 2583485" name="connsiteY1"/>
              <a:gd fmla="*/ 3312160 w 11659341" name="connsiteX2"/>
              <a:gd fmla="*/ 751840 h 2583485" name="connsiteY2"/>
              <a:gd fmla="*/ 4927600 w 11659341" name="connsiteX3"/>
              <a:gd fmla="*/ 1798320 h 2583485" name="connsiteY3"/>
              <a:gd fmla="*/ 7396480 w 11659341" name="connsiteX4"/>
              <a:gd fmla="*/ 2570480 h 2583485" name="connsiteY4"/>
              <a:gd fmla="*/ 9032240 w 11659341" name="connsiteX5"/>
              <a:gd fmla="*/ 1158240 h 2583485" name="connsiteY5"/>
              <a:gd fmla="*/ 11399520 w 11659341" name="connsiteX6"/>
              <a:gd fmla="*/ 2001520 h 2583485" name="connsiteY6"/>
              <a:gd fmla="*/ 11490960 w 11659341" name="connsiteX7"/>
              <a:gd fmla="*/ 2042160 h 2583485" name="connsiteY7"/>
              <a:gd fmla="*/ 0 w 11517101" name="connsiteX0"/>
              <a:gd fmla="*/ 51248 h 1832093" name="connsiteY0"/>
              <a:gd fmla="*/ 1188877 w 11517101" name="connsiteX1"/>
              <a:gd fmla="*/ 1176401 h 1832093" name="connsiteY1"/>
              <a:gd fmla="*/ 3169920 w 11517101" name="connsiteX2"/>
              <a:gd fmla="*/ 448 h 1832093" name="connsiteY2"/>
              <a:gd fmla="*/ 4785360 w 11517101" name="connsiteX3"/>
              <a:gd fmla="*/ 1046928 h 1832093" name="connsiteY3"/>
              <a:gd fmla="*/ 7254240 w 11517101" name="connsiteX4"/>
              <a:gd fmla="*/ 1819088 h 1832093" name="connsiteY4"/>
              <a:gd fmla="*/ 8890000 w 11517101" name="connsiteX5"/>
              <a:gd fmla="*/ 406848 h 1832093" name="connsiteY5"/>
              <a:gd fmla="*/ 11257280 w 11517101" name="connsiteX6"/>
              <a:gd fmla="*/ 1250128 h 1832093" name="connsiteY6"/>
              <a:gd fmla="*/ 11348720 w 11517101" name="connsiteX7"/>
              <a:gd fmla="*/ 1290768 h 1832093" name="connsiteY7"/>
              <a:gd fmla="*/ 0 w 11517101" name="connsiteX0"/>
              <a:gd fmla="*/ 51145 h 1345667" name="connsiteY0"/>
              <a:gd fmla="*/ 1188877 w 11517101" name="connsiteX1"/>
              <a:gd fmla="*/ 1176298 h 1345667" name="connsiteY1"/>
              <a:gd fmla="*/ 3169920 w 11517101" name="connsiteX2"/>
              <a:gd fmla="*/ 345 h 1345667" name="connsiteY2"/>
              <a:gd fmla="*/ 4785360 w 11517101" name="connsiteX3"/>
              <a:gd fmla="*/ 1046825 h 1345667" name="connsiteY3"/>
              <a:gd fmla="*/ 7112000 w 11517101" name="connsiteX4"/>
              <a:gd fmla="*/ 406745 h 1345667" name="connsiteY4"/>
              <a:gd fmla="*/ 8890000 w 11517101" name="connsiteX5"/>
              <a:gd fmla="*/ 406745 h 1345667" name="connsiteY5"/>
              <a:gd fmla="*/ 11257280 w 11517101" name="connsiteX6"/>
              <a:gd fmla="*/ 1250025 h 1345667" name="connsiteY6"/>
              <a:gd fmla="*/ 11348720 w 11517101" name="connsiteX7"/>
              <a:gd fmla="*/ 1290665 h 1345667" name="connsiteY7"/>
              <a:gd fmla="*/ 0 w 11517101" name="connsiteX0"/>
              <a:gd fmla="*/ 56586 h 1786520" name="connsiteY0"/>
              <a:gd fmla="*/ 1188877 w 11517101" name="connsiteX1"/>
              <a:gd fmla="*/ 1181739 h 1786520" name="connsiteY1"/>
              <a:gd fmla="*/ 3169920 w 11517101" name="connsiteX2"/>
              <a:gd fmla="*/ 5786 h 1786520" name="connsiteY2"/>
              <a:gd fmla="*/ 5466080 w 11517101" name="connsiteX3"/>
              <a:gd fmla="*/ 1783786 h 1786520" name="connsiteY3"/>
              <a:gd fmla="*/ 7112000 w 11517101" name="connsiteX4"/>
              <a:gd fmla="*/ 412186 h 1786520" name="connsiteY4"/>
              <a:gd fmla="*/ 8890000 w 11517101" name="connsiteX5"/>
              <a:gd fmla="*/ 412186 h 1786520" name="connsiteY5"/>
              <a:gd fmla="*/ 11257280 w 11517101" name="connsiteX6"/>
              <a:gd fmla="*/ 1255466 h 1786520" name="connsiteY6"/>
              <a:gd fmla="*/ 11348720 w 11517101" name="connsiteX7"/>
              <a:gd fmla="*/ 1296106 h 1786520" name="connsiteY7"/>
              <a:gd fmla="*/ 0 w 11517101" name="connsiteX0"/>
              <a:gd fmla="*/ 56586 h 1786216" name="connsiteY0"/>
              <a:gd fmla="*/ 1188877 w 11517101" name="connsiteX1"/>
              <a:gd fmla="*/ 1181739 h 1786216" name="connsiteY1"/>
              <a:gd fmla="*/ 3169920 w 11517101" name="connsiteX2"/>
              <a:gd fmla="*/ 5786 h 1786216" name="connsiteY2"/>
              <a:gd fmla="*/ 5466080 w 11517101" name="connsiteX3"/>
              <a:gd fmla="*/ 1783786 h 1786216" name="connsiteY3"/>
              <a:gd fmla="*/ 7112000 w 11517101" name="connsiteX4"/>
              <a:gd fmla="*/ 412186 h 1786216" name="connsiteY4"/>
              <a:gd fmla="*/ 8270240 w 11517101" name="connsiteX5"/>
              <a:gd fmla="*/ 1367226 h 1786216" name="connsiteY5"/>
              <a:gd fmla="*/ 11257280 w 11517101" name="connsiteX6"/>
              <a:gd fmla="*/ 1255466 h 1786216" name="connsiteY6"/>
              <a:gd fmla="*/ 11348720 w 11517101" name="connsiteX7"/>
              <a:gd fmla="*/ 1296106 h 1786216" name="connsiteY7"/>
              <a:gd fmla="*/ 0 w 11517101" name="connsiteX0"/>
              <a:gd fmla="*/ 307238 h 2035206" name="connsiteY0"/>
              <a:gd fmla="*/ 1188877 w 11517101" name="connsiteX1"/>
              <a:gd fmla="*/ 1432391 h 2035206" name="connsiteY1"/>
              <a:gd fmla="*/ 3169920 w 11517101" name="connsiteX2"/>
              <a:gd fmla="*/ 256438 h 2035206" name="connsiteY2"/>
              <a:gd fmla="*/ 5466080 w 11517101" name="connsiteX3"/>
              <a:gd fmla="*/ 2034438 h 2035206" name="connsiteY3"/>
              <a:gd fmla="*/ 8006080 w 11517101" name="connsiteX4"/>
              <a:gd fmla="*/ 2438 h 2035206" name="connsiteY4"/>
              <a:gd fmla="*/ 8270240 w 11517101" name="connsiteX5"/>
              <a:gd fmla="*/ 1617878 h 2035206" name="connsiteY5"/>
              <a:gd fmla="*/ 11257280 w 11517101" name="connsiteX6"/>
              <a:gd fmla="*/ 1506118 h 2035206" name="connsiteY6"/>
              <a:gd fmla="*/ 11348720 w 11517101" name="connsiteX7"/>
              <a:gd fmla="*/ 1546758 h 2035206" name="connsiteY7"/>
              <a:gd fmla="*/ 0 w 11517101" name="connsiteX0"/>
              <a:gd fmla="*/ 314587 h 2042555" name="connsiteY0"/>
              <a:gd fmla="*/ 1188877 w 11517101" name="connsiteX1"/>
              <a:gd fmla="*/ 1439740 h 2042555" name="connsiteY1"/>
              <a:gd fmla="*/ 3169920 w 11517101" name="connsiteX2"/>
              <a:gd fmla="*/ 263787 h 2042555" name="connsiteY2"/>
              <a:gd fmla="*/ 5466080 w 11517101" name="connsiteX3"/>
              <a:gd fmla="*/ 2041787 h 2042555" name="connsiteY3"/>
              <a:gd fmla="*/ 8006080 w 11517101" name="connsiteX4"/>
              <a:gd fmla="*/ 9787 h 2042555" name="connsiteY4"/>
              <a:gd fmla="*/ 9286240 w 11517101" name="connsiteX5"/>
              <a:gd fmla="*/ 1279787 h 2042555" name="connsiteY5"/>
              <a:gd fmla="*/ 11257280 w 11517101" name="connsiteX6"/>
              <a:gd fmla="*/ 1513467 h 2042555" name="connsiteY6"/>
              <a:gd fmla="*/ 11348720 w 11517101" name="connsiteX7"/>
              <a:gd fmla="*/ 1554107 h 2042555" name="connsiteY7"/>
              <a:gd fmla="*/ 0 w 11491457" name="connsiteX0"/>
              <a:gd fmla="*/ 314587 h 2042555" name="connsiteY0"/>
              <a:gd fmla="*/ 1188877 w 11491457" name="connsiteX1"/>
              <a:gd fmla="*/ 1439740 h 2042555" name="connsiteY1"/>
              <a:gd fmla="*/ 3169920 w 11491457" name="connsiteX2"/>
              <a:gd fmla="*/ 263787 h 2042555" name="connsiteY2"/>
              <a:gd fmla="*/ 5466080 w 11491457" name="connsiteX3"/>
              <a:gd fmla="*/ 2041787 h 2042555" name="connsiteY3"/>
              <a:gd fmla="*/ 8006080 w 11491457" name="connsiteX4"/>
              <a:gd fmla="*/ 9787 h 2042555" name="connsiteY4"/>
              <a:gd fmla="*/ 9286240 w 11491457" name="connsiteX5"/>
              <a:gd fmla="*/ 1279787 h 2042555" name="connsiteY5"/>
              <a:gd fmla="*/ 11257280 w 11491457" name="connsiteX6"/>
              <a:gd fmla="*/ 1513467 h 2042555" name="connsiteY6"/>
              <a:gd fmla="*/ 11287760 w 11491457" name="connsiteX7"/>
              <a:gd fmla="*/ 162187 h 2042555" name="connsiteY7"/>
              <a:gd fmla="*/ 0 w 11332306" name="connsiteX0"/>
              <a:gd fmla="*/ 313858 h 2041826" name="connsiteY0"/>
              <a:gd fmla="*/ 1188877 w 11332306" name="connsiteX1"/>
              <a:gd fmla="*/ 1439011 h 2041826" name="connsiteY1"/>
              <a:gd fmla="*/ 3169920 w 11332306" name="connsiteX2"/>
              <a:gd fmla="*/ 263058 h 2041826" name="connsiteY2"/>
              <a:gd fmla="*/ 5466080 w 11332306" name="connsiteX3"/>
              <a:gd fmla="*/ 2041058 h 2041826" name="connsiteY3"/>
              <a:gd fmla="*/ 8006080 w 11332306" name="connsiteX4"/>
              <a:gd fmla="*/ 9058 h 2041826" name="connsiteY4"/>
              <a:gd fmla="*/ 9286240 w 11332306" name="connsiteX5"/>
              <a:gd fmla="*/ 1279058 h 2041826" name="connsiteY5"/>
              <a:gd fmla="*/ 10749280 w 11332306" name="connsiteX6"/>
              <a:gd fmla="*/ 903138 h 2041826" name="connsiteY6"/>
              <a:gd fmla="*/ 11287760 w 11332306" name="connsiteX7"/>
              <a:gd fmla="*/ 161458 h 2041826" name="connsiteY7"/>
              <a:gd fmla="*/ 0 w 10749280" name="connsiteX0"/>
              <a:gd fmla="*/ 313858 h 2041826" name="connsiteY0"/>
              <a:gd fmla="*/ 1188877 w 10749280" name="connsiteX1"/>
              <a:gd fmla="*/ 1439011 h 2041826" name="connsiteY1"/>
              <a:gd fmla="*/ 3169920 w 10749280" name="connsiteX2"/>
              <a:gd fmla="*/ 263058 h 2041826" name="connsiteY2"/>
              <a:gd fmla="*/ 5466080 w 10749280" name="connsiteX3"/>
              <a:gd fmla="*/ 2041058 h 2041826" name="connsiteY3"/>
              <a:gd fmla="*/ 8006080 w 10749280" name="connsiteX4"/>
              <a:gd fmla="*/ 9058 h 2041826" name="connsiteY4"/>
              <a:gd fmla="*/ 9286240 w 10749280" name="connsiteX5"/>
              <a:gd fmla="*/ 1279058 h 2041826" name="connsiteY5"/>
              <a:gd fmla="*/ 10749280 w 10749280" name="connsiteX6"/>
              <a:gd fmla="*/ 903138 h 2041826" name="connsiteY6"/>
              <a:gd fmla="*/ 10749280 w 10749280" name="connsiteX7"/>
              <a:gd fmla="*/ 903138 h 2041826" name="connsiteY7"/>
              <a:gd fmla="*/ 0 w 11511280" name="connsiteX0"/>
              <a:gd fmla="*/ 660400 h 2388368" name="connsiteY0"/>
              <a:gd fmla="*/ 1188877 w 11511280" name="connsiteX1"/>
              <a:gd fmla="*/ 1785553 h 2388368" name="connsiteY1"/>
              <a:gd fmla="*/ 3169920 w 11511280" name="connsiteX2"/>
              <a:gd fmla="*/ 609600 h 2388368" name="connsiteY2"/>
              <a:gd fmla="*/ 5466080 w 11511280" name="connsiteX3"/>
              <a:gd fmla="*/ 2387600 h 2388368" name="connsiteY3"/>
              <a:gd fmla="*/ 8006080 w 11511280" name="connsiteX4"/>
              <a:gd fmla="*/ 355600 h 2388368" name="connsiteY4"/>
              <a:gd fmla="*/ 9286240 w 11511280" name="connsiteX5"/>
              <a:gd fmla="*/ 1625600 h 2388368" name="connsiteY5"/>
              <a:gd fmla="*/ 10749280 w 11511280" name="connsiteX6"/>
              <a:gd fmla="*/ 1249680 h 2388368" name="connsiteY6"/>
              <a:gd fmla="*/ 11511280 w 11511280" name="connsiteX7"/>
              <a:gd fmla="*/ 0 h 2388368" name="connsiteY7"/>
              <a:gd fmla="*/ 0 w 11551920" name="connsiteX0"/>
              <a:gd fmla="*/ 313858 h 2041826" name="connsiteY0"/>
              <a:gd fmla="*/ 1188877 w 11551920" name="connsiteX1"/>
              <a:gd fmla="*/ 1439011 h 2041826" name="connsiteY1"/>
              <a:gd fmla="*/ 3169920 w 11551920" name="connsiteX2"/>
              <a:gd fmla="*/ 263058 h 2041826" name="connsiteY2"/>
              <a:gd fmla="*/ 5466080 w 11551920" name="connsiteX3"/>
              <a:gd fmla="*/ 2041058 h 2041826" name="connsiteY3"/>
              <a:gd fmla="*/ 8006080 w 11551920" name="connsiteX4"/>
              <a:gd fmla="*/ 9058 h 2041826" name="connsiteY4"/>
              <a:gd fmla="*/ 9286240 w 11551920" name="connsiteX5"/>
              <a:gd fmla="*/ 1279058 h 2041826" name="connsiteY5"/>
              <a:gd fmla="*/ 10749280 w 11551920" name="connsiteX6"/>
              <a:gd fmla="*/ 903138 h 2041826" name="connsiteY6"/>
              <a:gd fmla="*/ 11551920 w 11551920" name="connsiteX7"/>
              <a:gd fmla="*/ 364658 h 2041826" name="connsiteY7"/>
              <a:gd fmla="*/ 0 w 11551920" name="connsiteX0"/>
              <a:gd fmla="*/ 313170 h 2041138" name="connsiteY0"/>
              <a:gd fmla="*/ 1188877 w 11551920" name="connsiteX1"/>
              <a:gd fmla="*/ 1438323 h 2041138" name="connsiteY1"/>
              <a:gd fmla="*/ 3169920 w 11551920" name="connsiteX2"/>
              <a:gd fmla="*/ 262370 h 2041138" name="connsiteY2"/>
              <a:gd fmla="*/ 5466080 w 11551920" name="connsiteX3"/>
              <a:gd fmla="*/ 2040370 h 2041138" name="connsiteY3"/>
              <a:gd fmla="*/ 8006080 w 11551920" name="connsiteX4"/>
              <a:gd fmla="*/ 8370 h 2041138" name="connsiteY4"/>
              <a:gd fmla="*/ 9286240 w 11551920" name="connsiteX5"/>
              <a:gd fmla="*/ 1278370 h 2041138" name="connsiteY5"/>
              <a:gd fmla="*/ 11460480 w 11551920" name="connsiteX6"/>
              <a:gd fmla="*/ 231890 h 2041138" name="connsiteY6"/>
              <a:gd fmla="*/ 11551920 w 11551920" name="connsiteX7"/>
              <a:gd fmla="*/ 363970 h 2041138" name="connsiteY7"/>
              <a:gd fmla="*/ 0 w 11460480" name="connsiteX0"/>
              <a:gd fmla="*/ 528320 h 2256288" name="connsiteY0"/>
              <a:gd fmla="*/ 1188877 w 11460480" name="connsiteX1"/>
              <a:gd fmla="*/ 1653473 h 2256288" name="connsiteY1"/>
              <a:gd fmla="*/ 3169920 w 11460480" name="connsiteX2"/>
              <a:gd fmla="*/ 477520 h 2256288" name="connsiteY2"/>
              <a:gd fmla="*/ 5466080 w 11460480" name="connsiteX3"/>
              <a:gd fmla="*/ 2255520 h 2256288" name="connsiteY3"/>
              <a:gd fmla="*/ 8006080 w 11460480" name="connsiteX4"/>
              <a:gd fmla="*/ 223520 h 2256288" name="connsiteY4"/>
              <a:gd fmla="*/ 9286240 w 11460480" name="connsiteX5"/>
              <a:gd fmla="*/ 1493520 h 2256288" name="connsiteY5"/>
              <a:gd fmla="*/ 11460480 w 11460480" name="connsiteX6"/>
              <a:gd fmla="*/ 447040 h 2256288" name="connsiteY6"/>
              <a:gd fmla="*/ 11399520 w 11460480" name="connsiteX7"/>
              <a:gd fmla="*/ 0 h 2256288" name="connsiteY7"/>
              <a:gd fmla="*/ 0 w 11460480" name="connsiteX0"/>
              <a:gd fmla="*/ 313169 h 2041137" name="connsiteY0"/>
              <a:gd fmla="*/ 1188877 w 11460480" name="connsiteX1"/>
              <a:gd fmla="*/ 1438322 h 2041137" name="connsiteY1"/>
              <a:gd fmla="*/ 3169920 w 11460480" name="connsiteX2"/>
              <a:gd fmla="*/ 262369 h 2041137" name="connsiteY2"/>
              <a:gd fmla="*/ 5466080 w 11460480" name="connsiteX3"/>
              <a:gd fmla="*/ 2040369 h 2041137" name="connsiteY3"/>
              <a:gd fmla="*/ 8006080 w 11460480" name="connsiteX4"/>
              <a:gd fmla="*/ 8369 h 2041137" name="connsiteY4"/>
              <a:gd fmla="*/ 9286240 w 11460480" name="connsiteX5"/>
              <a:gd fmla="*/ 1278369 h 2041137" name="connsiteY5"/>
              <a:gd fmla="*/ 11460480 w 11460480" name="connsiteX6"/>
              <a:gd fmla="*/ 231889 h 2041137" name="connsiteY6"/>
              <a:gd fmla="*/ 0 w 11460480" name="connsiteX0"/>
              <a:gd fmla="*/ 311568 h 2039536" name="connsiteY0"/>
              <a:gd fmla="*/ 1188877 w 11460480" name="connsiteX1"/>
              <a:gd fmla="*/ 1436721 h 2039536" name="connsiteY1"/>
              <a:gd fmla="*/ 3169920 w 11460480" name="connsiteX2"/>
              <a:gd fmla="*/ 260768 h 2039536" name="connsiteY2"/>
              <a:gd fmla="*/ 5466080 w 11460480" name="connsiteX3"/>
              <a:gd fmla="*/ 2038768 h 2039536" name="connsiteY3"/>
              <a:gd fmla="*/ 8006080 w 11460480" name="connsiteX4"/>
              <a:gd fmla="*/ 6768 h 2039536" name="connsiteY4"/>
              <a:gd fmla="*/ 10272074 w 11460480" name="connsiteX5"/>
              <a:gd fmla="*/ 1342456 h 2039536" name="connsiteY5"/>
              <a:gd fmla="*/ 11460480 w 11460480" name="connsiteX6"/>
              <a:gd fmla="*/ 230288 h 2039536"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39536" w="11460480">
                <a:moveTo>
                  <a:pt x="0" y="311568"/>
                </a:moveTo>
                <a:cubicBezTo>
                  <a:pt x="276039" y="334840"/>
                  <a:pt x="684264" y="1475668"/>
                  <a:pt x="1188877" y="1436721"/>
                </a:cubicBezTo>
                <a:cubicBezTo>
                  <a:pt x="1693490" y="1397774"/>
                  <a:pt x="2457053" y="160427"/>
                  <a:pt x="3169920" y="260768"/>
                </a:cubicBezTo>
                <a:cubicBezTo>
                  <a:pt x="3882787" y="361109"/>
                  <a:pt x="4660053" y="2081101"/>
                  <a:pt x="5466080" y="2038768"/>
                </a:cubicBezTo>
                <a:cubicBezTo>
                  <a:pt x="6272107" y="1996435"/>
                  <a:pt x="7205081" y="122820"/>
                  <a:pt x="8006080" y="6768"/>
                </a:cubicBezTo>
                <a:cubicBezTo>
                  <a:pt x="8807079" y="-109284"/>
                  <a:pt x="9696341" y="1305203"/>
                  <a:pt x="10272074" y="1342456"/>
                </a:cubicBezTo>
                <a:cubicBezTo>
                  <a:pt x="10847807" y="1379709"/>
                  <a:pt x="11050693" y="82968"/>
                  <a:pt x="11460480" y="230288"/>
                </a:cubicBezTo>
              </a:path>
            </a:pathLst>
          </a:cu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GB"/>
          </a:p>
        </p:txBody>
      </p:sp>
      <p:sp>
        <p:nvSpPr>
          <p:cNvPr id="21" name="Ovale 20">
            <a:extLst>
              <a:ext uri="{FF2B5EF4-FFF2-40B4-BE49-F238E27FC236}">
                <a16:creationId xmlns:a16="http://schemas.microsoft.com/office/drawing/2014/main" id="{226DDDD4-0E27-0E2E-FED7-9BE3A6E1F210}"/>
              </a:ext>
            </a:extLst>
          </p:cNvPr>
          <p:cNvSpPr/>
          <p:nvPr/>
        </p:nvSpPr>
        <p:spPr bwMode="auto">
          <a:xfrm>
            <a:off x="1171198" y="3719378"/>
            <a:ext cx="546660" cy="589405"/>
          </a:xfrm>
          <a:prstGeom prst="ellipse">
            <a:avLst/>
          </a:prstGeom>
          <a:solidFill>
            <a:schemeClr val="bg2">
              <a:lumMod val="40000"/>
              <a:lumOff val="60000"/>
            </a:schemeClr>
          </a:solidFill>
          <a:ln cap="flat" w="12700">
            <a:noFill/>
            <a:miter lim="400000"/>
          </a:ln>
        </p:spPr>
        <p:style>
          <a:lnRef idx="0">
            <a:srgbClr val="000000"/>
          </a:lnRef>
          <a:fillRef idx="0">
            <a:srgbClr val="000000"/>
          </a:fillRef>
          <a:effectRef idx="0">
            <a:srgbClr val="000000"/>
          </a:effectRef>
          <a:fontRef idx="none"/>
        </p:style>
        <p:txBody>
          <a:bodyPr anchor="ctr" rtlCol="0"/>
          <a:lstStyle/>
          <a:p>
            <a:pPr algn="ctr"/>
            <a:r>
              <a:rPr b="1" dirty="0" lang="it-IT" sz="2400">
                <a:solidFill>
                  <a:schemeClr val="tx1"/>
                </a:solidFill>
              </a:rPr>
              <a:t>1</a:t>
            </a:r>
            <a:endParaRPr b="1" dirty="0" lang="en-GB">
              <a:solidFill>
                <a:schemeClr val="tx1"/>
              </a:solidFill>
            </a:endParaRPr>
          </a:p>
        </p:txBody>
      </p:sp>
      <p:sp>
        <p:nvSpPr>
          <p:cNvPr id="34" name="Ovale 33">
            <a:extLst>
              <a:ext uri="{FF2B5EF4-FFF2-40B4-BE49-F238E27FC236}">
                <a16:creationId xmlns:a16="http://schemas.microsoft.com/office/drawing/2014/main" id="{8184769E-D205-D0B8-D9B5-25743D72A520}"/>
              </a:ext>
            </a:extLst>
          </p:cNvPr>
          <p:cNvSpPr/>
          <p:nvPr/>
        </p:nvSpPr>
        <p:spPr bwMode="auto">
          <a:xfrm>
            <a:off x="10110698" y="3693932"/>
            <a:ext cx="546660" cy="589405"/>
          </a:xfrm>
          <a:prstGeom prst="ellipse">
            <a:avLst/>
          </a:prstGeom>
          <a:solidFill>
            <a:schemeClr val="bg2">
              <a:lumMod val="40000"/>
              <a:lumOff val="60000"/>
            </a:schemeClr>
          </a:solidFill>
          <a:ln cap="flat" w="12700">
            <a:noFill/>
            <a:miter lim="400000"/>
          </a:ln>
        </p:spPr>
        <p:style>
          <a:lnRef idx="0">
            <a:srgbClr val="000000"/>
          </a:lnRef>
          <a:fillRef idx="0">
            <a:srgbClr val="000000"/>
          </a:fillRef>
          <a:effectRef idx="0">
            <a:srgbClr val="000000"/>
          </a:effectRef>
          <a:fontRef idx="none"/>
        </p:style>
        <p:txBody>
          <a:bodyPr anchor="ctr" rtlCol="0"/>
          <a:lstStyle/>
          <a:p>
            <a:pPr algn="ctr"/>
            <a:r>
              <a:rPr b="1" dirty="0" lang="it-IT" sz="2400">
                <a:solidFill>
                  <a:schemeClr val="tx1"/>
                </a:solidFill>
              </a:rPr>
              <a:t>5</a:t>
            </a:r>
            <a:endParaRPr b="1" dirty="0" lang="en-GB">
              <a:solidFill>
                <a:schemeClr val="tx1"/>
              </a:solidFill>
            </a:endParaRPr>
          </a:p>
        </p:txBody>
      </p:sp>
      <p:sp>
        <p:nvSpPr>
          <p:cNvPr id="35" name="Ovale 34">
            <a:extLst>
              <a:ext uri="{FF2B5EF4-FFF2-40B4-BE49-F238E27FC236}">
                <a16:creationId xmlns:a16="http://schemas.microsoft.com/office/drawing/2014/main" id="{72C1FD7A-F758-DECE-7184-1CB59CE5DD63}"/>
              </a:ext>
            </a:extLst>
          </p:cNvPr>
          <p:cNvSpPr/>
          <p:nvPr/>
        </p:nvSpPr>
        <p:spPr bwMode="auto">
          <a:xfrm>
            <a:off x="7893910" y="2534009"/>
            <a:ext cx="546660" cy="589405"/>
          </a:xfrm>
          <a:prstGeom prst="ellipse">
            <a:avLst/>
          </a:prstGeom>
          <a:solidFill>
            <a:schemeClr val="bg2">
              <a:lumMod val="40000"/>
              <a:lumOff val="60000"/>
            </a:schemeClr>
          </a:solidFill>
          <a:ln cap="flat" w="12700">
            <a:noFill/>
            <a:miter lim="400000"/>
          </a:ln>
        </p:spPr>
        <p:style>
          <a:lnRef idx="0">
            <a:srgbClr val="000000"/>
          </a:lnRef>
          <a:fillRef idx="0">
            <a:srgbClr val="000000"/>
          </a:fillRef>
          <a:effectRef idx="0">
            <a:srgbClr val="000000"/>
          </a:effectRef>
          <a:fontRef idx="none"/>
        </p:style>
        <p:txBody>
          <a:bodyPr anchor="ctr" rtlCol="0"/>
          <a:lstStyle/>
          <a:p>
            <a:pPr algn="ctr"/>
            <a:r>
              <a:rPr b="1" dirty="0" lang="it-IT" sz="2400">
                <a:solidFill>
                  <a:schemeClr val="tx1"/>
                </a:solidFill>
              </a:rPr>
              <a:t>4</a:t>
            </a:r>
            <a:endParaRPr b="1" dirty="0" lang="en-GB">
              <a:solidFill>
                <a:schemeClr val="tx1"/>
              </a:solidFill>
            </a:endParaRPr>
          </a:p>
        </p:txBody>
      </p:sp>
      <p:sp>
        <p:nvSpPr>
          <p:cNvPr id="36" name="Ovale 35">
            <a:extLst>
              <a:ext uri="{FF2B5EF4-FFF2-40B4-BE49-F238E27FC236}">
                <a16:creationId xmlns:a16="http://schemas.microsoft.com/office/drawing/2014/main" id="{DAACAE54-65D2-E52A-D45F-1BAB08684EEB}"/>
              </a:ext>
            </a:extLst>
          </p:cNvPr>
          <p:cNvSpPr/>
          <p:nvPr/>
        </p:nvSpPr>
        <p:spPr bwMode="auto">
          <a:xfrm>
            <a:off x="5375931" y="4308783"/>
            <a:ext cx="546660" cy="589405"/>
          </a:xfrm>
          <a:prstGeom prst="ellipse">
            <a:avLst/>
          </a:prstGeom>
          <a:solidFill>
            <a:schemeClr val="bg2">
              <a:lumMod val="40000"/>
              <a:lumOff val="60000"/>
            </a:schemeClr>
          </a:solidFill>
          <a:ln cap="flat" w="12700">
            <a:noFill/>
            <a:miter lim="400000"/>
          </a:ln>
        </p:spPr>
        <p:style>
          <a:lnRef idx="0">
            <a:srgbClr val="000000"/>
          </a:lnRef>
          <a:fillRef idx="0">
            <a:srgbClr val="000000"/>
          </a:fillRef>
          <a:effectRef idx="0">
            <a:srgbClr val="000000"/>
          </a:effectRef>
          <a:fontRef idx="none"/>
        </p:style>
        <p:txBody>
          <a:bodyPr anchor="ctr" rtlCol="0"/>
          <a:lstStyle/>
          <a:p>
            <a:pPr algn="ctr"/>
            <a:r>
              <a:rPr b="1" dirty="0" lang="it-IT" sz="2400">
                <a:solidFill>
                  <a:schemeClr val="tx1"/>
                </a:solidFill>
              </a:rPr>
              <a:t>3</a:t>
            </a:r>
            <a:endParaRPr b="1" dirty="0" lang="en-GB">
              <a:solidFill>
                <a:schemeClr val="tx1"/>
              </a:solidFill>
            </a:endParaRPr>
          </a:p>
        </p:txBody>
      </p:sp>
      <p:sp>
        <p:nvSpPr>
          <p:cNvPr id="37" name="Ovale 36">
            <a:extLst>
              <a:ext uri="{FF2B5EF4-FFF2-40B4-BE49-F238E27FC236}">
                <a16:creationId xmlns:a16="http://schemas.microsoft.com/office/drawing/2014/main" id="{CBB1EAD1-4CC9-B227-6FA4-FA834C79C94C}"/>
              </a:ext>
            </a:extLst>
          </p:cNvPr>
          <p:cNvSpPr/>
          <p:nvPr/>
        </p:nvSpPr>
        <p:spPr bwMode="auto">
          <a:xfrm>
            <a:off x="3023102" y="2857993"/>
            <a:ext cx="546660" cy="589405"/>
          </a:xfrm>
          <a:prstGeom prst="ellipse">
            <a:avLst/>
          </a:prstGeom>
          <a:solidFill>
            <a:schemeClr val="bg2">
              <a:lumMod val="40000"/>
              <a:lumOff val="60000"/>
            </a:schemeClr>
          </a:solidFill>
          <a:ln cap="flat" w="12700">
            <a:noFill/>
            <a:miter lim="400000"/>
          </a:ln>
        </p:spPr>
        <p:style>
          <a:lnRef idx="0">
            <a:srgbClr val="000000"/>
          </a:lnRef>
          <a:fillRef idx="0">
            <a:srgbClr val="000000"/>
          </a:fillRef>
          <a:effectRef idx="0">
            <a:srgbClr val="000000"/>
          </a:effectRef>
          <a:fontRef idx="none"/>
        </p:style>
        <p:txBody>
          <a:bodyPr anchor="ctr" rtlCol="0"/>
          <a:lstStyle/>
          <a:p>
            <a:pPr algn="ctr"/>
            <a:r>
              <a:rPr b="1" dirty="0" lang="it-IT" sz="2400">
                <a:solidFill>
                  <a:schemeClr val="tx1"/>
                </a:solidFill>
              </a:rPr>
              <a:t>2</a:t>
            </a:r>
            <a:endParaRPr b="1" dirty="0" lang="en-GB">
              <a:solidFill>
                <a:schemeClr val="tx1"/>
              </a:solidFill>
            </a:endParaRPr>
          </a:p>
        </p:txBody>
      </p:sp>
      <p:cxnSp>
        <p:nvCxnSpPr>
          <p:cNvPr id="38" name="Connettore 1 2">
            <a:extLst>
              <a:ext uri="{FF2B5EF4-FFF2-40B4-BE49-F238E27FC236}">
                <a16:creationId xmlns:a16="http://schemas.microsoft.com/office/drawing/2014/main" id="{211226DB-786A-AF00-2215-236600BE76C2}"/>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3" name="Segnaposto numero diapositiva 1">
            <a:extLst>
              <a:ext uri="{FF2B5EF4-FFF2-40B4-BE49-F238E27FC236}">
                <a16:creationId xmlns:a16="http://schemas.microsoft.com/office/drawing/2014/main" id="{0F45CA7D-2AB6-2AD1-1ACA-F6FBDC344987}"/>
              </a:ext>
            </a:extLst>
          </p:cNvPr>
          <p:cNvSpPr txBox="1">
            <a:spLocks/>
          </p:cNvSpPr>
          <p:nvPr/>
        </p:nvSpPr>
        <p:spPr bwMode="auto">
          <a:xfrm>
            <a:off x="11637915" y="6348962"/>
            <a:ext cx="423657" cy="417988"/>
          </a:xfrm>
          <a:prstGeom prst="rect">
            <a:avLst/>
          </a:prstGeom>
          <a:ln w="12700">
            <a:miter lim="400000"/>
          </a:ln>
        </p:spPr>
        <p:txBody>
          <a:bodyPr anchor="b" bIns="50800" lIns="50800" rIns="50800" tIns="50800" wrap="none">
            <a:spAutoFit/>
          </a:bodyPr>
          <a:lstStyle>
            <a:defPPr algn="l" defTabSz="457200" indent="0" marL="0" marR="0">
              <a:lnSpc>
                <a:spcPct val="100000"/>
              </a:lnSpc>
              <a:spcBef>
                <a:spcPts val="0"/>
              </a:spcBef>
              <a:spcAft>
                <a:spcPts val="0"/>
              </a:spcAft>
              <a:buClrTx/>
              <a:buSzTx/>
              <a:buFontTx/>
              <a:buNone/>
              <a:defRPr b="0" cap="none" i="0" spc="0" strike="noStrike" sz="900" u="none">
                <a:ln>
                  <a:noFill/>
                </a:ln>
                <a:solidFill>
                  <a:srgbClr val="000000"/>
                </a:solidFill>
              </a:defRPr>
            </a:defPPr>
            <a:lvl1pPr algn="ctr" defTabSz="292100" indent="0" marL="0" marR="0">
              <a:lnSpc>
                <a:spcPct val="100000"/>
              </a:lnSpc>
              <a:spcBef>
                <a:spcPts val="0"/>
              </a:spcBef>
              <a:spcAft>
                <a:spcPts val="0"/>
              </a:spcAft>
              <a:buClrTx/>
              <a:buSzTx/>
              <a:buFontTx/>
              <a:buNone/>
              <a:defRPr b="0" cap="none" i="0" spc="0" strike="noStrike" sz="900" u="none">
                <a:ln>
                  <a:noFill/>
                </a:ln>
                <a:solidFill>
                  <a:srgbClr val="000000"/>
                </a:solidFill>
                <a:latin typeface="+mn-lt"/>
                <a:ea typeface="+mn-ea"/>
                <a:cs typeface="+mn-cs"/>
              </a:defRPr>
            </a:lvl1pPr>
            <a:lvl2pPr algn="ctr" defTabSz="1219169" indent="228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2pPr>
            <a:lvl3pPr algn="ctr" defTabSz="1219169" indent="457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3pPr>
            <a:lvl4pPr algn="ctr" defTabSz="1219169" indent="685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4pPr>
            <a:lvl5pPr algn="ctr" defTabSz="1219169" indent="9144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5pPr>
            <a:lvl6pPr algn="ctr" defTabSz="1219169" indent="11430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6pPr>
            <a:lvl7pPr algn="ctr" defTabSz="1219169" indent="13716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7pPr>
            <a:lvl8pPr algn="ctr" defTabSz="1219169" indent="16002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8pPr>
            <a:lvl9pPr algn="ctr" defTabSz="1219169" indent="1828800" marL="0" marR="0">
              <a:lnSpc>
                <a:spcPct val="100000"/>
              </a:lnSpc>
              <a:spcBef>
                <a:spcPts val="0"/>
              </a:spcBef>
              <a:spcAft>
                <a:spcPts val="0"/>
              </a:spcAft>
              <a:buClrTx/>
              <a:buSzTx/>
              <a:buFontTx/>
              <a:buNone/>
              <a:defRPr b="0" cap="none" i="0" spc="0" strike="noStrike" sz="1200" u="none">
                <a:ln>
                  <a:noFill/>
                </a:ln>
                <a:solidFill>
                  <a:srgbClr val="5E5E5E"/>
                </a:solidFill>
                <a:latin typeface="+mn-lt"/>
                <a:ea typeface="+mn-ea"/>
                <a:cs typeface="+mn-cs"/>
              </a:defRPr>
            </a:lvl9pPr>
          </a:lstStyle>
          <a:p>
            <a:pPr>
              <a:defRPr/>
            </a:pPr>
            <a:fld id="{3B2D9E96-261A-CE4A-A9E9-753E576C4AC8}" type="slidenum">
              <a:rPr lang="it-IT" smtClean="0"/>
              <a:pPr>
                <a:defRPr/>
              </a:pPr>
              <a:t>5</a:t>
            </a:fld>
            <a:endParaRPr dirty="0"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a:extLst>
              <a:ext uri="{FF2B5EF4-FFF2-40B4-BE49-F238E27FC236}">
                <a16:creationId xmlns:a16="http://schemas.microsoft.com/office/drawing/2014/main" id="{2E7BB22C-681B-4CE3-BBA0-9E9F2F9111F0}"/>
              </a:ext>
            </a:extLst>
          </p:cNvPr>
          <p:cNvSpPr>
            <a:spLocks noGrp="1"/>
          </p:cNvSpPr>
          <p:nvPr>
            <p:ph type="title" idx="4294967295"/>
          </p:nvPr>
        </p:nvSpPr>
        <p:spPr>
          <a:xfrm>
            <a:off x="406263" y="197768"/>
            <a:ext cx="8929688" cy="503237"/>
          </a:xfrm>
          <a:ln w="12700">
            <a:miter lim="400000"/>
          </a:ln>
        </p:spPr>
        <p:txBody>
          <a:bodyPr lIns="50800" tIns="50800" rIns="50800" bIns="50800">
            <a:normAutofit/>
          </a:bodyPr>
          <a:lstStyle/>
          <a:p>
            <a:pPr defTabSz="903104">
              <a:lnSpc>
                <a:spcPct val="90000"/>
              </a:lnSpc>
              <a:spcBef>
                <a:spcPct val="0"/>
              </a:spcBef>
            </a:pPr>
            <a:r>
              <a:rPr lang="en-US" sz="2400" kern="1200" spc="0" dirty="0">
                <a:solidFill>
                  <a:srgbClr val="252671"/>
                </a:solidFill>
                <a:latin typeface="+mj-lt"/>
              </a:rPr>
              <a:t>TEASIMED 2022 Master Plan outcomes</a:t>
            </a:r>
            <a:endParaRPr lang="en-GB" sz="2400" kern="1200" spc="0" dirty="0">
              <a:solidFill>
                <a:srgbClr val="252671"/>
              </a:solidFill>
              <a:latin typeface="+mj-lt"/>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9741" y="188829"/>
            <a:ext cx="9600510" cy="504026"/>
          </a:xfrm>
          <a:prstGeom prst="rect">
            <a:avLst/>
          </a:prstGeom>
        </p:spPr>
        <p:txBody>
          <a:bodyPr vert="horz" lIns="91435" tIns="45717" rIns="91435" bIns="45717"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4394">
              <a:defRPr/>
            </a:pPr>
            <a:endParaRPr lang="en-GB" dirty="0">
              <a:latin typeface="+mn-lt"/>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52132" y="341220"/>
            <a:ext cx="9600510" cy="504026"/>
          </a:xfrm>
          <a:prstGeom prst="rect">
            <a:avLst/>
          </a:prstGeom>
        </p:spPr>
        <p:txBody>
          <a:bodyPr vert="horz" lIns="91435" tIns="45717" rIns="91435" bIns="45717"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4394">
              <a:defRPr/>
            </a:pPr>
            <a:endParaRPr lang="en-GB" dirty="0">
              <a:latin typeface="+mn-lt"/>
            </a:endParaRPr>
          </a:p>
        </p:txBody>
      </p:sp>
      <p:sp>
        <p:nvSpPr>
          <p:cNvPr id="39" name="CasellaDiTesto 38">
            <a:extLst>
              <a:ext uri="{FF2B5EF4-FFF2-40B4-BE49-F238E27FC236}">
                <a16:creationId xmlns:a16="http://schemas.microsoft.com/office/drawing/2014/main" id="{45BCF50C-5059-42BA-9687-D7EDC8851417}"/>
              </a:ext>
            </a:extLst>
          </p:cNvPr>
          <p:cNvSpPr txBox="1"/>
          <p:nvPr/>
        </p:nvSpPr>
        <p:spPr>
          <a:xfrm>
            <a:off x="7015612" y="1004930"/>
            <a:ext cx="6093558" cy="707845"/>
          </a:xfrm>
          <a:prstGeom prst="rect">
            <a:avLst/>
          </a:prstGeom>
          <a:noFill/>
        </p:spPr>
        <p:txBody>
          <a:bodyPr wrap="square">
            <a:spAutoFit/>
          </a:bodyPr>
          <a:lstStyle/>
          <a:p>
            <a:pPr defTabSz="914394"/>
            <a:r>
              <a:rPr lang="en-US" sz="2000" b="1" dirty="0">
                <a:solidFill>
                  <a:srgbClr val="002060"/>
                </a:solidFill>
                <a:cs typeface="Helvetica" panose="020B0604020202020204" pitchFamily="34" charset="0"/>
                <a:hlinkClick r:id="rId3">
                  <a:extLst>
                    <a:ext uri="{A12FA001-AC4F-418D-AE19-62706E023703}">
                      <ahyp:hlinkClr xmlns:ahyp="http://schemas.microsoft.com/office/drawing/2018/hyperlinkcolor" val="tx"/>
                    </a:ext>
                  </a:extLst>
                </a:hlinkClick>
              </a:rPr>
              <a:t>https://masterplan.med-tso.com</a:t>
            </a:r>
            <a:endParaRPr lang="en-US" sz="2000" b="1" dirty="0">
              <a:solidFill>
                <a:srgbClr val="002060"/>
              </a:solidFill>
              <a:cs typeface="Helvetica" panose="020B0604020202020204" pitchFamily="34" charset="0"/>
            </a:endParaRPr>
          </a:p>
          <a:p>
            <a:pPr defTabSz="914394"/>
            <a:r>
              <a:rPr lang="en-US" sz="2000" b="1" dirty="0">
                <a:solidFill>
                  <a:srgbClr val="002060"/>
                </a:solidFill>
                <a:cs typeface="Helvetica" panose="020B0604020202020204" pitchFamily="34" charset="0"/>
                <a:hlinkClick r:id="rId4">
                  <a:extLst>
                    <a:ext uri="{A12FA001-AC4F-418D-AE19-62706E023703}">
                      <ahyp:hlinkClr xmlns:ahyp="http://schemas.microsoft.com/office/drawing/2018/hyperlinkcolor" val="tx"/>
                    </a:ext>
                  </a:extLst>
                </a:hlinkClick>
              </a:rPr>
              <a:t>https://data.med-tso.com</a:t>
            </a:r>
            <a:r>
              <a:rPr lang="en-US" sz="2000" b="1" dirty="0">
                <a:solidFill>
                  <a:srgbClr val="002060"/>
                </a:solidFill>
                <a:cs typeface="Helvetica" panose="020B0604020202020204" pitchFamily="34" charset="0"/>
              </a:rPr>
              <a:t> </a:t>
            </a:r>
            <a:endParaRPr lang="it-IT" sz="1600" dirty="0">
              <a:solidFill>
                <a:srgbClr val="002060"/>
              </a:solidFill>
              <a:cs typeface="Arial" charset="0"/>
            </a:endParaRPr>
          </a:p>
        </p:txBody>
      </p:sp>
      <p:pic>
        <p:nvPicPr>
          <p:cNvPr id="16" name="Immagine 15" descr="Immagine che contiene testo, schermata, cartone animato, grafica&#10;&#10;Descrizione generata automaticamente">
            <a:extLst>
              <a:ext uri="{FF2B5EF4-FFF2-40B4-BE49-F238E27FC236}">
                <a16:creationId xmlns:a16="http://schemas.microsoft.com/office/drawing/2014/main" id="{E19501A8-6281-1F3E-9D3B-997286397F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33973"/>
            <a:ext cx="8272057" cy="4914094"/>
          </a:xfrm>
          <a:prstGeom prst="rect">
            <a:avLst/>
          </a:prstGeom>
        </p:spPr>
      </p:pic>
      <p:pic>
        <p:nvPicPr>
          <p:cNvPr id="18" name="Immagine 17" descr="Immagine che contiene testo, schermata, Carattere, numero&#10;&#10;Descrizione generata automaticamente">
            <a:extLst>
              <a:ext uri="{FF2B5EF4-FFF2-40B4-BE49-F238E27FC236}">
                <a16:creationId xmlns:a16="http://schemas.microsoft.com/office/drawing/2014/main" id="{52573892-9DFA-635B-1397-0EDC2170F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5900" y="3754962"/>
            <a:ext cx="4646100" cy="2761818"/>
          </a:xfrm>
          <a:prstGeom prst="rect">
            <a:avLst/>
          </a:prstGeom>
        </p:spPr>
      </p:pic>
      <p:cxnSp>
        <p:nvCxnSpPr>
          <p:cNvPr id="13" name="Connettore 1 2">
            <a:extLst>
              <a:ext uri="{FF2B5EF4-FFF2-40B4-BE49-F238E27FC236}">
                <a16:creationId xmlns:a16="http://schemas.microsoft.com/office/drawing/2014/main" id="{EDAC4F34-F514-2D9B-2BBA-C60BF0304304}"/>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2" name="Segnaposto numero diapositiva 1">
            <a:extLst>
              <a:ext uri="{FF2B5EF4-FFF2-40B4-BE49-F238E27FC236}">
                <a16:creationId xmlns:a16="http://schemas.microsoft.com/office/drawing/2014/main" id="{35E5E47B-6A72-DDA0-D388-9F82A1589818}"/>
              </a:ext>
            </a:extLst>
          </p:cNvPr>
          <p:cNvSpPr txBox="1">
            <a:spLocks/>
          </p:cNvSpPr>
          <p:nvPr/>
        </p:nvSpPr>
        <p:spPr bwMode="auto">
          <a:xfrm>
            <a:off x="11637915" y="6348962"/>
            <a:ext cx="423657" cy="417988"/>
          </a:xfrm>
          <a:prstGeom prst="rect">
            <a:avLst/>
          </a:prstGeom>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a:defRPr/>
            </a:pPr>
            <a:fld id="{3B2D9E96-261A-CE4A-A9E9-753E576C4AC8}" type="slidenum">
              <a:rPr lang="it-IT" smtClean="0"/>
              <a:pPr>
                <a:defRPr/>
              </a:pPr>
              <a:t>6</a:t>
            </a:fld>
            <a:endParaRPr lang="it-IT" dirty="0"/>
          </a:p>
        </p:txBody>
      </p:sp>
    </p:spTree>
    <p:extLst>
      <p:ext uri="{BB962C8B-B14F-4D97-AF65-F5344CB8AC3E}">
        <p14:creationId xmlns:p14="http://schemas.microsoft.com/office/powerpoint/2010/main" val="312759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86EE241-1083-4578-866E-BF6AC00E896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6096000" y="1086582"/>
            <a:ext cx="5733666" cy="3287725"/>
          </a:xfrm>
          <a:prstGeom prst="rect">
            <a:avLst/>
          </a:prstGeom>
        </p:spPr>
      </p:pic>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4294967295"/>
          </p:nvPr>
        </p:nvSpPr>
        <p:spPr>
          <a:xfrm>
            <a:off x="11637915" y="6348962"/>
            <a:ext cx="423657" cy="417988"/>
          </a:xfrm>
          <a:solidFill>
            <a:schemeClr val="bg1"/>
          </a:solidFill>
        </p:spPr>
        <p:txBody>
          <a:bodyPr/>
          <a:lstStyle/>
          <a:p>
            <a:pPr defTabSz="914394"/>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4394"/>
              <a:t>7</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sp>
        <p:nvSpPr>
          <p:cNvPr id="22" name="Título 1">
            <a:extLst>
              <a:ext uri="{FF2B5EF4-FFF2-40B4-BE49-F238E27FC236}">
                <a16:creationId xmlns:a16="http://schemas.microsoft.com/office/drawing/2014/main" id="{2359CF86-003A-4BEE-9632-F20DC59AD7AA}"/>
              </a:ext>
            </a:extLst>
          </p:cNvPr>
          <p:cNvSpPr txBox="1">
            <a:spLocks/>
          </p:cNvSpPr>
          <p:nvPr/>
        </p:nvSpPr>
        <p:spPr>
          <a:xfrm>
            <a:off x="484348" y="223636"/>
            <a:ext cx="8928474" cy="504026"/>
          </a:xfrm>
          <a:prstGeom prst="rect">
            <a:avLst/>
          </a:prstGeom>
          <a:ln w="12700">
            <a:miter lim="400000"/>
          </a:ln>
        </p:spPr>
        <p:txBody>
          <a:bodyPr lIns="50800" tIns="50800" rIns="50800" bIns="50800">
            <a:normAutofit/>
          </a:bodyPr>
          <a:lstStyle>
            <a:lvl1pPr algn="l">
              <a:lnSpc>
                <a:spcPct val="80000"/>
              </a:lnSpc>
              <a:defRPr sz="2800" b="1" spc="-85">
                <a:solidFill>
                  <a:srgbClr val="002060"/>
                </a:solidFill>
                <a:ea typeface="+mj-ea"/>
                <a:cs typeface="Arial" pitchFamily="34" charset="0"/>
              </a:defRPr>
            </a:lvl1pPr>
            <a:lvl2pPr algn="l">
              <a:lnSpc>
                <a:spcPct val="80000"/>
              </a:lnSpc>
              <a:defRPr sz="4250" b="1" spc="-85">
                <a:solidFill>
                  <a:srgbClr val="000000"/>
                </a:solidFill>
              </a:defRPr>
            </a:lvl2pPr>
            <a:lvl3pPr algn="l">
              <a:lnSpc>
                <a:spcPct val="80000"/>
              </a:lnSpc>
              <a:defRPr sz="4250" b="1" spc="-85">
                <a:solidFill>
                  <a:srgbClr val="000000"/>
                </a:solidFill>
              </a:defRPr>
            </a:lvl3pPr>
            <a:lvl4pPr algn="l">
              <a:lnSpc>
                <a:spcPct val="80000"/>
              </a:lnSpc>
              <a:defRPr sz="4250" b="1" spc="-85">
                <a:solidFill>
                  <a:srgbClr val="000000"/>
                </a:solidFill>
              </a:defRPr>
            </a:lvl4pPr>
            <a:lvl5pPr algn="l">
              <a:lnSpc>
                <a:spcPct val="80000"/>
              </a:lnSpc>
              <a:defRPr sz="4250" b="1" spc="-85">
                <a:solidFill>
                  <a:srgbClr val="000000"/>
                </a:solidFill>
              </a:defRPr>
            </a:lvl5pPr>
            <a:lvl6pPr algn="l">
              <a:lnSpc>
                <a:spcPct val="80000"/>
              </a:lnSpc>
              <a:defRPr sz="4250" b="1" spc="-85">
                <a:solidFill>
                  <a:srgbClr val="000000"/>
                </a:solidFill>
              </a:defRPr>
            </a:lvl6pPr>
            <a:lvl7pPr algn="l">
              <a:lnSpc>
                <a:spcPct val="80000"/>
              </a:lnSpc>
              <a:defRPr sz="4250" b="1" spc="-85">
                <a:solidFill>
                  <a:srgbClr val="000000"/>
                </a:solidFill>
              </a:defRPr>
            </a:lvl7pPr>
            <a:lvl8pPr algn="l">
              <a:lnSpc>
                <a:spcPct val="80000"/>
              </a:lnSpc>
              <a:defRPr sz="4250" b="1" spc="-85">
                <a:solidFill>
                  <a:srgbClr val="000000"/>
                </a:solidFill>
              </a:defRPr>
            </a:lvl8pPr>
            <a:lvl9pPr algn="l">
              <a:lnSpc>
                <a:spcPct val="80000"/>
              </a:lnSpc>
              <a:defRPr sz="4250" b="1" spc="-85">
                <a:solidFill>
                  <a:srgbClr val="000000"/>
                </a:solidFill>
              </a:defRPr>
            </a:lvl9pPr>
          </a:lstStyle>
          <a:p>
            <a:pPr defTabSz="903104" hangingPunct="1">
              <a:lnSpc>
                <a:spcPct val="90000"/>
              </a:lnSpc>
              <a:spcBef>
                <a:spcPct val="0"/>
              </a:spcBef>
              <a:defRPr/>
            </a:pPr>
            <a:r>
              <a:rPr lang="en-GB" sz="2400" kern="1200" spc="0" dirty="0">
                <a:solidFill>
                  <a:srgbClr val="252671"/>
                </a:solidFill>
                <a:latin typeface="+mj-lt"/>
                <a:ea typeface="+mn-ea"/>
                <a:cs typeface="+mn-cs"/>
              </a:rPr>
              <a:t>2025 long term planning assessment </a:t>
            </a:r>
          </a:p>
          <a:p>
            <a:endParaRPr lang="en-GB" dirty="0">
              <a:latin typeface="+mj-lt"/>
            </a:endParaRPr>
          </a:p>
        </p:txBody>
      </p:sp>
      <p:sp>
        <p:nvSpPr>
          <p:cNvPr id="2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151D1DE-DE19-435B-94CD-0C41E4F18C67}"/>
              </a:ext>
            </a:extLst>
          </p:cNvPr>
          <p:cNvSpPr txBox="1"/>
          <p:nvPr/>
        </p:nvSpPr>
        <p:spPr>
          <a:xfrm>
            <a:off x="501654" y="780766"/>
            <a:ext cx="5730240" cy="3739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a:spAutoFit/>
          </a:bodyPr>
          <a:lstStyle>
            <a:lvl1pPr algn="just" defTabSz="457200">
              <a:lnSpc>
                <a:spcPct val="150000"/>
              </a:lnSpc>
              <a:defRPr sz="2500">
                <a:solidFill>
                  <a:srgbClr val="1E2A37"/>
                </a:solidFill>
                <a:latin typeface="Helvetica"/>
                <a:ea typeface="Helvetica"/>
                <a:cs typeface="Helvetica"/>
                <a:sym typeface="Helvetica"/>
              </a:defRPr>
            </a:lvl1pPr>
          </a:lstStyle>
          <a:p>
            <a:pPr algn="l" defTabSz="457197"/>
            <a:r>
              <a:rPr lang="en-US" sz="1800" dirty="0">
                <a:solidFill>
                  <a:srgbClr val="002060"/>
                </a:solidFill>
              </a:rPr>
              <a:t>Set of coherent activities:</a:t>
            </a:r>
          </a:p>
          <a:p>
            <a:pPr marL="342897" indent="-342897" defTabSz="457197">
              <a:buClr>
                <a:srgbClr val="221F78"/>
              </a:buClr>
              <a:buFont typeface="+mj-lt"/>
              <a:buAutoNum type="arabicPeriod"/>
            </a:pPr>
            <a:r>
              <a:rPr lang="en-US" sz="1800" dirty="0">
                <a:solidFill>
                  <a:srgbClr val="002060"/>
                </a:solidFill>
              </a:rPr>
              <a:t>definition of consistent energy </a:t>
            </a:r>
            <a:r>
              <a:rPr lang="en-US" sz="1800" b="1" dirty="0">
                <a:solidFill>
                  <a:srgbClr val="002060"/>
                </a:solidFill>
              </a:rPr>
              <a:t>scenarios for 2030 and 2040</a:t>
            </a:r>
          </a:p>
          <a:p>
            <a:pPr marL="342897" indent="-342897" defTabSz="457197">
              <a:buClr>
                <a:srgbClr val="221F78"/>
              </a:buClr>
              <a:buFont typeface="+mj-lt"/>
              <a:buAutoNum type="arabicPeriod"/>
            </a:pPr>
            <a:r>
              <a:rPr lang="en-US" sz="1800" b="1" dirty="0">
                <a:solidFill>
                  <a:srgbClr val="002060"/>
                </a:solidFill>
              </a:rPr>
              <a:t>Update the assessment of mature projects with renewed 2030 scenarios</a:t>
            </a:r>
          </a:p>
          <a:p>
            <a:pPr marL="342897" indent="-342897" defTabSz="457197">
              <a:buClr>
                <a:srgbClr val="221F78"/>
              </a:buClr>
              <a:buFont typeface="+mj-lt"/>
              <a:buAutoNum type="arabicPeriod"/>
            </a:pPr>
            <a:r>
              <a:rPr lang="en-US" sz="1800" b="1" dirty="0">
                <a:solidFill>
                  <a:srgbClr val="002060"/>
                </a:solidFill>
              </a:rPr>
              <a:t>Selection </a:t>
            </a:r>
            <a:r>
              <a:rPr lang="en-US" sz="1800" dirty="0">
                <a:solidFill>
                  <a:srgbClr val="002060"/>
                </a:solidFill>
              </a:rPr>
              <a:t>of the future interconnection </a:t>
            </a:r>
            <a:r>
              <a:rPr lang="en-US" sz="1800" b="1" dirty="0">
                <a:solidFill>
                  <a:srgbClr val="002060"/>
                </a:solidFill>
              </a:rPr>
              <a:t>projects for the horizon 2040</a:t>
            </a:r>
          </a:p>
          <a:p>
            <a:pPr marL="342897" indent="-342897" defTabSz="457197">
              <a:buClr>
                <a:srgbClr val="221F78"/>
              </a:buClr>
              <a:buFont typeface="+mj-lt"/>
              <a:buAutoNum type="arabicPeriod"/>
            </a:pPr>
            <a:r>
              <a:rPr lang="en-US" sz="1800" dirty="0">
                <a:solidFill>
                  <a:srgbClr val="002060"/>
                </a:solidFill>
              </a:rPr>
              <a:t>set up of a reference model of the regional power system to perform </a:t>
            </a:r>
            <a:r>
              <a:rPr lang="en-US" sz="1800" b="1" dirty="0">
                <a:solidFill>
                  <a:srgbClr val="002060"/>
                </a:solidFill>
              </a:rPr>
              <a:t>market and network studies</a:t>
            </a:r>
          </a:p>
        </p:txBody>
      </p:sp>
      <p:sp>
        <p:nvSpPr>
          <p:cNvPr id="1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FF11A504-920C-4544-9903-8F36141CB1C1}"/>
              </a:ext>
            </a:extLst>
          </p:cNvPr>
          <p:cNvSpPr txBox="1"/>
          <p:nvPr/>
        </p:nvSpPr>
        <p:spPr>
          <a:xfrm>
            <a:off x="0" y="5431736"/>
            <a:ext cx="11545802" cy="415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342897" indent="-342897" defTabSz="457197">
              <a:buFont typeface="+mj-lt"/>
              <a:buAutoNum type="arabicPeriod" startAt="4"/>
            </a:pPr>
            <a:endParaRPr lang="en-US" sz="1800" dirty="0">
              <a:solidFill>
                <a:srgbClr val="002060"/>
              </a:solidFill>
            </a:endParaRPr>
          </a:p>
        </p:txBody>
      </p:sp>
      <p:sp>
        <p:nvSpPr>
          <p:cNvPr id="9" name="CasellaDiTesto 8">
            <a:extLst>
              <a:ext uri="{FF2B5EF4-FFF2-40B4-BE49-F238E27FC236}">
                <a16:creationId xmlns:a16="http://schemas.microsoft.com/office/drawing/2014/main" id="{1F1402D7-EE7E-506C-F35F-6BD673EF2BAC}"/>
              </a:ext>
            </a:extLst>
          </p:cNvPr>
          <p:cNvSpPr txBox="1"/>
          <p:nvPr/>
        </p:nvSpPr>
        <p:spPr bwMode="auto">
          <a:xfrm>
            <a:off x="1183640" y="5861792"/>
            <a:ext cx="7230786" cy="575094"/>
          </a:xfrm>
          <a:prstGeom prst="rect">
            <a:avLst/>
          </a:prstGeom>
          <a:solidFill>
            <a:schemeClr val="tx1"/>
          </a:solidFill>
          <a:ln w="12700" cap="flat">
            <a:noFill/>
            <a:miter lim="400000"/>
          </a:ln>
          <a:effectLst/>
        </p:spPr>
        <p:style>
          <a:lnRef idx="0">
            <a:srgbClr val="000000"/>
          </a:lnRef>
          <a:fillRef idx="0">
            <a:srgbClr val="000000"/>
          </a:fillRef>
          <a:effectRef idx="0">
            <a:srgbClr val="000000"/>
          </a:effectRef>
          <a:fontRef idx="none"/>
        </p:style>
        <p:txBody>
          <a:bodyPr wrap="square" anchor="ctr" anchorCtr="0">
            <a:spAutoFit/>
          </a:bodyPr>
          <a:lstStyle/>
          <a:p>
            <a:pPr defTabSz="457197">
              <a:lnSpc>
                <a:spcPct val="150000"/>
              </a:lnSpc>
              <a:spcBef>
                <a:spcPts val="600"/>
              </a:spcBef>
              <a:spcAft>
                <a:spcPts val="600"/>
              </a:spcAft>
              <a:buClr>
                <a:srgbClr val="221F78"/>
              </a:buClr>
            </a:pPr>
            <a:r>
              <a:rPr lang="en-US" sz="2400" b="1" dirty="0">
                <a:solidFill>
                  <a:schemeClr val="bg1"/>
                </a:solidFill>
              </a:rPr>
              <a:t>Assess 2040 horizon for the first time</a:t>
            </a:r>
          </a:p>
        </p:txBody>
      </p:sp>
      <p:cxnSp>
        <p:nvCxnSpPr>
          <p:cNvPr id="10" name="Connettore 1 2">
            <a:extLst>
              <a:ext uri="{FF2B5EF4-FFF2-40B4-BE49-F238E27FC236}">
                <a16:creationId xmlns:a16="http://schemas.microsoft.com/office/drawing/2014/main" id="{E7FD7DAE-FC23-CF9A-8417-42192000E1B5}"/>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2"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27EDCE18-66CE-48F3-5020-FDC17322FBFA}"/>
              </a:ext>
            </a:extLst>
          </p:cNvPr>
          <p:cNvSpPr txBox="1"/>
          <p:nvPr/>
        </p:nvSpPr>
        <p:spPr>
          <a:xfrm>
            <a:off x="435420" y="4468832"/>
            <a:ext cx="11254926" cy="830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342900" indent="-342900" algn="just" defTabSz="457197">
              <a:lnSpc>
                <a:spcPct val="150000"/>
              </a:lnSpc>
              <a:buClr>
                <a:srgbClr val="221F78"/>
              </a:buClr>
              <a:buFont typeface="+mj-lt"/>
              <a:buAutoNum type="arabicPeriod" startAt="5"/>
            </a:pPr>
            <a:r>
              <a:rPr lang="en-US" sz="1800" dirty="0">
                <a:solidFill>
                  <a:srgbClr val="002060"/>
                </a:solidFill>
                <a:latin typeface="Helvetica"/>
                <a:cs typeface="Helvetica"/>
                <a:sym typeface="Helvetica"/>
              </a:rPr>
              <a:t>Network behavior (load flow calculations) and investments to fulfil security requirements</a:t>
            </a:r>
          </a:p>
          <a:p>
            <a:pPr marL="342897" indent="-342897" algn="just" defTabSz="457197">
              <a:lnSpc>
                <a:spcPct val="150000"/>
              </a:lnSpc>
              <a:buClr>
                <a:srgbClr val="221F78"/>
              </a:buClr>
              <a:buFont typeface="+mj-lt"/>
              <a:buAutoNum type="arabicPeriod" startAt="5"/>
            </a:pPr>
            <a:r>
              <a:rPr lang="en-US" sz="1800" dirty="0">
                <a:solidFill>
                  <a:srgbClr val="002060"/>
                </a:solidFill>
                <a:latin typeface="Helvetica"/>
                <a:cs typeface="Helvetica"/>
                <a:sym typeface="Helvetica"/>
              </a:rPr>
              <a:t>Perform a shared Cost-Benefit Analysis (CBA) for the new investments</a:t>
            </a:r>
          </a:p>
        </p:txBody>
      </p:sp>
    </p:spTree>
    <p:extLst>
      <p:ext uri="{BB962C8B-B14F-4D97-AF65-F5344CB8AC3E}">
        <p14:creationId xmlns:p14="http://schemas.microsoft.com/office/powerpoint/2010/main" val="136243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4;g10965efb552_8_221">
            <a:extLst>
              <a:ext uri="{FF2B5EF4-FFF2-40B4-BE49-F238E27FC236}">
                <a16:creationId xmlns:a16="http://schemas.microsoft.com/office/drawing/2014/main" id="{AFB7C003-ECAF-AB72-BECD-6034FBF3C79D}"/>
              </a:ext>
            </a:extLst>
          </p:cNvPr>
          <p:cNvSpPr txBox="1"/>
          <p:nvPr/>
        </p:nvSpPr>
        <p:spPr bwMode="auto">
          <a:xfrm>
            <a:off x="597454" y="9216"/>
            <a:ext cx="8860223" cy="554246"/>
          </a:xfrm>
          <a:prstGeom prst="rect">
            <a:avLst/>
          </a:prstGeom>
          <a:noFill/>
          <a:ln>
            <a:noFill/>
          </a:ln>
        </p:spPr>
        <p:txBody>
          <a:bodyPr spcFirstLastPara="1" wrap="square" lIns="25397" tIns="25397" rIns="25397" bIns="25397" anchor="t" anchorCtr="0">
            <a:spAutoFit/>
          </a:bodyPr>
          <a:lstStyle/>
          <a:p>
            <a:pPr algn="just">
              <a:lnSpc>
                <a:spcPct val="115000"/>
              </a:lnSpc>
              <a:spcAft>
                <a:spcPts val="600"/>
              </a:spcAft>
              <a:defRPr/>
            </a:pPr>
            <a:r>
              <a:rPr lang="en-US" sz="2400" b="1" kern="1200" dirty="0">
                <a:solidFill>
                  <a:srgbClr val="002060"/>
                </a:solidFill>
                <a:latin typeface="+mj-lt"/>
                <a:ea typeface="+mj-ea"/>
              </a:rPr>
              <a:t>Building the software for the Mediterranean Power Systems </a:t>
            </a:r>
            <a:endParaRPr lang="fr-FR" sz="2400" b="1" dirty="0">
              <a:solidFill>
                <a:srgbClr val="002060"/>
              </a:solidFill>
              <a:latin typeface="+mj-lt"/>
            </a:endParaRPr>
          </a:p>
        </p:txBody>
      </p:sp>
      <p:sp>
        <p:nvSpPr>
          <p:cNvPr id="34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113ED186-3482-D58F-BF8A-038F3B234EBF}"/>
              </a:ext>
            </a:extLst>
          </p:cNvPr>
          <p:cNvSpPr txBox="1"/>
          <p:nvPr/>
        </p:nvSpPr>
        <p:spPr bwMode="auto">
          <a:xfrm>
            <a:off x="158571" y="581621"/>
            <a:ext cx="6809255" cy="4729819"/>
          </a:xfrm>
          <a:prstGeom prst="rect">
            <a:avLst/>
          </a:prstGeom>
          <a:ln w="12700">
            <a:miter lim="400000"/>
          </a:ln>
        </p:spPr>
        <p:txBody>
          <a:bodyPr wrap="square" lIns="25399" tIns="25399" rIns="25399" bIns="25399">
            <a:spAutoFit/>
          </a:bodyPr>
          <a:lstStyle/>
          <a:p>
            <a:pPr marL="239819" indent="-239819" algn="l" defTabSz="1219161">
              <a:lnSpc>
                <a:spcPct val="130000"/>
              </a:lnSpc>
              <a:spcBef>
                <a:spcPts val="600"/>
              </a:spcBef>
              <a:buFont typeface="Arial"/>
              <a:buChar char="•"/>
              <a:defRPr/>
            </a:pPr>
            <a:r>
              <a:rPr lang="en-US" sz="2005" b="1" dirty="0">
                <a:solidFill>
                  <a:srgbClr val="002060"/>
                </a:solidFill>
                <a:latin typeface="Arial" panose="020B0604020202020204" pitchFamily="34" charset="0"/>
              </a:rPr>
              <a:t>Support institutional initiatives: </a:t>
            </a:r>
          </a:p>
          <a:p>
            <a:pPr marL="630238" lvl="2" indent="-366713" algn="l" defTabSz="1219161">
              <a:lnSpc>
                <a:spcPct val="130000"/>
              </a:lnSpc>
              <a:spcBef>
                <a:spcPts val="600"/>
              </a:spcBef>
              <a:buFont typeface="Courier New" panose="02070309020205020404" pitchFamily="49" charset="0"/>
              <a:buChar char="o"/>
              <a:defRPr/>
            </a:pPr>
            <a:r>
              <a:rPr lang="en-US" sz="2005" dirty="0">
                <a:solidFill>
                  <a:srgbClr val="002060"/>
                </a:solidFill>
                <a:latin typeface="Arial" panose="020B0604020202020204" pitchFamily="34" charset="0"/>
              </a:rPr>
              <a:t>EC initiative for the Mediterranean Grid Code with a particular focus on the management of international interconnections (allocation and capacity calculation)</a:t>
            </a:r>
          </a:p>
          <a:p>
            <a:pPr marL="630238" lvl="2" indent="-366713" algn="l" defTabSz="1219161">
              <a:lnSpc>
                <a:spcPct val="130000"/>
              </a:lnSpc>
              <a:spcBef>
                <a:spcPts val="600"/>
              </a:spcBef>
              <a:buFont typeface="Courier New" panose="02070309020205020404" pitchFamily="49" charset="0"/>
              <a:buChar char="o"/>
              <a:defRPr/>
            </a:pPr>
            <a:r>
              <a:rPr lang="en-US" sz="2005" dirty="0">
                <a:solidFill>
                  <a:srgbClr val="002060"/>
                </a:solidFill>
                <a:latin typeface="Arial" panose="020B0604020202020204" pitchFamily="34" charset="0"/>
              </a:rPr>
              <a:t>Possible support to the PAEM initiative</a:t>
            </a:r>
            <a:endParaRPr lang="fr-FR" sz="2005" dirty="0">
              <a:solidFill>
                <a:srgbClr val="002060"/>
              </a:solidFill>
              <a:latin typeface="Arial" panose="020B0604020202020204" pitchFamily="34" charset="0"/>
            </a:endParaRPr>
          </a:p>
          <a:p>
            <a:pPr marL="239819" indent="-239819" algn="l" defTabSz="1219161">
              <a:lnSpc>
                <a:spcPct val="130000"/>
              </a:lnSpc>
              <a:spcBef>
                <a:spcPts val="600"/>
              </a:spcBef>
              <a:buFont typeface="Arial"/>
              <a:buChar char="•"/>
              <a:defRPr/>
            </a:pPr>
            <a:r>
              <a:rPr lang="en-US" sz="2005" b="1" dirty="0">
                <a:solidFill>
                  <a:srgbClr val="002060"/>
                </a:solidFill>
                <a:latin typeface="Arial" panose="020B0604020202020204" pitchFamily="34" charset="0"/>
              </a:rPr>
              <a:t>Promote the efficient operation of interconnected electrical systems</a:t>
            </a:r>
            <a:r>
              <a:rPr lang="en-US" sz="2005" dirty="0">
                <a:solidFill>
                  <a:srgbClr val="002060"/>
                </a:solidFill>
                <a:latin typeface="Arial" panose="020B0604020202020204" pitchFamily="34" charset="0"/>
              </a:rPr>
              <a:t>: use of data exchange web platforms and common protocols</a:t>
            </a:r>
          </a:p>
          <a:p>
            <a:pPr marL="239819" indent="-239819" algn="l" defTabSz="1219161">
              <a:lnSpc>
                <a:spcPct val="130000"/>
              </a:lnSpc>
              <a:spcBef>
                <a:spcPts val="600"/>
              </a:spcBef>
              <a:buFont typeface="Arial"/>
              <a:buChar char="•"/>
              <a:defRPr/>
            </a:pPr>
            <a:r>
              <a:rPr lang="en-US" sz="2005" dirty="0">
                <a:solidFill>
                  <a:srgbClr val="002060"/>
                </a:solidFill>
                <a:latin typeface="Arial" panose="020B0604020202020204" pitchFamily="34" charset="0"/>
              </a:rPr>
              <a:t>Support to the members for specific studies: synchronization test of the </a:t>
            </a:r>
            <a:r>
              <a:rPr lang="en-US" sz="2005" b="1" dirty="0">
                <a:solidFill>
                  <a:srgbClr val="002060"/>
                </a:solidFill>
                <a:latin typeface="Arial" panose="020B0604020202020204" pitchFamily="34" charset="0"/>
              </a:rPr>
              <a:t>North Africa and Middle East from Algeria to Jordan</a:t>
            </a:r>
          </a:p>
        </p:txBody>
      </p:sp>
      <p:grpSp>
        <p:nvGrpSpPr>
          <p:cNvPr id="350" name="Gruppo 349">
            <a:extLst>
              <a:ext uri="{FF2B5EF4-FFF2-40B4-BE49-F238E27FC236}">
                <a16:creationId xmlns:a16="http://schemas.microsoft.com/office/drawing/2014/main" id="{7235591C-0EFB-3CD7-1C3E-371C738258D2}"/>
              </a:ext>
            </a:extLst>
          </p:cNvPr>
          <p:cNvGrpSpPr/>
          <p:nvPr/>
        </p:nvGrpSpPr>
        <p:grpSpPr>
          <a:xfrm>
            <a:off x="6961548" y="1253224"/>
            <a:ext cx="5373687" cy="3623333"/>
            <a:chOff x="6693904" y="1808087"/>
            <a:chExt cx="5360004" cy="3614107"/>
          </a:xfrm>
        </p:grpSpPr>
        <p:sp>
          <p:nvSpPr>
            <p:cNvPr id="351" name="Rectangle 213">
              <a:extLst>
                <a:ext uri="{FF2B5EF4-FFF2-40B4-BE49-F238E27FC236}">
                  <a16:creationId xmlns:a16="http://schemas.microsoft.com/office/drawing/2014/main" id="{44808DF8-0F39-5B69-1241-D6D322AD560F}"/>
                </a:ext>
              </a:extLst>
            </p:cNvPr>
            <p:cNvSpPr>
              <a:spLocks noChangeArrowheads="1"/>
            </p:cNvSpPr>
            <p:nvPr/>
          </p:nvSpPr>
          <p:spPr bwMode="auto">
            <a:xfrm rot="352989">
              <a:off x="10894707" y="4676877"/>
              <a:ext cx="654040" cy="183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defTabSz="914394" fontAlgn="base" hangingPunct="1">
                <a:spcBef>
                  <a:spcPct val="0"/>
                </a:spcBef>
                <a:spcAft>
                  <a:spcPct val="0"/>
                </a:spcAft>
                <a:defRPr/>
              </a:pPr>
              <a:r>
                <a:rPr lang="en-US" altLang="en-US" b="1" kern="1200" dirty="0">
                  <a:solidFill>
                    <a:srgbClr val="FF0000"/>
                  </a:solidFill>
                </a:rPr>
                <a:t>ZONE 2</a:t>
              </a:r>
            </a:p>
          </p:txBody>
        </p:sp>
        <p:sp>
          <p:nvSpPr>
            <p:cNvPr id="352" name="Rettangolo 351">
              <a:extLst>
                <a:ext uri="{FF2B5EF4-FFF2-40B4-BE49-F238E27FC236}">
                  <a16:creationId xmlns:a16="http://schemas.microsoft.com/office/drawing/2014/main" id="{1F8C6983-CF8B-540D-9440-CCFD549F22E0}"/>
                </a:ext>
              </a:extLst>
            </p:cNvPr>
            <p:cNvSpPr/>
            <p:nvPr/>
          </p:nvSpPr>
          <p:spPr>
            <a:xfrm>
              <a:off x="6693904" y="4148508"/>
              <a:ext cx="4422988" cy="467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3">
                <a:latin typeface="Arial" panose="020B0604020202020204" pitchFamily="34" charset="0"/>
                <a:cs typeface="Arial" panose="020B0604020202020204" pitchFamily="34" charset="0"/>
              </a:endParaRPr>
            </a:p>
          </p:txBody>
        </p:sp>
        <p:sp>
          <p:nvSpPr>
            <p:cNvPr id="353" name="Rettangolo 352">
              <a:extLst>
                <a:ext uri="{FF2B5EF4-FFF2-40B4-BE49-F238E27FC236}">
                  <a16:creationId xmlns:a16="http://schemas.microsoft.com/office/drawing/2014/main" id="{0EAFC0AF-E4DF-3C79-175E-0CCA4A99157E}"/>
                </a:ext>
              </a:extLst>
            </p:cNvPr>
            <p:cNvSpPr/>
            <p:nvPr/>
          </p:nvSpPr>
          <p:spPr>
            <a:xfrm>
              <a:off x="6701210" y="4586657"/>
              <a:ext cx="4721078" cy="549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3">
                <a:latin typeface="Arial" panose="020B0604020202020204" pitchFamily="34" charset="0"/>
                <a:cs typeface="Arial" panose="020B0604020202020204" pitchFamily="34" charset="0"/>
              </a:endParaRPr>
            </a:p>
          </p:txBody>
        </p:sp>
        <p:grpSp>
          <p:nvGrpSpPr>
            <p:cNvPr id="354" name="Gruppo 353">
              <a:extLst>
                <a:ext uri="{FF2B5EF4-FFF2-40B4-BE49-F238E27FC236}">
                  <a16:creationId xmlns:a16="http://schemas.microsoft.com/office/drawing/2014/main" id="{1AD7F8D2-F083-A204-2526-E0C1E963DD4D}"/>
                </a:ext>
              </a:extLst>
            </p:cNvPr>
            <p:cNvGrpSpPr/>
            <p:nvPr/>
          </p:nvGrpSpPr>
          <p:grpSpPr>
            <a:xfrm>
              <a:off x="6773282" y="1808087"/>
              <a:ext cx="4775860" cy="3461119"/>
              <a:chOff x="727324" y="2264751"/>
              <a:chExt cx="5026027" cy="4069281"/>
            </a:xfrm>
          </p:grpSpPr>
          <p:grpSp>
            <p:nvGrpSpPr>
              <p:cNvPr id="359" name="Group 1271">
                <a:extLst>
                  <a:ext uri="{FF2B5EF4-FFF2-40B4-BE49-F238E27FC236}">
                    <a16:creationId xmlns:a16="http://schemas.microsoft.com/office/drawing/2014/main" id="{46CC59C6-28ED-6424-E8DD-2B6A94AA6E29}"/>
                  </a:ext>
                </a:extLst>
              </p:cNvPr>
              <p:cNvGrpSpPr/>
              <p:nvPr/>
            </p:nvGrpSpPr>
            <p:grpSpPr>
              <a:xfrm>
                <a:off x="3004072" y="2827406"/>
                <a:ext cx="522545" cy="521487"/>
                <a:chOff x="3598317" y="2032606"/>
                <a:chExt cx="674508" cy="570291"/>
              </a:xfrm>
              <a:solidFill>
                <a:schemeClr val="accent5">
                  <a:lumMod val="60000"/>
                  <a:lumOff val="40000"/>
                </a:schemeClr>
              </a:solidFill>
            </p:grpSpPr>
            <p:sp>
              <p:nvSpPr>
                <p:cNvPr id="498" name="Freeform 44">
                  <a:extLst>
                    <a:ext uri="{FF2B5EF4-FFF2-40B4-BE49-F238E27FC236}">
                      <a16:creationId xmlns:a16="http://schemas.microsoft.com/office/drawing/2014/main" id="{44CA3ECB-8A11-D384-31CE-AEA34BD9DDBC}"/>
                    </a:ext>
                  </a:extLst>
                </p:cNvPr>
                <p:cNvSpPr>
                  <a:spLocks/>
                </p:cNvSpPr>
                <p:nvPr/>
              </p:nvSpPr>
              <p:spPr bwMode="auto">
                <a:xfrm>
                  <a:off x="3987454" y="2514954"/>
                  <a:ext cx="150939" cy="87943"/>
                </a:xfrm>
                <a:custGeom>
                  <a:avLst/>
                  <a:gdLst>
                    <a:gd name="T0" fmla="*/ 25 w 64"/>
                    <a:gd name="T1" fmla="*/ 10 h 33"/>
                    <a:gd name="T2" fmla="*/ 64 w 64"/>
                    <a:gd name="T3" fmla="*/ 33 h 33"/>
                    <a:gd name="T4" fmla="*/ 37 w 64"/>
                    <a:gd name="T5" fmla="*/ 18 h 33"/>
                    <a:gd name="T6" fmla="*/ 19 w 64"/>
                    <a:gd name="T7" fmla="*/ 12 h 33"/>
                    <a:gd name="T8" fmla="*/ 0 w 64"/>
                    <a:gd name="T9" fmla="*/ 6 h 33"/>
                    <a:gd name="T10" fmla="*/ 29 w 64"/>
                    <a:gd name="T11" fmla="*/ 13 h 33"/>
                    <a:gd name="T12" fmla="*/ 25 w 64"/>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64" h="33">
                      <a:moveTo>
                        <a:pt x="25" y="10"/>
                      </a:moveTo>
                      <a:cubicBezTo>
                        <a:pt x="33" y="6"/>
                        <a:pt x="63" y="25"/>
                        <a:pt x="64" y="33"/>
                      </a:cubicBezTo>
                      <a:cubicBezTo>
                        <a:pt x="56" y="32"/>
                        <a:pt x="43" y="22"/>
                        <a:pt x="37" y="18"/>
                      </a:cubicBezTo>
                      <a:cubicBezTo>
                        <a:pt x="32" y="13"/>
                        <a:pt x="25" y="14"/>
                        <a:pt x="19" y="12"/>
                      </a:cubicBezTo>
                      <a:cubicBezTo>
                        <a:pt x="13" y="10"/>
                        <a:pt x="7" y="5"/>
                        <a:pt x="0" y="6"/>
                      </a:cubicBezTo>
                      <a:cubicBezTo>
                        <a:pt x="8" y="0"/>
                        <a:pt x="23" y="9"/>
                        <a:pt x="29" y="13"/>
                      </a:cubicBezTo>
                      <a:cubicBezTo>
                        <a:pt x="28" y="12"/>
                        <a:pt x="27" y="12"/>
                        <a:pt x="25" y="10"/>
                      </a:cubicBezTo>
                    </a:path>
                  </a:pathLst>
                </a:custGeom>
                <a:grpFill/>
                <a:ln w="6350" cap="flat">
                  <a:solidFill>
                    <a:schemeClr val="bg1"/>
                  </a:solidFill>
                  <a:prstDash val="solid"/>
                  <a:miter lim="800000"/>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99" name="Freeform 69">
                  <a:extLst>
                    <a:ext uri="{FF2B5EF4-FFF2-40B4-BE49-F238E27FC236}">
                      <a16:creationId xmlns:a16="http://schemas.microsoft.com/office/drawing/2014/main" id="{8B27B99E-DD28-0893-A3EB-1853189BCB7A}"/>
                    </a:ext>
                  </a:extLst>
                </p:cNvPr>
                <p:cNvSpPr>
                  <a:spLocks/>
                </p:cNvSpPr>
                <p:nvPr/>
              </p:nvSpPr>
              <p:spPr bwMode="auto">
                <a:xfrm>
                  <a:off x="3914344" y="2474979"/>
                  <a:ext cx="47168" cy="18655"/>
                </a:xfrm>
                <a:custGeom>
                  <a:avLst/>
                  <a:gdLst>
                    <a:gd name="T0" fmla="*/ 31 w 52"/>
                    <a:gd name="T1" fmla="*/ 18 h 18"/>
                    <a:gd name="T2" fmla="*/ 0 w 52"/>
                    <a:gd name="T3" fmla="*/ 0 h 18"/>
                    <a:gd name="T4" fmla="*/ 52 w 52"/>
                    <a:gd name="T5" fmla="*/ 7 h 18"/>
                    <a:gd name="T6" fmla="*/ 31 w 52"/>
                    <a:gd name="T7" fmla="*/ 18 h 18"/>
                  </a:gdLst>
                  <a:ahLst/>
                  <a:cxnLst>
                    <a:cxn ang="0">
                      <a:pos x="T0" y="T1"/>
                    </a:cxn>
                    <a:cxn ang="0">
                      <a:pos x="T2" y="T3"/>
                    </a:cxn>
                    <a:cxn ang="0">
                      <a:pos x="T4" y="T5"/>
                    </a:cxn>
                    <a:cxn ang="0">
                      <a:pos x="T6" y="T7"/>
                    </a:cxn>
                  </a:cxnLst>
                  <a:rect l="0" t="0" r="r" b="b"/>
                  <a:pathLst>
                    <a:path w="52" h="18">
                      <a:moveTo>
                        <a:pt x="31" y="18"/>
                      </a:moveTo>
                      <a:cubicBezTo>
                        <a:pt x="18" y="18"/>
                        <a:pt x="2" y="15"/>
                        <a:pt x="0" y="0"/>
                      </a:cubicBezTo>
                      <a:cubicBezTo>
                        <a:pt x="18" y="0"/>
                        <a:pt x="35" y="2"/>
                        <a:pt x="52" y="7"/>
                      </a:cubicBezTo>
                      <a:cubicBezTo>
                        <a:pt x="46" y="13"/>
                        <a:pt x="40" y="17"/>
                        <a:pt x="31" y="1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500" name="Group 1270">
                  <a:extLst>
                    <a:ext uri="{FF2B5EF4-FFF2-40B4-BE49-F238E27FC236}">
                      <a16:creationId xmlns:a16="http://schemas.microsoft.com/office/drawing/2014/main" id="{9E80E0CE-F999-86A5-3A5D-898AD89C8A5B}"/>
                    </a:ext>
                  </a:extLst>
                </p:cNvPr>
                <p:cNvGrpSpPr/>
                <p:nvPr/>
              </p:nvGrpSpPr>
              <p:grpSpPr>
                <a:xfrm>
                  <a:off x="3598317" y="2032606"/>
                  <a:ext cx="674508" cy="570291"/>
                  <a:chOff x="3598317" y="2032606"/>
                  <a:chExt cx="674508" cy="570291"/>
                </a:xfrm>
                <a:grpFill/>
              </p:grpSpPr>
              <p:sp>
                <p:nvSpPr>
                  <p:cNvPr id="501" name="Freeform 41">
                    <a:extLst>
                      <a:ext uri="{FF2B5EF4-FFF2-40B4-BE49-F238E27FC236}">
                        <a16:creationId xmlns:a16="http://schemas.microsoft.com/office/drawing/2014/main" id="{6F63F28C-7171-5365-AF8A-082607CBD2D9}"/>
                      </a:ext>
                    </a:extLst>
                  </p:cNvPr>
                  <p:cNvSpPr>
                    <a:spLocks/>
                  </p:cNvSpPr>
                  <p:nvPr/>
                </p:nvSpPr>
                <p:spPr bwMode="auto">
                  <a:xfrm>
                    <a:off x="3598317" y="2032606"/>
                    <a:ext cx="646206" cy="514327"/>
                  </a:xfrm>
                  <a:custGeom>
                    <a:avLst/>
                    <a:gdLst>
                      <a:gd name="T0" fmla="*/ 12 w 731"/>
                      <a:gd name="T1" fmla="*/ 158 h 516"/>
                      <a:gd name="T2" fmla="*/ 38 w 731"/>
                      <a:gd name="T3" fmla="*/ 163 h 516"/>
                      <a:gd name="T4" fmla="*/ 66 w 731"/>
                      <a:gd name="T5" fmla="*/ 153 h 516"/>
                      <a:gd name="T6" fmla="*/ 132 w 731"/>
                      <a:gd name="T7" fmla="*/ 132 h 516"/>
                      <a:gd name="T8" fmla="*/ 200 w 731"/>
                      <a:gd name="T9" fmla="*/ 158 h 516"/>
                      <a:gd name="T10" fmla="*/ 232 w 731"/>
                      <a:gd name="T11" fmla="*/ 135 h 516"/>
                      <a:gd name="T12" fmla="*/ 214 w 731"/>
                      <a:gd name="T13" fmla="*/ 127 h 516"/>
                      <a:gd name="T14" fmla="*/ 270 w 731"/>
                      <a:gd name="T15" fmla="*/ 107 h 516"/>
                      <a:gd name="T16" fmla="*/ 261 w 731"/>
                      <a:gd name="T17" fmla="*/ 66 h 516"/>
                      <a:gd name="T18" fmla="*/ 302 w 731"/>
                      <a:gd name="T19" fmla="*/ 48 h 516"/>
                      <a:gd name="T20" fmla="*/ 327 w 731"/>
                      <a:gd name="T21" fmla="*/ 32 h 516"/>
                      <a:gd name="T22" fmla="*/ 344 w 731"/>
                      <a:gd name="T23" fmla="*/ 36 h 516"/>
                      <a:gd name="T24" fmla="*/ 408 w 731"/>
                      <a:gd name="T25" fmla="*/ 37 h 516"/>
                      <a:gd name="T26" fmla="*/ 447 w 731"/>
                      <a:gd name="T27" fmla="*/ 69 h 516"/>
                      <a:gd name="T28" fmla="*/ 501 w 731"/>
                      <a:gd name="T29" fmla="*/ 96 h 516"/>
                      <a:gd name="T30" fmla="*/ 553 w 731"/>
                      <a:gd name="T31" fmla="*/ 116 h 516"/>
                      <a:gd name="T32" fmla="*/ 634 w 731"/>
                      <a:gd name="T33" fmla="*/ 104 h 516"/>
                      <a:gd name="T34" fmla="*/ 665 w 731"/>
                      <a:gd name="T35" fmla="*/ 119 h 516"/>
                      <a:gd name="T36" fmla="*/ 684 w 731"/>
                      <a:gd name="T37" fmla="*/ 151 h 516"/>
                      <a:gd name="T38" fmla="*/ 724 w 731"/>
                      <a:gd name="T39" fmla="*/ 198 h 516"/>
                      <a:gd name="T40" fmla="*/ 681 w 731"/>
                      <a:gd name="T41" fmla="*/ 205 h 516"/>
                      <a:gd name="T42" fmla="*/ 651 w 731"/>
                      <a:gd name="T43" fmla="*/ 238 h 516"/>
                      <a:gd name="T44" fmla="*/ 647 w 731"/>
                      <a:gd name="T45" fmla="*/ 223 h 516"/>
                      <a:gd name="T46" fmla="*/ 624 w 731"/>
                      <a:gd name="T47" fmla="*/ 215 h 516"/>
                      <a:gd name="T48" fmla="*/ 576 w 731"/>
                      <a:gd name="T49" fmla="*/ 210 h 516"/>
                      <a:gd name="T50" fmla="*/ 538 w 731"/>
                      <a:gd name="T51" fmla="*/ 211 h 516"/>
                      <a:gd name="T52" fmla="*/ 505 w 731"/>
                      <a:gd name="T53" fmla="*/ 207 h 516"/>
                      <a:gd name="T54" fmla="*/ 459 w 731"/>
                      <a:gd name="T55" fmla="*/ 201 h 516"/>
                      <a:gd name="T56" fmla="*/ 420 w 731"/>
                      <a:gd name="T57" fmla="*/ 189 h 516"/>
                      <a:gd name="T58" fmla="*/ 394 w 731"/>
                      <a:gd name="T59" fmla="*/ 194 h 516"/>
                      <a:gd name="T60" fmla="*/ 364 w 731"/>
                      <a:gd name="T61" fmla="*/ 203 h 516"/>
                      <a:gd name="T62" fmla="*/ 303 w 731"/>
                      <a:gd name="T63" fmla="*/ 195 h 516"/>
                      <a:gd name="T64" fmla="*/ 278 w 731"/>
                      <a:gd name="T65" fmla="*/ 243 h 516"/>
                      <a:gd name="T66" fmla="*/ 292 w 731"/>
                      <a:gd name="T67" fmla="*/ 260 h 516"/>
                      <a:gd name="T68" fmla="*/ 321 w 731"/>
                      <a:gd name="T69" fmla="*/ 306 h 516"/>
                      <a:gd name="T70" fmla="*/ 352 w 731"/>
                      <a:gd name="T71" fmla="*/ 348 h 516"/>
                      <a:gd name="T72" fmla="*/ 423 w 731"/>
                      <a:gd name="T73" fmla="*/ 423 h 516"/>
                      <a:gd name="T74" fmla="*/ 492 w 731"/>
                      <a:gd name="T75" fmla="*/ 478 h 516"/>
                      <a:gd name="T76" fmla="*/ 479 w 731"/>
                      <a:gd name="T77" fmla="*/ 489 h 516"/>
                      <a:gd name="T78" fmla="*/ 325 w 731"/>
                      <a:gd name="T79" fmla="*/ 426 h 516"/>
                      <a:gd name="T80" fmla="*/ 298 w 731"/>
                      <a:gd name="T81" fmla="*/ 416 h 516"/>
                      <a:gd name="T82" fmla="*/ 275 w 731"/>
                      <a:gd name="T83" fmla="*/ 392 h 516"/>
                      <a:gd name="T84" fmla="*/ 198 w 731"/>
                      <a:gd name="T85" fmla="*/ 322 h 516"/>
                      <a:gd name="T86" fmla="*/ 249 w 731"/>
                      <a:gd name="T87" fmla="*/ 325 h 516"/>
                      <a:gd name="T88" fmla="*/ 183 w 731"/>
                      <a:gd name="T89" fmla="*/ 276 h 516"/>
                      <a:gd name="T90" fmla="*/ 167 w 731"/>
                      <a:gd name="T91" fmla="*/ 215 h 516"/>
                      <a:gd name="T92" fmla="*/ 110 w 731"/>
                      <a:gd name="T93" fmla="*/ 178 h 516"/>
                      <a:gd name="T94" fmla="*/ 83 w 731"/>
                      <a:gd name="T95" fmla="*/ 223 h 516"/>
                      <a:gd name="T96" fmla="*/ 69 w 731"/>
                      <a:gd name="T97" fmla="*/ 218 h 516"/>
                      <a:gd name="T98" fmla="*/ 51 w 731"/>
                      <a:gd name="T99" fmla="*/ 255 h 516"/>
                      <a:gd name="T100" fmla="*/ 28 w 731"/>
                      <a:gd name="T101" fmla="*/ 205 h 516"/>
                      <a:gd name="T102" fmla="*/ 0 w 731"/>
                      <a:gd name="T103" fmla="*/ 157 h 516"/>
                      <a:gd name="T104" fmla="*/ 12 w 731"/>
                      <a:gd name="T105" fmla="*/ 15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1" h="516">
                        <a:moveTo>
                          <a:pt x="12" y="158"/>
                        </a:moveTo>
                        <a:cubicBezTo>
                          <a:pt x="21" y="160"/>
                          <a:pt x="29" y="162"/>
                          <a:pt x="38" y="163"/>
                        </a:cubicBezTo>
                        <a:cubicBezTo>
                          <a:pt x="50" y="165"/>
                          <a:pt x="60" y="152"/>
                          <a:pt x="66" y="153"/>
                        </a:cubicBezTo>
                        <a:cubicBezTo>
                          <a:pt x="92" y="157"/>
                          <a:pt x="119" y="161"/>
                          <a:pt x="132" y="132"/>
                        </a:cubicBezTo>
                        <a:cubicBezTo>
                          <a:pt x="155" y="153"/>
                          <a:pt x="174" y="146"/>
                          <a:pt x="200" y="158"/>
                        </a:cubicBezTo>
                        <a:cubicBezTo>
                          <a:pt x="233" y="173"/>
                          <a:pt x="214" y="138"/>
                          <a:pt x="232" y="135"/>
                        </a:cubicBezTo>
                        <a:cubicBezTo>
                          <a:pt x="225" y="133"/>
                          <a:pt x="220" y="128"/>
                          <a:pt x="214" y="127"/>
                        </a:cubicBezTo>
                        <a:cubicBezTo>
                          <a:pt x="229" y="115"/>
                          <a:pt x="251" y="109"/>
                          <a:pt x="270" y="107"/>
                        </a:cubicBezTo>
                        <a:cubicBezTo>
                          <a:pt x="269" y="104"/>
                          <a:pt x="261" y="67"/>
                          <a:pt x="261" y="66"/>
                        </a:cubicBezTo>
                        <a:cubicBezTo>
                          <a:pt x="265" y="57"/>
                          <a:pt x="293" y="50"/>
                          <a:pt x="302" y="48"/>
                        </a:cubicBezTo>
                        <a:cubicBezTo>
                          <a:pt x="317" y="45"/>
                          <a:pt x="315" y="39"/>
                          <a:pt x="327" y="32"/>
                        </a:cubicBezTo>
                        <a:cubicBezTo>
                          <a:pt x="327" y="32"/>
                          <a:pt x="341" y="36"/>
                          <a:pt x="344" y="36"/>
                        </a:cubicBezTo>
                        <a:cubicBezTo>
                          <a:pt x="311" y="0"/>
                          <a:pt x="402" y="34"/>
                          <a:pt x="408" y="37"/>
                        </a:cubicBezTo>
                        <a:cubicBezTo>
                          <a:pt x="418" y="41"/>
                          <a:pt x="440" y="61"/>
                          <a:pt x="447" y="69"/>
                        </a:cubicBezTo>
                        <a:cubicBezTo>
                          <a:pt x="466" y="88"/>
                          <a:pt x="476" y="87"/>
                          <a:pt x="501" y="96"/>
                        </a:cubicBezTo>
                        <a:cubicBezTo>
                          <a:pt x="520" y="102"/>
                          <a:pt x="527" y="114"/>
                          <a:pt x="553" y="116"/>
                        </a:cubicBezTo>
                        <a:cubicBezTo>
                          <a:pt x="583" y="119"/>
                          <a:pt x="609" y="125"/>
                          <a:pt x="634" y="104"/>
                        </a:cubicBezTo>
                        <a:cubicBezTo>
                          <a:pt x="646" y="95"/>
                          <a:pt x="661" y="108"/>
                          <a:pt x="665" y="119"/>
                        </a:cubicBezTo>
                        <a:cubicBezTo>
                          <a:pt x="670" y="134"/>
                          <a:pt x="657" y="150"/>
                          <a:pt x="684" y="151"/>
                        </a:cubicBezTo>
                        <a:cubicBezTo>
                          <a:pt x="642" y="176"/>
                          <a:pt x="731" y="191"/>
                          <a:pt x="724" y="198"/>
                        </a:cubicBezTo>
                        <a:cubicBezTo>
                          <a:pt x="720" y="203"/>
                          <a:pt x="689" y="202"/>
                          <a:pt x="681" y="205"/>
                        </a:cubicBezTo>
                        <a:cubicBezTo>
                          <a:pt x="693" y="224"/>
                          <a:pt x="677" y="256"/>
                          <a:pt x="651" y="238"/>
                        </a:cubicBezTo>
                        <a:cubicBezTo>
                          <a:pt x="646" y="234"/>
                          <a:pt x="644" y="229"/>
                          <a:pt x="647" y="223"/>
                        </a:cubicBezTo>
                        <a:cubicBezTo>
                          <a:pt x="639" y="220"/>
                          <a:pt x="632" y="218"/>
                          <a:pt x="624" y="215"/>
                        </a:cubicBezTo>
                        <a:cubicBezTo>
                          <a:pt x="607" y="209"/>
                          <a:pt x="594" y="209"/>
                          <a:pt x="576" y="210"/>
                        </a:cubicBezTo>
                        <a:cubicBezTo>
                          <a:pt x="558" y="211"/>
                          <a:pt x="557" y="202"/>
                          <a:pt x="538" y="211"/>
                        </a:cubicBezTo>
                        <a:cubicBezTo>
                          <a:pt x="525" y="218"/>
                          <a:pt x="517" y="210"/>
                          <a:pt x="505" y="207"/>
                        </a:cubicBezTo>
                        <a:cubicBezTo>
                          <a:pt x="490" y="204"/>
                          <a:pt x="474" y="205"/>
                          <a:pt x="459" y="201"/>
                        </a:cubicBezTo>
                        <a:cubicBezTo>
                          <a:pt x="446" y="198"/>
                          <a:pt x="434" y="190"/>
                          <a:pt x="420" y="189"/>
                        </a:cubicBezTo>
                        <a:cubicBezTo>
                          <a:pt x="400" y="189"/>
                          <a:pt x="427" y="199"/>
                          <a:pt x="394" y="194"/>
                        </a:cubicBezTo>
                        <a:cubicBezTo>
                          <a:pt x="370" y="190"/>
                          <a:pt x="377" y="193"/>
                          <a:pt x="364" y="203"/>
                        </a:cubicBezTo>
                        <a:cubicBezTo>
                          <a:pt x="332" y="226"/>
                          <a:pt x="332" y="215"/>
                          <a:pt x="303" y="195"/>
                        </a:cubicBezTo>
                        <a:cubicBezTo>
                          <a:pt x="262" y="167"/>
                          <a:pt x="261" y="228"/>
                          <a:pt x="278" y="243"/>
                        </a:cubicBezTo>
                        <a:cubicBezTo>
                          <a:pt x="286" y="250"/>
                          <a:pt x="279" y="257"/>
                          <a:pt x="292" y="260"/>
                        </a:cubicBezTo>
                        <a:cubicBezTo>
                          <a:pt x="307" y="262"/>
                          <a:pt x="321" y="294"/>
                          <a:pt x="321" y="306"/>
                        </a:cubicBezTo>
                        <a:cubicBezTo>
                          <a:pt x="322" y="325"/>
                          <a:pt x="316" y="338"/>
                          <a:pt x="352" y="348"/>
                        </a:cubicBezTo>
                        <a:cubicBezTo>
                          <a:pt x="389" y="358"/>
                          <a:pt x="393" y="402"/>
                          <a:pt x="423" y="423"/>
                        </a:cubicBezTo>
                        <a:cubicBezTo>
                          <a:pt x="447" y="440"/>
                          <a:pt x="466" y="466"/>
                          <a:pt x="492" y="478"/>
                        </a:cubicBezTo>
                        <a:cubicBezTo>
                          <a:pt x="520" y="491"/>
                          <a:pt x="507" y="516"/>
                          <a:pt x="479" y="489"/>
                        </a:cubicBezTo>
                        <a:cubicBezTo>
                          <a:pt x="447" y="458"/>
                          <a:pt x="375" y="409"/>
                          <a:pt x="325" y="426"/>
                        </a:cubicBezTo>
                        <a:cubicBezTo>
                          <a:pt x="312" y="430"/>
                          <a:pt x="306" y="426"/>
                          <a:pt x="298" y="416"/>
                        </a:cubicBezTo>
                        <a:cubicBezTo>
                          <a:pt x="288" y="404"/>
                          <a:pt x="294" y="400"/>
                          <a:pt x="275" y="392"/>
                        </a:cubicBezTo>
                        <a:cubicBezTo>
                          <a:pt x="247" y="379"/>
                          <a:pt x="209" y="350"/>
                          <a:pt x="198" y="322"/>
                        </a:cubicBezTo>
                        <a:cubicBezTo>
                          <a:pt x="216" y="320"/>
                          <a:pt x="232" y="322"/>
                          <a:pt x="249" y="325"/>
                        </a:cubicBezTo>
                        <a:cubicBezTo>
                          <a:pt x="227" y="310"/>
                          <a:pt x="199" y="298"/>
                          <a:pt x="183" y="276"/>
                        </a:cubicBezTo>
                        <a:cubicBezTo>
                          <a:pt x="170" y="257"/>
                          <a:pt x="180" y="233"/>
                          <a:pt x="167" y="215"/>
                        </a:cubicBezTo>
                        <a:cubicBezTo>
                          <a:pt x="156" y="198"/>
                          <a:pt x="131" y="183"/>
                          <a:pt x="110" y="178"/>
                        </a:cubicBezTo>
                        <a:cubicBezTo>
                          <a:pt x="95" y="174"/>
                          <a:pt x="80" y="213"/>
                          <a:pt x="83" y="223"/>
                        </a:cubicBezTo>
                        <a:cubicBezTo>
                          <a:pt x="76" y="221"/>
                          <a:pt x="74" y="223"/>
                          <a:pt x="69" y="218"/>
                        </a:cubicBezTo>
                        <a:cubicBezTo>
                          <a:pt x="66" y="231"/>
                          <a:pt x="63" y="245"/>
                          <a:pt x="51" y="255"/>
                        </a:cubicBezTo>
                        <a:cubicBezTo>
                          <a:pt x="42" y="248"/>
                          <a:pt x="13" y="215"/>
                          <a:pt x="28" y="205"/>
                        </a:cubicBezTo>
                        <a:cubicBezTo>
                          <a:pt x="11" y="208"/>
                          <a:pt x="4" y="168"/>
                          <a:pt x="0" y="157"/>
                        </a:cubicBezTo>
                        <a:cubicBezTo>
                          <a:pt x="4" y="157"/>
                          <a:pt x="8" y="157"/>
                          <a:pt x="12" y="15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502" name="Freeform 43">
                    <a:extLst>
                      <a:ext uri="{FF2B5EF4-FFF2-40B4-BE49-F238E27FC236}">
                        <a16:creationId xmlns:a16="http://schemas.microsoft.com/office/drawing/2014/main" id="{03C8AAC4-DD1D-77F4-5400-8EA3CBBF9A73}"/>
                      </a:ext>
                    </a:extLst>
                  </p:cNvPr>
                  <p:cNvSpPr>
                    <a:spLocks/>
                  </p:cNvSpPr>
                  <p:nvPr/>
                </p:nvSpPr>
                <p:spPr bwMode="auto">
                  <a:xfrm>
                    <a:off x="3987454" y="2514954"/>
                    <a:ext cx="150939" cy="87943"/>
                  </a:xfrm>
                  <a:custGeom>
                    <a:avLst/>
                    <a:gdLst>
                      <a:gd name="T0" fmla="*/ 68 w 170"/>
                      <a:gd name="T1" fmla="*/ 27 h 86"/>
                      <a:gd name="T2" fmla="*/ 170 w 170"/>
                      <a:gd name="T3" fmla="*/ 86 h 86"/>
                      <a:gd name="T4" fmla="*/ 100 w 170"/>
                      <a:gd name="T5" fmla="*/ 46 h 86"/>
                      <a:gd name="T6" fmla="*/ 52 w 170"/>
                      <a:gd name="T7" fmla="*/ 32 h 86"/>
                      <a:gd name="T8" fmla="*/ 0 w 170"/>
                      <a:gd name="T9" fmla="*/ 15 h 86"/>
                      <a:gd name="T10" fmla="*/ 77 w 170"/>
                      <a:gd name="T11" fmla="*/ 34 h 86"/>
                      <a:gd name="T12" fmla="*/ 68 w 170"/>
                      <a:gd name="T13" fmla="*/ 27 h 86"/>
                    </a:gdLst>
                    <a:ahLst/>
                    <a:cxnLst>
                      <a:cxn ang="0">
                        <a:pos x="T0" y="T1"/>
                      </a:cxn>
                      <a:cxn ang="0">
                        <a:pos x="T2" y="T3"/>
                      </a:cxn>
                      <a:cxn ang="0">
                        <a:pos x="T4" y="T5"/>
                      </a:cxn>
                      <a:cxn ang="0">
                        <a:pos x="T6" y="T7"/>
                      </a:cxn>
                      <a:cxn ang="0">
                        <a:pos x="T8" y="T9"/>
                      </a:cxn>
                      <a:cxn ang="0">
                        <a:pos x="T10" y="T11"/>
                      </a:cxn>
                      <a:cxn ang="0">
                        <a:pos x="T12" y="T13"/>
                      </a:cxn>
                    </a:cxnLst>
                    <a:rect l="0" t="0" r="r" b="b"/>
                    <a:pathLst>
                      <a:path w="170" h="86">
                        <a:moveTo>
                          <a:pt x="68" y="27"/>
                        </a:moveTo>
                        <a:cubicBezTo>
                          <a:pt x="87" y="14"/>
                          <a:pt x="169" y="67"/>
                          <a:pt x="170" y="86"/>
                        </a:cubicBezTo>
                        <a:cubicBezTo>
                          <a:pt x="150" y="84"/>
                          <a:pt x="115" y="57"/>
                          <a:pt x="100" y="46"/>
                        </a:cubicBezTo>
                        <a:cubicBezTo>
                          <a:pt x="86" y="35"/>
                          <a:pt x="68" y="37"/>
                          <a:pt x="52" y="32"/>
                        </a:cubicBezTo>
                        <a:cubicBezTo>
                          <a:pt x="34" y="27"/>
                          <a:pt x="20" y="12"/>
                          <a:pt x="0" y="15"/>
                        </a:cubicBezTo>
                        <a:cubicBezTo>
                          <a:pt x="21" y="0"/>
                          <a:pt x="61" y="23"/>
                          <a:pt x="77" y="34"/>
                        </a:cubicBezTo>
                        <a:cubicBezTo>
                          <a:pt x="74" y="32"/>
                          <a:pt x="71" y="30"/>
                          <a:pt x="68" y="27"/>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503" name="Freeform 49">
                    <a:extLst>
                      <a:ext uri="{FF2B5EF4-FFF2-40B4-BE49-F238E27FC236}">
                        <a16:creationId xmlns:a16="http://schemas.microsoft.com/office/drawing/2014/main" id="{93AD1D1C-1567-9D55-7037-AFA09F3BD58D}"/>
                      </a:ext>
                    </a:extLst>
                  </p:cNvPr>
                  <p:cNvSpPr>
                    <a:spLocks/>
                  </p:cNvSpPr>
                  <p:nvPr/>
                </p:nvSpPr>
                <p:spPr bwMode="auto">
                  <a:xfrm>
                    <a:off x="3692653" y="2224479"/>
                    <a:ext cx="47168" cy="37309"/>
                  </a:xfrm>
                  <a:custGeom>
                    <a:avLst/>
                    <a:gdLst>
                      <a:gd name="T0" fmla="*/ 31 w 52"/>
                      <a:gd name="T1" fmla="*/ 31 h 38"/>
                      <a:gd name="T2" fmla="*/ 19 w 52"/>
                      <a:gd name="T3" fmla="*/ 4 h 38"/>
                      <a:gd name="T4" fmla="*/ 52 w 52"/>
                      <a:gd name="T5" fmla="*/ 31 h 38"/>
                      <a:gd name="T6" fmla="*/ 31 w 52"/>
                      <a:gd name="T7" fmla="*/ 31 h 38"/>
                    </a:gdLst>
                    <a:ahLst/>
                    <a:cxnLst>
                      <a:cxn ang="0">
                        <a:pos x="T0" y="T1"/>
                      </a:cxn>
                      <a:cxn ang="0">
                        <a:pos x="T2" y="T3"/>
                      </a:cxn>
                      <a:cxn ang="0">
                        <a:pos x="T4" y="T5"/>
                      </a:cxn>
                      <a:cxn ang="0">
                        <a:pos x="T6" y="T7"/>
                      </a:cxn>
                    </a:cxnLst>
                    <a:rect l="0" t="0" r="r" b="b"/>
                    <a:pathLst>
                      <a:path w="52" h="38">
                        <a:moveTo>
                          <a:pt x="31" y="31"/>
                        </a:moveTo>
                        <a:cubicBezTo>
                          <a:pt x="20" y="30"/>
                          <a:pt x="0" y="9"/>
                          <a:pt x="19" y="4"/>
                        </a:cubicBezTo>
                        <a:cubicBezTo>
                          <a:pt x="33" y="0"/>
                          <a:pt x="42" y="27"/>
                          <a:pt x="52" y="31"/>
                        </a:cubicBezTo>
                        <a:cubicBezTo>
                          <a:pt x="45" y="38"/>
                          <a:pt x="38" y="38"/>
                          <a:pt x="31" y="31"/>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504" name="Freeform 71">
                    <a:extLst>
                      <a:ext uri="{FF2B5EF4-FFF2-40B4-BE49-F238E27FC236}">
                        <a16:creationId xmlns:a16="http://schemas.microsoft.com/office/drawing/2014/main" id="{AA7518C9-B4C8-7C47-D806-84CA0DB9708B}"/>
                      </a:ext>
                    </a:extLst>
                  </p:cNvPr>
                  <p:cNvSpPr>
                    <a:spLocks/>
                  </p:cNvSpPr>
                  <p:nvPr/>
                </p:nvSpPr>
                <p:spPr bwMode="auto">
                  <a:xfrm>
                    <a:off x="3937928" y="2525613"/>
                    <a:ext cx="58961" cy="15989"/>
                  </a:xfrm>
                  <a:custGeom>
                    <a:avLst/>
                    <a:gdLst>
                      <a:gd name="T0" fmla="*/ 27 w 66"/>
                      <a:gd name="T1" fmla="*/ 16 h 16"/>
                      <a:gd name="T2" fmla="*/ 0 w 66"/>
                      <a:gd name="T3" fmla="*/ 13 h 16"/>
                      <a:gd name="T4" fmla="*/ 66 w 66"/>
                      <a:gd name="T5" fmla="*/ 12 h 16"/>
                      <a:gd name="T6" fmla="*/ 27 w 66"/>
                      <a:gd name="T7" fmla="*/ 16 h 16"/>
                    </a:gdLst>
                    <a:ahLst/>
                    <a:cxnLst>
                      <a:cxn ang="0">
                        <a:pos x="T0" y="T1"/>
                      </a:cxn>
                      <a:cxn ang="0">
                        <a:pos x="T2" y="T3"/>
                      </a:cxn>
                      <a:cxn ang="0">
                        <a:pos x="T4" y="T5"/>
                      </a:cxn>
                      <a:cxn ang="0">
                        <a:pos x="T6" y="T7"/>
                      </a:cxn>
                    </a:cxnLst>
                    <a:rect l="0" t="0" r="r" b="b"/>
                    <a:pathLst>
                      <a:path w="66" h="16">
                        <a:moveTo>
                          <a:pt x="27" y="16"/>
                        </a:moveTo>
                        <a:cubicBezTo>
                          <a:pt x="18" y="14"/>
                          <a:pt x="9" y="13"/>
                          <a:pt x="0" y="13"/>
                        </a:cubicBezTo>
                        <a:cubicBezTo>
                          <a:pt x="16" y="0"/>
                          <a:pt x="50" y="2"/>
                          <a:pt x="66" y="12"/>
                        </a:cubicBezTo>
                        <a:cubicBezTo>
                          <a:pt x="53" y="15"/>
                          <a:pt x="39" y="9"/>
                          <a:pt x="27" y="16"/>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505" name="Freeform 73">
                    <a:extLst>
                      <a:ext uri="{FF2B5EF4-FFF2-40B4-BE49-F238E27FC236}">
                        <a16:creationId xmlns:a16="http://schemas.microsoft.com/office/drawing/2014/main" id="{CBACE0E0-D82A-91FA-8B37-FBD5611B33DD}"/>
                      </a:ext>
                    </a:extLst>
                  </p:cNvPr>
                  <p:cNvSpPr>
                    <a:spLocks/>
                  </p:cNvSpPr>
                  <p:nvPr/>
                </p:nvSpPr>
                <p:spPr bwMode="auto">
                  <a:xfrm>
                    <a:off x="3914344" y="2493635"/>
                    <a:ext cx="80186" cy="18655"/>
                  </a:xfrm>
                  <a:custGeom>
                    <a:avLst/>
                    <a:gdLst>
                      <a:gd name="T0" fmla="*/ 78 w 91"/>
                      <a:gd name="T1" fmla="*/ 17 h 18"/>
                      <a:gd name="T2" fmla="*/ 0 w 91"/>
                      <a:gd name="T3" fmla="*/ 9 h 18"/>
                      <a:gd name="T4" fmla="*/ 91 w 91"/>
                      <a:gd name="T5" fmla="*/ 14 h 18"/>
                      <a:gd name="T6" fmla="*/ 78 w 91"/>
                      <a:gd name="T7" fmla="*/ 17 h 18"/>
                    </a:gdLst>
                    <a:ahLst/>
                    <a:cxnLst>
                      <a:cxn ang="0">
                        <a:pos x="T0" y="T1"/>
                      </a:cxn>
                      <a:cxn ang="0">
                        <a:pos x="T2" y="T3"/>
                      </a:cxn>
                      <a:cxn ang="0">
                        <a:pos x="T4" y="T5"/>
                      </a:cxn>
                      <a:cxn ang="0">
                        <a:pos x="T6" y="T7"/>
                      </a:cxn>
                    </a:cxnLst>
                    <a:rect l="0" t="0" r="r" b="b"/>
                    <a:pathLst>
                      <a:path w="91" h="18">
                        <a:moveTo>
                          <a:pt x="78" y="17"/>
                        </a:moveTo>
                        <a:cubicBezTo>
                          <a:pt x="52" y="18"/>
                          <a:pt x="25" y="16"/>
                          <a:pt x="0" y="9"/>
                        </a:cubicBezTo>
                        <a:cubicBezTo>
                          <a:pt x="30" y="0"/>
                          <a:pt x="60" y="15"/>
                          <a:pt x="91" y="14"/>
                        </a:cubicBezTo>
                        <a:lnTo>
                          <a:pt x="78" y="17"/>
                        </a:lnTo>
                        <a:close/>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506" name="Freeform 87">
                    <a:extLst>
                      <a:ext uri="{FF2B5EF4-FFF2-40B4-BE49-F238E27FC236}">
                        <a16:creationId xmlns:a16="http://schemas.microsoft.com/office/drawing/2014/main" id="{CC75E16A-951E-3802-3756-983F3D30587D}"/>
                      </a:ext>
                    </a:extLst>
                  </p:cNvPr>
                  <p:cNvSpPr>
                    <a:spLocks/>
                  </p:cNvSpPr>
                  <p:nvPr/>
                </p:nvSpPr>
                <p:spPr bwMode="auto">
                  <a:xfrm>
                    <a:off x="3831801" y="2208489"/>
                    <a:ext cx="441024" cy="381082"/>
                  </a:xfrm>
                  <a:custGeom>
                    <a:avLst/>
                    <a:gdLst>
                      <a:gd name="T0" fmla="*/ 4 w 498"/>
                      <a:gd name="T1" fmla="*/ 37 h 382"/>
                      <a:gd name="T2" fmla="*/ 54 w 498"/>
                      <a:gd name="T3" fmla="*/ 38 h 382"/>
                      <a:gd name="T4" fmla="*/ 91 w 498"/>
                      <a:gd name="T5" fmla="*/ 24 h 382"/>
                      <a:gd name="T6" fmla="*/ 136 w 498"/>
                      <a:gd name="T7" fmla="*/ 21 h 382"/>
                      <a:gd name="T8" fmla="*/ 225 w 498"/>
                      <a:gd name="T9" fmla="*/ 31 h 382"/>
                      <a:gd name="T10" fmla="*/ 265 w 498"/>
                      <a:gd name="T11" fmla="*/ 36 h 382"/>
                      <a:gd name="T12" fmla="*/ 298 w 498"/>
                      <a:gd name="T13" fmla="*/ 35 h 382"/>
                      <a:gd name="T14" fmla="*/ 361 w 498"/>
                      <a:gd name="T15" fmla="*/ 43 h 382"/>
                      <a:gd name="T16" fmla="*/ 389 w 498"/>
                      <a:gd name="T17" fmla="*/ 65 h 382"/>
                      <a:gd name="T18" fmla="*/ 435 w 498"/>
                      <a:gd name="T19" fmla="*/ 58 h 382"/>
                      <a:gd name="T20" fmla="*/ 427 w 498"/>
                      <a:gd name="T21" fmla="*/ 101 h 382"/>
                      <a:gd name="T22" fmla="*/ 454 w 498"/>
                      <a:gd name="T23" fmla="*/ 163 h 382"/>
                      <a:gd name="T24" fmla="*/ 433 w 498"/>
                      <a:gd name="T25" fmla="*/ 187 h 382"/>
                      <a:gd name="T26" fmla="*/ 462 w 498"/>
                      <a:gd name="T27" fmla="*/ 234 h 382"/>
                      <a:gd name="T28" fmla="*/ 390 w 498"/>
                      <a:gd name="T29" fmla="*/ 249 h 382"/>
                      <a:gd name="T30" fmla="*/ 399 w 498"/>
                      <a:gd name="T31" fmla="*/ 285 h 382"/>
                      <a:gd name="T32" fmla="*/ 355 w 498"/>
                      <a:gd name="T33" fmla="*/ 317 h 382"/>
                      <a:gd name="T34" fmla="*/ 335 w 498"/>
                      <a:gd name="T35" fmla="*/ 379 h 382"/>
                      <a:gd name="T36" fmla="*/ 268 w 498"/>
                      <a:gd name="T37" fmla="*/ 347 h 382"/>
                      <a:gd name="T38" fmla="*/ 248 w 498"/>
                      <a:gd name="T39" fmla="*/ 331 h 382"/>
                      <a:gd name="T40" fmla="*/ 225 w 498"/>
                      <a:gd name="T41" fmla="*/ 327 h 382"/>
                      <a:gd name="T42" fmla="*/ 192 w 498"/>
                      <a:gd name="T43" fmla="*/ 273 h 382"/>
                      <a:gd name="T44" fmla="*/ 115 w 498"/>
                      <a:gd name="T45" fmla="*/ 200 h 382"/>
                      <a:gd name="T46" fmla="*/ 70 w 498"/>
                      <a:gd name="T47" fmla="*/ 165 h 382"/>
                      <a:gd name="T48" fmla="*/ 50 w 498"/>
                      <a:gd name="T49" fmla="*/ 106 h 382"/>
                      <a:gd name="T50" fmla="*/ 8 w 498"/>
                      <a:gd name="T51" fmla="*/ 80 h 382"/>
                      <a:gd name="T52" fmla="*/ 4 w 498"/>
                      <a:gd name="T53" fmla="*/ 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382">
                        <a:moveTo>
                          <a:pt x="4" y="37"/>
                        </a:moveTo>
                        <a:cubicBezTo>
                          <a:pt x="4" y="0"/>
                          <a:pt x="38" y="26"/>
                          <a:pt x="54" y="38"/>
                        </a:cubicBezTo>
                        <a:cubicBezTo>
                          <a:pt x="71" y="51"/>
                          <a:pt x="84" y="40"/>
                          <a:pt x="91" y="24"/>
                        </a:cubicBezTo>
                        <a:cubicBezTo>
                          <a:pt x="98" y="8"/>
                          <a:pt x="124" y="19"/>
                          <a:pt x="136" y="21"/>
                        </a:cubicBezTo>
                        <a:cubicBezTo>
                          <a:pt x="139" y="6"/>
                          <a:pt x="209" y="31"/>
                          <a:pt x="225" y="31"/>
                        </a:cubicBezTo>
                        <a:cubicBezTo>
                          <a:pt x="236" y="31"/>
                          <a:pt x="255" y="41"/>
                          <a:pt x="265" y="36"/>
                        </a:cubicBezTo>
                        <a:cubicBezTo>
                          <a:pt x="286" y="23"/>
                          <a:pt x="280" y="38"/>
                          <a:pt x="298" y="35"/>
                        </a:cubicBezTo>
                        <a:cubicBezTo>
                          <a:pt x="321" y="30"/>
                          <a:pt x="340" y="35"/>
                          <a:pt x="361" y="43"/>
                        </a:cubicBezTo>
                        <a:cubicBezTo>
                          <a:pt x="378" y="49"/>
                          <a:pt x="366" y="64"/>
                          <a:pt x="389" y="65"/>
                        </a:cubicBezTo>
                        <a:cubicBezTo>
                          <a:pt x="403" y="66"/>
                          <a:pt x="423" y="53"/>
                          <a:pt x="435" y="58"/>
                        </a:cubicBezTo>
                        <a:cubicBezTo>
                          <a:pt x="454" y="67"/>
                          <a:pt x="436" y="91"/>
                          <a:pt x="427" y="101"/>
                        </a:cubicBezTo>
                        <a:cubicBezTo>
                          <a:pt x="399" y="134"/>
                          <a:pt x="428" y="145"/>
                          <a:pt x="454" y="163"/>
                        </a:cubicBezTo>
                        <a:cubicBezTo>
                          <a:pt x="498" y="194"/>
                          <a:pt x="440" y="179"/>
                          <a:pt x="433" y="187"/>
                        </a:cubicBezTo>
                        <a:cubicBezTo>
                          <a:pt x="432" y="189"/>
                          <a:pt x="462" y="225"/>
                          <a:pt x="462" y="234"/>
                        </a:cubicBezTo>
                        <a:cubicBezTo>
                          <a:pt x="461" y="242"/>
                          <a:pt x="400" y="252"/>
                          <a:pt x="390" y="249"/>
                        </a:cubicBezTo>
                        <a:cubicBezTo>
                          <a:pt x="387" y="263"/>
                          <a:pt x="407" y="269"/>
                          <a:pt x="399" y="285"/>
                        </a:cubicBezTo>
                        <a:cubicBezTo>
                          <a:pt x="390" y="255"/>
                          <a:pt x="342" y="293"/>
                          <a:pt x="355" y="317"/>
                        </a:cubicBezTo>
                        <a:cubicBezTo>
                          <a:pt x="305" y="307"/>
                          <a:pt x="360" y="382"/>
                          <a:pt x="335" y="379"/>
                        </a:cubicBezTo>
                        <a:cubicBezTo>
                          <a:pt x="316" y="377"/>
                          <a:pt x="283" y="358"/>
                          <a:pt x="268" y="347"/>
                        </a:cubicBezTo>
                        <a:cubicBezTo>
                          <a:pt x="261" y="341"/>
                          <a:pt x="259" y="333"/>
                          <a:pt x="248" y="331"/>
                        </a:cubicBezTo>
                        <a:cubicBezTo>
                          <a:pt x="237" y="329"/>
                          <a:pt x="233" y="339"/>
                          <a:pt x="225" y="327"/>
                        </a:cubicBezTo>
                        <a:cubicBezTo>
                          <a:pt x="259" y="327"/>
                          <a:pt x="198" y="279"/>
                          <a:pt x="192" y="273"/>
                        </a:cubicBezTo>
                        <a:cubicBezTo>
                          <a:pt x="163" y="239"/>
                          <a:pt x="141" y="228"/>
                          <a:pt x="115" y="200"/>
                        </a:cubicBezTo>
                        <a:cubicBezTo>
                          <a:pt x="102" y="186"/>
                          <a:pt x="84" y="178"/>
                          <a:pt x="70" y="165"/>
                        </a:cubicBezTo>
                        <a:cubicBezTo>
                          <a:pt x="53" y="149"/>
                          <a:pt x="65" y="124"/>
                          <a:pt x="50" y="106"/>
                        </a:cubicBezTo>
                        <a:cubicBezTo>
                          <a:pt x="38" y="93"/>
                          <a:pt x="22" y="90"/>
                          <a:pt x="8" y="80"/>
                        </a:cubicBezTo>
                        <a:cubicBezTo>
                          <a:pt x="0" y="76"/>
                          <a:pt x="5" y="47"/>
                          <a:pt x="4" y="37"/>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grpSp>
          <p:sp>
            <p:nvSpPr>
              <p:cNvPr id="360" name="Freeform 89">
                <a:extLst>
                  <a:ext uri="{FF2B5EF4-FFF2-40B4-BE49-F238E27FC236}">
                    <a16:creationId xmlns:a16="http://schemas.microsoft.com/office/drawing/2014/main" id="{E3AB4C9C-D3D7-4AFF-7A06-F21632FA8C77}"/>
                  </a:ext>
                </a:extLst>
              </p:cNvPr>
              <p:cNvSpPr>
                <a:spLocks/>
              </p:cNvSpPr>
              <p:nvPr/>
            </p:nvSpPr>
            <p:spPr bwMode="auto">
              <a:xfrm>
                <a:off x="3398720" y="3214866"/>
                <a:ext cx="169918" cy="207132"/>
              </a:xfrm>
              <a:custGeom>
                <a:avLst/>
                <a:gdLst>
                  <a:gd name="T0" fmla="*/ 31 w 249"/>
                  <a:gd name="T1" fmla="*/ 130 h 226"/>
                  <a:gd name="T2" fmla="*/ 52 w 249"/>
                  <a:gd name="T3" fmla="*/ 68 h 226"/>
                  <a:gd name="T4" fmla="*/ 96 w 249"/>
                  <a:gd name="T5" fmla="*/ 36 h 226"/>
                  <a:gd name="T6" fmla="*/ 87 w 249"/>
                  <a:gd name="T7" fmla="*/ 0 h 226"/>
                  <a:gd name="T8" fmla="*/ 130 w 249"/>
                  <a:gd name="T9" fmla="*/ 32 h 226"/>
                  <a:gd name="T10" fmla="*/ 189 w 249"/>
                  <a:gd name="T11" fmla="*/ 73 h 226"/>
                  <a:gd name="T12" fmla="*/ 239 w 249"/>
                  <a:gd name="T13" fmla="*/ 86 h 226"/>
                  <a:gd name="T14" fmla="*/ 219 w 249"/>
                  <a:gd name="T15" fmla="*/ 103 h 226"/>
                  <a:gd name="T16" fmla="*/ 224 w 249"/>
                  <a:gd name="T17" fmla="*/ 135 h 226"/>
                  <a:gd name="T18" fmla="*/ 191 w 249"/>
                  <a:gd name="T19" fmla="*/ 134 h 226"/>
                  <a:gd name="T20" fmla="*/ 172 w 249"/>
                  <a:gd name="T21" fmla="*/ 126 h 226"/>
                  <a:gd name="T22" fmla="*/ 143 w 249"/>
                  <a:gd name="T23" fmla="*/ 226 h 226"/>
                  <a:gd name="T24" fmla="*/ 89 w 249"/>
                  <a:gd name="T25" fmla="*/ 179 h 226"/>
                  <a:gd name="T26" fmla="*/ 44 w 249"/>
                  <a:gd name="T27" fmla="*/ 147 h 226"/>
                  <a:gd name="T28" fmla="*/ 68 w 249"/>
                  <a:gd name="T29" fmla="*/ 150 h 226"/>
                  <a:gd name="T30" fmla="*/ 31 w 249"/>
                  <a:gd name="T31"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26">
                    <a:moveTo>
                      <a:pt x="31" y="130"/>
                    </a:moveTo>
                    <a:cubicBezTo>
                      <a:pt x="64" y="125"/>
                      <a:pt x="0" y="58"/>
                      <a:pt x="52" y="68"/>
                    </a:cubicBezTo>
                    <a:cubicBezTo>
                      <a:pt x="39" y="44"/>
                      <a:pt x="87" y="6"/>
                      <a:pt x="96" y="36"/>
                    </a:cubicBezTo>
                    <a:cubicBezTo>
                      <a:pt x="104" y="20"/>
                      <a:pt x="84" y="14"/>
                      <a:pt x="87" y="0"/>
                    </a:cubicBezTo>
                    <a:cubicBezTo>
                      <a:pt x="108" y="6"/>
                      <a:pt x="113" y="18"/>
                      <a:pt x="130" y="32"/>
                    </a:cubicBezTo>
                    <a:cubicBezTo>
                      <a:pt x="154" y="51"/>
                      <a:pt x="161" y="60"/>
                      <a:pt x="189" y="73"/>
                    </a:cubicBezTo>
                    <a:cubicBezTo>
                      <a:pt x="200" y="78"/>
                      <a:pt x="233" y="75"/>
                      <a:pt x="239" y="86"/>
                    </a:cubicBezTo>
                    <a:cubicBezTo>
                      <a:pt x="249" y="103"/>
                      <a:pt x="222" y="101"/>
                      <a:pt x="219" y="103"/>
                    </a:cubicBezTo>
                    <a:cubicBezTo>
                      <a:pt x="210" y="110"/>
                      <a:pt x="241" y="127"/>
                      <a:pt x="224" y="135"/>
                    </a:cubicBezTo>
                    <a:cubicBezTo>
                      <a:pt x="213" y="140"/>
                      <a:pt x="200" y="146"/>
                      <a:pt x="191" y="134"/>
                    </a:cubicBezTo>
                    <a:cubicBezTo>
                      <a:pt x="186" y="128"/>
                      <a:pt x="184" y="114"/>
                      <a:pt x="172" y="126"/>
                    </a:cubicBezTo>
                    <a:cubicBezTo>
                      <a:pt x="142" y="155"/>
                      <a:pt x="131" y="188"/>
                      <a:pt x="143" y="226"/>
                    </a:cubicBezTo>
                    <a:cubicBezTo>
                      <a:pt x="122" y="215"/>
                      <a:pt x="102" y="196"/>
                      <a:pt x="89" y="179"/>
                    </a:cubicBezTo>
                    <a:cubicBezTo>
                      <a:pt x="85" y="173"/>
                      <a:pt x="51" y="147"/>
                      <a:pt x="44" y="147"/>
                    </a:cubicBezTo>
                    <a:cubicBezTo>
                      <a:pt x="57" y="142"/>
                      <a:pt x="54" y="143"/>
                      <a:pt x="68" y="150"/>
                    </a:cubicBezTo>
                    <a:cubicBezTo>
                      <a:pt x="70" y="130"/>
                      <a:pt x="23" y="163"/>
                      <a:pt x="31" y="130"/>
                    </a:cubicBezTo>
                  </a:path>
                </a:pathLst>
              </a:custGeom>
              <a:solidFill>
                <a:schemeClr val="accent5">
                  <a:lumMod val="60000"/>
                  <a:lumOff val="40000"/>
                </a:schemeClr>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1" name="Freeform 193">
                <a:extLst>
                  <a:ext uri="{FF2B5EF4-FFF2-40B4-BE49-F238E27FC236}">
                    <a16:creationId xmlns:a16="http://schemas.microsoft.com/office/drawing/2014/main" id="{B5B83080-7985-21DC-EFC3-BE4BB3E0386B}"/>
                  </a:ext>
                </a:extLst>
              </p:cNvPr>
              <p:cNvSpPr>
                <a:spLocks/>
              </p:cNvSpPr>
              <p:nvPr/>
            </p:nvSpPr>
            <p:spPr bwMode="auto">
              <a:xfrm>
                <a:off x="2994936" y="2788416"/>
                <a:ext cx="268581" cy="197386"/>
              </a:xfrm>
              <a:custGeom>
                <a:avLst/>
                <a:gdLst>
                  <a:gd name="T0" fmla="*/ 13 w 392"/>
                  <a:gd name="T1" fmla="*/ 121 h 216"/>
                  <a:gd name="T2" fmla="*/ 34 w 392"/>
                  <a:gd name="T3" fmla="*/ 105 h 216"/>
                  <a:gd name="T4" fmla="*/ 0 w 392"/>
                  <a:gd name="T5" fmla="*/ 91 h 216"/>
                  <a:gd name="T6" fmla="*/ 49 w 392"/>
                  <a:gd name="T7" fmla="*/ 56 h 216"/>
                  <a:gd name="T8" fmla="*/ 147 w 392"/>
                  <a:gd name="T9" fmla="*/ 74 h 216"/>
                  <a:gd name="T10" fmla="*/ 220 w 392"/>
                  <a:gd name="T11" fmla="*/ 40 h 216"/>
                  <a:gd name="T12" fmla="*/ 272 w 392"/>
                  <a:gd name="T13" fmla="*/ 40 h 216"/>
                  <a:gd name="T14" fmla="*/ 323 w 392"/>
                  <a:gd name="T15" fmla="*/ 40 h 216"/>
                  <a:gd name="T16" fmla="*/ 351 w 392"/>
                  <a:gd name="T17" fmla="*/ 13 h 216"/>
                  <a:gd name="T18" fmla="*/ 392 w 392"/>
                  <a:gd name="T19" fmla="*/ 65 h 216"/>
                  <a:gd name="T20" fmla="*/ 356 w 392"/>
                  <a:gd name="T21" fmla="*/ 78 h 216"/>
                  <a:gd name="T22" fmla="*/ 327 w 392"/>
                  <a:gd name="T23" fmla="*/ 83 h 216"/>
                  <a:gd name="T24" fmla="*/ 277 w 392"/>
                  <a:gd name="T25" fmla="*/ 105 h 216"/>
                  <a:gd name="T26" fmla="*/ 282 w 392"/>
                  <a:gd name="T27" fmla="*/ 141 h 216"/>
                  <a:gd name="T28" fmla="*/ 226 w 392"/>
                  <a:gd name="T29" fmla="*/ 169 h 216"/>
                  <a:gd name="T30" fmla="*/ 244 w 392"/>
                  <a:gd name="T31" fmla="*/ 177 h 216"/>
                  <a:gd name="T32" fmla="*/ 218 w 392"/>
                  <a:gd name="T33" fmla="*/ 203 h 216"/>
                  <a:gd name="T34" fmla="*/ 144 w 392"/>
                  <a:gd name="T35" fmla="*/ 174 h 216"/>
                  <a:gd name="T36" fmla="*/ 85 w 392"/>
                  <a:gd name="T37" fmla="*/ 198 h 216"/>
                  <a:gd name="T38" fmla="*/ 69 w 392"/>
                  <a:gd name="T39" fmla="*/ 201 h 216"/>
                  <a:gd name="T40" fmla="*/ 24 w 392"/>
                  <a:gd name="T41" fmla="*/ 200 h 216"/>
                  <a:gd name="T42" fmla="*/ 56 w 392"/>
                  <a:gd name="T43" fmla="*/ 169 h 216"/>
                  <a:gd name="T44" fmla="*/ 29 w 392"/>
                  <a:gd name="T45" fmla="*/ 138 h 216"/>
                  <a:gd name="T46" fmla="*/ 13 w 392"/>
                  <a:gd name="T47" fmla="*/ 1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2" h="216">
                    <a:moveTo>
                      <a:pt x="13" y="121"/>
                    </a:moveTo>
                    <a:cubicBezTo>
                      <a:pt x="20" y="117"/>
                      <a:pt x="27" y="112"/>
                      <a:pt x="34" y="105"/>
                    </a:cubicBezTo>
                    <a:cubicBezTo>
                      <a:pt x="21" y="103"/>
                      <a:pt x="11" y="97"/>
                      <a:pt x="0" y="91"/>
                    </a:cubicBezTo>
                    <a:cubicBezTo>
                      <a:pt x="28" y="65"/>
                      <a:pt x="15" y="49"/>
                      <a:pt x="49" y="56"/>
                    </a:cubicBezTo>
                    <a:cubicBezTo>
                      <a:pt x="61" y="59"/>
                      <a:pt x="136" y="83"/>
                      <a:pt x="147" y="74"/>
                    </a:cubicBezTo>
                    <a:cubicBezTo>
                      <a:pt x="169" y="57"/>
                      <a:pt x="189" y="38"/>
                      <a:pt x="220" y="40"/>
                    </a:cubicBezTo>
                    <a:cubicBezTo>
                      <a:pt x="237" y="41"/>
                      <a:pt x="256" y="48"/>
                      <a:pt x="272" y="40"/>
                    </a:cubicBezTo>
                    <a:cubicBezTo>
                      <a:pt x="288" y="31"/>
                      <a:pt x="307" y="31"/>
                      <a:pt x="323" y="40"/>
                    </a:cubicBezTo>
                    <a:cubicBezTo>
                      <a:pt x="310" y="24"/>
                      <a:pt x="332" y="0"/>
                      <a:pt x="351" y="13"/>
                    </a:cubicBezTo>
                    <a:cubicBezTo>
                      <a:pt x="365" y="24"/>
                      <a:pt x="382" y="51"/>
                      <a:pt x="392" y="65"/>
                    </a:cubicBezTo>
                    <a:cubicBezTo>
                      <a:pt x="378" y="63"/>
                      <a:pt x="331" y="51"/>
                      <a:pt x="356" y="78"/>
                    </a:cubicBezTo>
                    <a:cubicBezTo>
                      <a:pt x="341" y="77"/>
                      <a:pt x="334" y="69"/>
                      <a:pt x="327" y="83"/>
                    </a:cubicBezTo>
                    <a:cubicBezTo>
                      <a:pt x="323" y="92"/>
                      <a:pt x="287" y="99"/>
                      <a:pt x="277" y="105"/>
                    </a:cubicBezTo>
                    <a:cubicBezTo>
                      <a:pt x="268" y="109"/>
                      <a:pt x="283" y="131"/>
                      <a:pt x="282" y="141"/>
                    </a:cubicBezTo>
                    <a:cubicBezTo>
                      <a:pt x="280" y="155"/>
                      <a:pt x="242" y="157"/>
                      <a:pt x="226" y="169"/>
                    </a:cubicBezTo>
                    <a:cubicBezTo>
                      <a:pt x="232" y="170"/>
                      <a:pt x="237" y="175"/>
                      <a:pt x="244" y="177"/>
                    </a:cubicBezTo>
                    <a:cubicBezTo>
                      <a:pt x="232" y="179"/>
                      <a:pt x="240" y="216"/>
                      <a:pt x="218" y="203"/>
                    </a:cubicBezTo>
                    <a:cubicBezTo>
                      <a:pt x="193" y="188"/>
                      <a:pt x="168" y="195"/>
                      <a:pt x="144" y="174"/>
                    </a:cubicBezTo>
                    <a:cubicBezTo>
                      <a:pt x="136" y="192"/>
                      <a:pt x="107" y="207"/>
                      <a:pt x="85" y="198"/>
                    </a:cubicBezTo>
                    <a:cubicBezTo>
                      <a:pt x="76" y="195"/>
                      <a:pt x="77" y="195"/>
                      <a:pt x="69" y="201"/>
                    </a:cubicBezTo>
                    <a:cubicBezTo>
                      <a:pt x="58" y="210"/>
                      <a:pt x="36" y="202"/>
                      <a:pt x="24" y="200"/>
                    </a:cubicBezTo>
                    <a:cubicBezTo>
                      <a:pt x="38" y="189"/>
                      <a:pt x="66" y="185"/>
                      <a:pt x="56" y="169"/>
                    </a:cubicBezTo>
                    <a:cubicBezTo>
                      <a:pt x="48" y="156"/>
                      <a:pt x="10" y="159"/>
                      <a:pt x="29" y="138"/>
                    </a:cubicBezTo>
                    <a:cubicBezTo>
                      <a:pt x="20" y="136"/>
                      <a:pt x="14" y="130"/>
                      <a:pt x="13" y="121"/>
                    </a:cubicBezTo>
                  </a:path>
                </a:pathLst>
              </a:custGeom>
              <a:solidFill>
                <a:schemeClr val="accent5">
                  <a:lumMod val="60000"/>
                  <a:lumOff val="40000"/>
                </a:schemeClr>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2" name="Freeform 79">
                <a:extLst>
                  <a:ext uri="{FF2B5EF4-FFF2-40B4-BE49-F238E27FC236}">
                    <a16:creationId xmlns:a16="http://schemas.microsoft.com/office/drawing/2014/main" id="{E4CC73F6-17BA-BE2C-551B-F77E1D145316}"/>
                  </a:ext>
                </a:extLst>
              </p:cNvPr>
              <p:cNvSpPr>
                <a:spLocks/>
              </p:cNvSpPr>
              <p:nvPr/>
            </p:nvSpPr>
            <p:spPr bwMode="auto">
              <a:xfrm>
                <a:off x="4851246" y="3975162"/>
                <a:ext cx="573702" cy="670134"/>
              </a:xfrm>
              <a:custGeom>
                <a:avLst/>
                <a:gdLst>
                  <a:gd name="T0" fmla="*/ 8 w 837"/>
                  <a:gd name="T1" fmla="*/ 579 h 732"/>
                  <a:gd name="T2" fmla="*/ 61 w 837"/>
                  <a:gd name="T3" fmla="*/ 537 h 732"/>
                  <a:gd name="T4" fmla="*/ 100 w 837"/>
                  <a:gd name="T5" fmla="*/ 502 h 732"/>
                  <a:gd name="T6" fmla="*/ 126 w 837"/>
                  <a:gd name="T7" fmla="*/ 453 h 732"/>
                  <a:gd name="T8" fmla="*/ 105 w 837"/>
                  <a:gd name="T9" fmla="*/ 410 h 732"/>
                  <a:gd name="T10" fmla="*/ 87 w 837"/>
                  <a:gd name="T11" fmla="*/ 389 h 732"/>
                  <a:gd name="T12" fmla="*/ 40 w 837"/>
                  <a:gd name="T13" fmla="*/ 351 h 732"/>
                  <a:gd name="T14" fmla="*/ 40 w 837"/>
                  <a:gd name="T15" fmla="*/ 278 h 732"/>
                  <a:gd name="T16" fmla="*/ 30 w 837"/>
                  <a:gd name="T17" fmla="*/ 221 h 732"/>
                  <a:gd name="T18" fmla="*/ 69 w 837"/>
                  <a:gd name="T19" fmla="*/ 225 h 732"/>
                  <a:gd name="T20" fmla="*/ 94 w 837"/>
                  <a:gd name="T21" fmla="*/ 208 h 732"/>
                  <a:gd name="T22" fmla="*/ 102 w 837"/>
                  <a:gd name="T23" fmla="*/ 170 h 732"/>
                  <a:gd name="T24" fmla="*/ 138 w 837"/>
                  <a:gd name="T25" fmla="*/ 169 h 732"/>
                  <a:gd name="T26" fmla="*/ 124 w 837"/>
                  <a:gd name="T27" fmla="*/ 123 h 732"/>
                  <a:gd name="T28" fmla="*/ 138 w 837"/>
                  <a:gd name="T29" fmla="*/ 89 h 732"/>
                  <a:gd name="T30" fmla="*/ 168 w 837"/>
                  <a:gd name="T31" fmla="*/ 100 h 732"/>
                  <a:gd name="T32" fmla="*/ 204 w 837"/>
                  <a:gd name="T33" fmla="*/ 112 h 732"/>
                  <a:gd name="T34" fmla="*/ 266 w 837"/>
                  <a:gd name="T35" fmla="*/ 97 h 732"/>
                  <a:gd name="T36" fmla="*/ 346 w 837"/>
                  <a:gd name="T37" fmla="*/ 80 h 732"/>
                  <a:gd name="T38" fmla="*/ 390 w 837"/>
                  <a:gd name="T39" fmla="*/ 102 h 732"/>
                  <a:gd name="T40" fmla="*/ 467 w 837"/>
                  <a:gd name="T41" fmla="*/ 107 h 732"/>
                  <a:gd name="T42" fmla="*/ 615 w 837"/>
                  <a:gd name="T43" fmla="*/ 56 h 732"/>
                  <a:gd name="T44" fmla="*/ 768 w 837"/>
                  <a:gd name="T45" fmla="*/ 46 h 732"/>
                  <a:gd name="T46" fmla="*/ 832 w 837"/>
                  <a:gd name="T47" fmla="*/ 54 h 732"/>
                  <a:gd name="T48" fmla="*/ 781 w 837"/>
                  <a:gd name="T49" fmla="*/ 104 h 732"/>
                  <a:gd name="T50" fmla="*/ 720 w 837"/>
                  <a:gd name="T51" fmla="*/ 130 h 732"/>
                  <a:gd name="T52" fmla="*/ 713 w 837"/>
                  <a:gd name="T53" fmla="*/ 235 h 732"/>
                  <a:gd name="T54" fmla="*/ 696 w 837"/>
                  <a:gd name="T55" fmla="*/ 291 h 732"/>
                  <a:gd name="T56" fmla="*/ 689 w 837"/>
                  <a:gd name="T57" fmla="*/ 369 h 732"/>
                  <a:gd name="T58" fmla="*/ 577 w 837"/>
                  <a:gd name="T59" fmla="*/ 460 h 732"/>
                  <a:gd name="T60" fmla="*/ 410 w 837"/>
                  <a:gd name="T61" fmla="*/ 559 h 732"/>
                  <a:gd name="T62" fmla="*/ 254 w 837"/>
                  <a:gd name="T63" fmla="*/ 650 h 732"/>
                  <a:gd name="T64" fmla="*/ 104 w 837"/>
                  <a:gd name="T65" fmla="*/ 700 h 732"/>
                  <a:gd name="T66" fmla="*/ 59 w 837"/>
                  <a:gd name="T67" fmla="*/ 668 h 732"/>
                  <a:gd name="T68" fmla="*/ 12 w 837"/>
                  <a:gd name="T69" fmla="*/ 660 h 732"/>
                  <a:gd name="T70" fmla="*/ 8 w 837"/>
                  <a:gd name="T71" fmla="*/ 57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7" h="732">
                    <a:moveTo>
                      <a:pt x="8" y="579"/>
                    </a:moveTo>
                    <a:cubicBezTo>
                      <a:pt x="27" y="570"/>
                      <a:pt x="43" y="540"/>
                      <a:pt x="61" y="537"/>
                    </a:cubicBezTo>
                    <a:cubicBezTo>
                      <a:pt x="34" y="511"/>
                      <a:pt x="77" y="495"/>
                      <a:pt x="100" y="502"/>
                    </a:cubicBezTo>
                    <a:cubicBezTo>
                      <a:pt x="81" y="478"/>
                      <a:pt x="120" y="477"/>
                      <a:pt x="126" y="453"/>
                    </a:cubicBezTo>
                    <a:cubicBezTo>
                      <a:pt x="129" y="439"/>
                      <a:pt x="120" y="412"/>
                      <a:pt x="105" y="410"/>
                    </a:cubicBezTo>
                    <a:cubicBezTo>
                      <a:pt x="87" y="407"/>
                      <a:pt x="111" y="376"/>
                      <a:pt x="87" y="389"/>
                    </a:cubicBezTo>
                    <a:cubicBezTo>
                      <a:pt x="53" y="406"/>
                      <a:pt x="42" y="375"/>
                      <a:pt x="40" y="351"/>
                    </a:cubicBezTo>
                    <a:cubicBezTo>
                      <a:pt x="38" y="331"/>
                      <a:pt x="58" y="293"/>
                      <a:pt x="40" y="278"/>
                    </a:cubicBezTo>
                    <a:cubicBezTo>
                      <a:pt x="25" y="266"/>
                      <a:pt x="29" y="239"/>
                      <a:pt x="30" y="221"/>
                    </a:cubicBezTo>
                    <a:cubicBezTo>
                      <a:pt x="31" y="208"/>
                      <a:pt x="65" y="223"/>
                      <a:pt x="69" y="225"/>
                    </a:cubicBezTo>
                    <a:cubicBezTo>
                      <a:pt x="73" y="227"/>
                      <a:pt x="88" y="212"/>
                      <a:pt x="94" y="208"/>
                    </a:cubicBezTo>
                    <a:cubicBezTo>
                      <a:pt x="108" y="198"/>
                      <a:pt x="98" y="182"/>
                      <a:pt x="102" y="170"/>
                    </a:cubicBezTo>
                    <a:cubicBezTo>
                      <a:pt x="113" y="173"/>
                      <a:pt x="126" y="170"/>
                      <a:pt x="138" y="169"/>
                    </a:cubicBezTo>
                    <a:cubicBezTo>
                      <a:pt x="131" y="151"/>
                      <a:pt x="120" y="146"/>
                      <a:pt x="124" y="123"/>
                    </a:cubicBezTo>
                    <a:cubicBezTo>
                      <a:pt x="126" y="115"/>
                      <a:pt x="125" y="92"/>
                      <a:pt x="138" y="89"/>
                    </a:cubicBezTo>
                    <a:cubicBezTo>
                      <a:pt x="147" y="87"/>
                      <a:pt x="161" y="97"/>
                      <a:pt x="168" y="100"/>
                    </a:cubicBezTo>
                    <a:cubicBezTo>
                      <a:pt x="186" y="110"/>
                      <a:pt x="183" y="115"/>
                      <a:pt x="204" y="112"/>
                    </a:cubicBezTo>
                    <a:cubicBezTo>
                      <a:pt x="229" y="108"/>
                      <a:pt x="242" y="107"/>
                      <a:pt x="266" y="97"/>
                    </a:cubicBezTo>
                    <a:cubicBezTo>
                      <a:pt x="291" y="88"/>
                      <a:pt x="319" y="76"/>
                      <a:pt x="346" y="80"/>
                    </a:cubicBezTo>
                    <a:cubicBezTo>
                      <a:pt x="365" y="83"/>
                      <a:pt x="374" y="95"/>
                      <a:pt x="390" y="102"/>
                    </a:cubicBezTo>
                    <a:cubicBezTo>
                      <a:pt x="408" y="110"/>
                      <a:pt x="446" y="111"/>
                      <a:pt x="467" y="107"/>
                    </a:cubicBezTo>
                    <a:cubicBezTo>
                      <a:pt x="521" y="97"/>
                      <a:pt x="564" y="77"/>
                      <a:pt x="615" y="56"/>
                    </a:cubicBezTo>
                    <a:cubicBezTo>
                      <a:pt x="665" y="36"/>
                      <a:pt x="714" y="62"/>
                      <a:pt x="768" y="46"/>
                    </a:cubicBezTo>
                    <a:cubicBezTo>
                      <a:pt x="795" y="38"/>
                      <a:pt x="837" y="0"/>
                      <a:pt x="832" y="54"/>
                    </a:cubicBezTo>
                    <a:cubicBezTo>
                      <a:pt x="831" y="67"/>
                      <a:pt x="793" y="94"/>
                      <a:pt x="781" y="104"/>
                    </a:cubicBezTo>
                    <a:cubicBezTo>
                      <a:pt x="761" y="120"/>
                      <a:pt x="741" y="119"/>
                      <a:pt x="720" y="130"/>
                    </a:cubicBezTo>
                    <a:cubicBezTo>
                      <a:pt x="673" y="155"/>
                      <a:pt x="713" y="207"/>
                      <a:pt x="713" y="235"/>
                    </a:cubicBezTo>
                    <a:cubicBezTo>
                      <a:pt x="713" y="252"/>
                      <a:pt x="699" y="273"/>
                      <a:pt x="696" y="291"/>
                    </a:cubicBezTo>
                    <a:cubicBezTo>
                      <a:pt x="691" y="317"/>
                      <a:pt x="696" y="344"/>
                      <a:pt x="689" y="369"/>
                    </a:cubicBezTo>
                    <a:cubicBezTo>
                      <a:pt x="675" y="422"/>
                      <a:pt x="624" y="435"/>
                      <a:pt x="577" y="460"/>
                    </a:cubicBezTo>
                    <a:cubicBezTo>
                      <a:pt x="518" y="492"/>
                      <a:pt x="467" y="513"/>
                      <a:pt x="410" y="559"/>
                    </a:cubicBezTo>
                    <a:cubicBezTo>
                      <a:pt x="363" y="596"/>
                      <a:pt x="305" y="619"/>
                      <a:pt x="254" y="650"/>
                    </a:cubicBezTo>
                    <a:cubicBezTo>
                      <a:pt x="214" y="674"/>
                      <a:pt x="150" y="732"/>
                      <a:pt x="104" y="700"/>
                    </a:cubicBezTo>
                    <a:cubicBezTo>
                      <a:pt x="88" y="689"/>
                      <a:pt x="72" y="684"/>
                      <a:pt x="59" y="668"/>
                    </a:cubicBezTo>
                    <a:cubicBezTo>
                      <a:pt x="40" y="646"/>
                      <a:pt x="31" y="667"/>
                      <a:pt x="12" y="660"/>
                    </a:cubicBezTo>
                    <a:cubicBezTo>
                      <a:pt x="0" y="657"/>
                      <a:pt x="24" y="587"/>
                      <a:pt x="8" y="579"/>
                    </a:cubicBezTo>
                  </a:path>
                </a:pathLst>
              </a:custGeom>
              <a:solidFill>
                <a:schemeClr val="bg1">
                  <a:lumMod val="65000"/>
                </a:schemeClr>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363" name="Group 1278">
                <a:extLst>
                  <a:ext uri="{FF2B5EF4-FFF2-40B4-BE49-F238E27FC236}">
                    <a16:creationId xmlns:a16="http://schemas.microsoft.com/office/drawing/2014/main" id="{549FD6DA-598D-E316-7000-45A0458D2BAF}"/>
                  </a:ext>
                </a:extLst>
              </p:cNvPr>
              <p:cNvGrpSpPr/>
              <p:nvPr/>
            </p:nvGrpSpPr>
            <p:grpSpPr>
              <a:xfrm>
                <a:off x="2501625" y="3987346"/>
                <a:ext cx="345318" cy="901634"/>
                <a:chOff x="2949752" y="3301099"/>
                <a:chExt cx="445741" cy="986014"/>
              </a:xfrm>
              <a:solidFill>
                <a:srgbClr val="92D050"/>
              </a:solidFill>
            </p:grpSpPr>
            <p:sp>
              <p:nvSpPr>
                <p:cNvPr id="496" name="Freeform 81">
                  <a:extLst>
                    <a:ext uri="{FF2B5EF4-FFF2-40B4-BE49-F238E27FC236}">
                      <a16:creationId xmlns:a16="http://schemas.microsoft.com/office/drawing/2014/main" id="{41EECD90-5FE6-C8DD-2232-2585C23FD580}"/>
                    </a:ext>
                  </a:extLst>
                </p:cNvPr>
                <p:cNvSpPr>
                  <a:spLocks/>
                </p:cNvSpPr>
                <p:nvPr/>
              </p:nvSpPr>
              <p:spPr bwMode="auto">
                <a:xfrm>
                  <a:off x="2949752" y="3301099"/>
                  <a:ext cx="445741" cy="986014"/>
                </a:xfrm>
                <a:custGeom>
                  <a:avLst/>
                  <a:gdLst>
                    <a:gd name="T0" fmla="*/ 2 w 504"/>
                    <a:gd name="T1" fmla="*/ 457 h 986"/>
                    <a:gd name="T2" fmla="*/ 29 w 504"/>
                    <a:gd name="T3" fmla="*/ 431 h 986"/>
                    <a:gd name="T4" fmla="*/ 64 w 504"/>
                    <a:gd name="T5" fmla="*/ 396 h 986"/>
                    <a:gd name="T6" fmla="*/ 95 w 504"/>
                    <a:gd name="T7" fmla="*/ 350 h 986"/>
                    <a:gd name="T8" fmla="*/ 111 w 504"/>
                    <a:gd name="T9" fmla="*/ 290 h 986"/>
                    <a:gd name="T10" fmla="*/ 104 w 504"/>
                    <a:gd name="T11" fmla="*/ 255 h 986"/>
                    <a:gd name="T12" fmla="*/ 94 w 504"/>
                    <a:gd name="T13" fmla="*/ 196 h 986"/>
                    <a:gd name="T14" fmla="*/ 84 w 504"/>
                    <a:gd name="T15" fmla="*/ 119 h 986"/>
                    <a:gd name="T16" fmla="*/ 133 w 504"/>
                    <a:gd name="T17" fmla="*/ 77 h 986"/>
                    <a:gd name="T18" fmla="*/ 145 w 504"/>
                    <a:gd name="T19" fmla="*/ 56 h 986"/>
                    <a:gd name="T20" fmla="*/ 171 w 504"/>
                    <a:gd name="T21" fmla="*/ 47 h 986"/>
                    <a:gd name="T22" fmla="*/ 237 w 504"/>
                    <a:gd name="T23" fmla="*/ 12 h 986"/>
                    <a:gd name="T24" fmla="*/ 280 w 504"/>
                    <a:gd name="T25" fmla="*/ 5 h 986"/>
                    <a:gd name="T26" fmla="*/ 282 w 504"/>
                    <a:gd name="T27" fmla="*/ 29 h 986"/>
                    <a:gd name="T28" fmla="*/ 290 w 504"/>
                    <a:gd name="T29" fmla="*/ 13 h 986"/>
                    <a:gd name="T30" fmla="*/ 331 w 504"/>
                    <a:gd name="T31" fmla="*/ 35 h 986"/>
                    <a:gd name="T32" fmla="*/ 335 w 504"/>
                    <a:gd name="T33" fmla="*/ 54 h 986"/>
                    <a:gd name="T34" fmla="*/ 337 w 504"/>
                    <a:gd name="T35" fmla="*/ 79 h 986"/>
                    <a:gd name="T36" fmla="*/ 359 w 504"/>
                    <a:gd name="T37" fmla="*/ 86 h 986"/>
                    <a:gd name="T38" fmla="*/ 397 w 504"/>
                    <a:gd name="T39" fmla="*/ 60 h 986"/>
                    <a:gd name="T40" fmla="*/ 425 w 504"/>
                    <a:gd name="T41" fmla="*/ 44 h 986"/>
                    <a:gd name="T42" fmla="*/ 432 w 504"/>
                    <a:gd name="T43" fmla="*/ 81 h 986"/>
                    <a:gd name="T44" fmla="*/ 362 w 504"/>
                    <a:gd name="T45" fmla="*/ 161 h 986"/>
                    <a:gd name="T46" fmla="*/ 396 w 504"/>
                    <a:gd name="T47" fmla="*/ 221 h 986"/>
                    <a:gd name="T48" fmla="*/ 435 w 504"/>
                    <a:gd name="T49" fmla="*/ 273 h 986"/>
                    <a:gd name="T50" fmla="*/ 376 w 504"/>
                    <a:gd name="T51" fmla="*/ 389 h 986"/>
                    <a:gd name="T52" fmla="*/ 322 w 504"/>
                    <a:gd name="T53" fmla="*/ 481 h 986"/>
                    <a:gd name="T54" fmla="*/ 353 w 504"/>
                    <a:gd name="T55" fmla="*/ 509 h 986"/>
                    <a:gd name="T56" fmla="*/ 387 w 504"/>
                    <a:gd name="T57" fmla="*/ 508 h 986"/>
                    <a:gd name="T58" fmla="*/ 397 w 504"/>
                    <a:gd name="T59" fmla="*/ 534 h 986"/>
                    <a:gd name="T60" fmla="*/ 432 w 504"/>
                    <a:gd name="T61" fmla="*/ 517 h 986"/>
                    <a:gd name="T62" fmla="*/ 440 w 504"/>
                    <a:gd name="T63" fmla="*/ 541 h 986"/>
                    <a:gd name="T64" fmla="*/ 445 w 504"/>
                    <a:gd name="T65" fmla="*/ 566 h 986"/>
                    <a:gd name="T66" fmla="*/ 490 w 504"/>
                    <a:gd name="T67" fmla="*/ 578 h 986"/>
                    <a:gd name="T68" fmla="*/ 487 w 504"/>
                    <a:gd name="T69" fmla="*/ 645 h 986"/>
                    <a:gd name="T70" fmla="*/ 477 w 504"/>
                    <a:gd name="T71" fmla="*/ 694 h 986"/>
                    <a:gd name="T72" fmla="*/ 409 w 504"/>
                    <a:gd name="T73" fmla="*/ 732 h 986"/>
                    <a:gd name="T74" fmla="*/ 386 w 504"/>
                    <a:gd name="T75" fmla="*/ 746 h 986"/>
                    <a:gd name="T76" fmla="*/ 369 w 504"/>
                    <a:gd name="T77" fmla="*/ 774 h 986"/>
                    <a:gd name="T78" fmla="*/ 326 w 504"/>
                    <a:gd name="T79" fmla="*/ 835 h 986"/>
                    <a:gd name="T80" fmla="*/ 328 w 504"/>
                    <a:gd name="T81" fmla="*/ 921 h 986"/>
                    <a:gd name="T82" fmla="*/ 249 w 504"/>
                    <a:gd name="T83" fmla="*/ 986 h 986"/>
                    <a:gd name="T84" fmla="*/ 210 w 504"/>
                    <a:gd name="T85" fmla="*/ 815 h 986"/>
                    <a:gd name="T86" fmla="*/ 140 w 504"/>
                    <a:gd name="T87" fmla="*/ 694 h 986"/>
                    <a:gd name="T88" fmla="*/ 100 w 504"/>
                    <a:gd name="T89" fmla="*/ 641 h 986"/>
                    <a:gd name="T90" fmla="*/ 61 w 504"/>
                    <a:gd name="T91" fmla="*/ 586 h 986"/>
                    <a:gd name="T92" fmla="*/ 30 w 504"/>
                    <a:gd name="T93" fmla="*/ 566 h 986"/>
                    <a:gd name="T94" fmla="*/ 20 w 504"/>
                    <a:gd name="T95" fmla="*/ 529 h 986"/>
                    <a:gd name="T96" fmla="*/ 2 w 504"/>
                    <a:gd name="T97" fmla="*/ 45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986">
                      <a:moveTo>
                        <a:pt x="2" y="457"/>
                      </a:moveTo>
                      <a:cubicBezTo>
                        <a:pt x="5" y="443"/>
                        <a:pt x="18" y="438"/>
                        <a:pt x="29" y="431"/>
                      </a:cubicBezTo>
                      <a:cubicBezTo>
                        <a:pt x="45" y="419"/>
                        <a:pt x="43" y="404"/>
                        <a:pt x="64" y="396"/>
                      </a:cubicBezTo>
                      <a:cubicBezTo>
                        <a:pt x="84" y="388"/>
                        <a:pt x="91" y="368"/>
                        <a:pt x="95" y="350"/>
                      </a:cubicBezTo>
                      <a:cubicBezTo>
                        <a:pt x="98" y="336"/>
                        <a:pt x="117" y="304"/>
                        <a:pt x="111" y="290"/>
                      </a:cubicBezTo>
                      <a:cubicBezTo>
                        <a:pt x="106" y="276"/>
                        <a:pt x="99" y="278"/>
                        <a:pt x="104" y="255"/>
                      </a:cubicBezTo>
                      <a:cubicBezTo>
                        <a:pt x="110" y="235"/>
                        <a:pt x="91" y="217"/>
                        <a:pt x="94" y="196"/>
                      </a:cubicBezTo>
                      <a:cubicBezTo>
                        <a:pt x="97" y="172"/>
                        <a:pt x="124" y="127"/>
                        <a:pt x="84" y="119"/>
                      </a:cubicBezTo>
                      <a:cubicBezTo>
                        <a:pt x="98" y="104"/>
                        <a:pt x="122" y="96"/>
                        <a:pt x="133" y="77"/>
                      </a:cubicBezTo>
                      <a:cubicBezTo>
                        <a:pt x="137" y="70"/>
                        <a:pt x="134" y="58"/>
                        <a:pt x="145" y="56"/>
                      </a:cubicBezTo>
                      <a:cubicBezTo>
                        <a:pt x="156" y="53"/>
                        <a:pt x="163" y="56"/>
                        <a:pt x="171" y="47"/>
                      </a:cubicBezTo>
                      <a:cubicBezTo>
                        <a:pt x="190" y="28"/>
                        <a:pt x="210" y="20"/>
                        <a:pt x="237" y="12"/>
                      </a:cubicBezTo>
                      <a:cubicBezTo>
                        <a:pt x="250" y="9"/>
                        <a:pt x="267" y="0"/>
                        <a:pt x="280" y="5"/>
                      </a:cubicBezTo>
                      <a:cubicBezTo>
                        <a:pt x="296" y="11"/>
                        <a:pt x="280" y="18"/>
                        <a:pt x="282" y="29"/>
                      </a:cubicBezTo>
                      <a:cubicBezTo>
                        <a:pt x="295" y="29"/>
                        <a:pt x="298" y="23"/>
                        <a:pt x="290" y="13"/>
                      </a:cubicBezTo>
                      <a:cubicBezTo>
                        <a:pt x="315" y="18"/>
                        <a:pt x="322" y="15"/>
                        <a:pt x="331" y="35"/>
                      </a:cubicBezTo>
                      <a:cubicBezTo>
                        <a:pt x="336" y="44"/>
                        <a:pt x="322" y="45"/>
                        <a:pt x="335" y="54"/>
                      </a:cubicBezTo>
                      <a:cubicBezTo>
                        <a:pt x="345" y="60"/>
                        <a:pt x="347" y="72"/>
                        <a:pt x="337" y="79"/>
                      </a:cubicBezTo>
                      <a:cubicBezTo>
                        <a:pt x="338" y="78"/>
                        <a:pt x="348" y="90"/>
                        <a:pt x="359" y="86"/>
                      </a:cubicBezTo>
                      <a:cubicBezTo>
                        <a:pt x="373" y="80"/>
                        <a:pt x="385" y="69"/>
                        <a:pt x="397" y="60"/>
                      </a:cubicBezTo>
                      <a:cubicBezTo>
                        <a:pt x="402" y="56"/>
                        <a:pt x="417" y="40"/>
                        <a:pt x="425" y="44"/>
                      </a:cubicBezTo>
                      <a:cubicBezTo>
                        <a:pt x="442" y="51"/>
                        <a:pt x="440" y="67"/>
                        <a:pt x="432" y="81"/>
                      </a:cubicBezTo>
                      <a:cubicBezTo>
                        <a:pt x="417" y="107"/>
                        <a:pt x="364" y="132"/>
                        <a:pt x="362" y="161"/>
                      </a:cubicBezTo>
                      <a:cubicBezTo>
                        <a:pt x="361" y="184"/>
                        <a:pt x="375" y="210"/>
                        <a:pt x="396" y="221"/>
                      </a:cubicBezTo>
                      <a:cubicBezTo>
                        <a:pt x="428" y="237"/>
                        <a:pt x="427" y="238"/>
                        <a:pt x="435" y="273"/>
                      </a:cubicBezTo>
                      <a:cubicBezTo>
                        <a:pt x="444" y="317"/>
                        <a:pt x="412" y="362"/>
                        <a:pt x="376" y="389"/>
                      </a:cubicBezTo>
                      <a:cubicBezTo>
                        <a:pt x="341" y="415"/>
                        <a:pt x="287" y="430"/>
                        <a:pt x="322" y="481"/>
                      </a:cubicBezTo>
                      <a:cubicBezTo>
                        <a:pt x="329" y="493"/>
                        <a:pt x="340" y="503"/>
                        <a:pt x="353" y="509"/>
                      </a:cubicBezTo>
                      <a:cubicBezTo>
                        <a:pt x="367" y="515"/>
                        <a:pt x="373" y="507"/>
                        <a:pt x="387" y="508"/>
                      </a:cubicBezTo>
                      <a:cubicBezTo>
                        <a:pt x="391" y="509"/>
                        <a:pt x="394" y="530"/>
                        <a:pt x="397" y="534"/>
                      </a:cubicBezTo>
                      <a:cubicBezTo>
                        <a:pt x="403" y="544"/>
                        <a:pt x="422" y="513"/>
                        <a:pt x="432" y="517"/>
                      </a:cubicBezTo>
                      <a:cubicBezTo>
                        <a:pt x="445" y="521"/>
                        <a:pt x="436" y="532"/>
                        <a:pt x="440" y="541"/>
                      </a:cubicBezTo>
                      <a:cubicBezTo>
                        <a:pt x="446" y="553"/>
                        <a:pt x="466" y="564"/>
                        <a:pt x="445" y="566"/>
                      </a:cubicBezTo>
                      <a:cubicBezTo>
                        <a:pt x="456" y="577"/>
                        <a:pt x="480" y="565"/>
                        <a:pt x="490" y="578"/>
                      </a:cubicBezTo>
                      <a:cubicBezTo>
                        <a:pt x="498" y="588"/>
                        <a:pt x="484" y="630"/>
                        <a:pt x="487" y="645"/>
                      </a:cubicBezTo>
                      <a:cubicBezTo>
                        <a:pt x="491" y="668"/>
                        <a:pt x="504" y="679"/>
                        <a:pt x="477" y="694"/>
                      </a:cubicBezTo>
                      <a:cubicBezTo>
                        <a:pt x="455" y="706"/>
                        <a:pt x="422" y="710"/>
                        <a:pt x="409" y="732"/>
                      </a:cubicBezTo>
                      <a:cubicBezTo>
                        <a:pt x="404" y="739"/>
                        <a:pt x="393" y="741"/>
                        <a:pt x="386" y="746"/>
                      </a:cubicBezTo>
                      <a:cubicBezTo>
                        <a:pt x="377" y="753"/>
                        <a:pt x="380" y="766"/>
                        <a:pt x="369" y="774"/>
                      </a:cubicBezTo>
                      <a:cubicBezTo>
                        <a:pt x="345" y="790"/>
                        <a:pt x="317" y="799"/>
                        <a:pt x="326" y="835"/>
                      </a:cubicBezTo>
                      <a:cubicBezTo>
                        <a:pt x="334" y="866"/>
                        <a:pt x="347" y="890"/>
                        <a:pt x="328" y="921"/>
                      </a:cubicBezTo>
                      <a:cubicBezTo>
                        <a:pt x="306" y="956"/>
                        <a:pt x="287" y="969"/>
                        <a:pt x="249" y="986"/>
                      </a:cubicBezTo>
                      <a:cubicBezTo>
                        <a:pt x="240" y="928"/>
                        <a:pt x="223" y="872"/>
                        <a:pt x="210" y="815"/>
                      </a:cubicBezTo>
                      <a:cubicBezTo>
                        <a:pt x="198" y="759"/>
                        <a:pt x="193" y="726"/>
                        <a:pt x="140" y="694"/>
                      </a:cubicBezTo>
                      <a:cubicBezTo>
                        <a:pt x="117" y="679"/>
                        <a:pt x="106" y="667"/>
                        <a:pt x="100" y="641"/>
                      </a:cubicBezTo>
                      <a:cubicBezTo>
                        <a:pt x="94" y="618"/>
                        <a:pt x="83" y="598"/>
                        <a:pt x="61" y="586"/>
                      </a:cubicBezTo>
                      <a:cubicBezTo>
                        <a:pt x="51" y="580"/>
                        <a:pt x="37" y="577"/>
                        <a:pt x="30" y="566"/>
                      </a:cubicBezTo>
                      <a:cubicBezTo>
                        <a:pt x="22" y="555"/>
                        <a:pt x="27" y="541"/>
                        <a:pt x="20" y="529"/>
                      </a:cubicBezTo>
                      <a:cubicBezTo>
                        <a:pt x="6" y="506"/>
                        <a:pt x="0" y="483"/>
                        <a:pt x="2" y="457"/>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97" name="Freeform 83">
                  <a:extLst>
                    <a:ext uri="{FF2B5EF4-FFF2-40B4-BE49-F238E27FC236}">
                      <a16:creationId xmlns:a16="http://schemas.microsoft.com/office/drawing/2014/main" id="{C9450F53-B090-C7B6-8D6F-E4344AFB9971}"/>
                    </a:ext>
                  </a:extLst>
                </p:cNvPr>
                <p:cNvSpPr>
                  <a:spLocks/>
                </p:cNvSpPr>
                <p:nvPr/>
              </p:nvSpPr>
              <p:spPr bwMode="auto">
                <a:xfrm>
                  <a:off x="3289364" y="3780781"/>
                  <a:ext cx="54244" cy="34645"/>
                </a:xfrm>
                <a:custGeom>
                  <a:avLst/>
                  <a:gdLst>
                    <a:gd name="T0" fmla="*/ 26 w 61"/>
                    <a:gd name="T1" fmla="*/ 34 h 34"/>
                    <a:gd name="T2" fmla="*/ 9 w 61"/>
                    <a:gd name="T3" fmla="*/ 24 h 34"/>
                    <a:gd name="T4" fmla="*/ 26 w 61"/>
                    <a:gd name="T5" fmla="*/ 0 h 34"/>
                    <a:gd name="T6" fmla="*/ 26 w 61"/>
                    <a:gd name="T7" fmla="*/ 34 h 34"/>
                  </a:gdLst>
                  <a:ahLst/>
                  <a:cxnLst>
                    <a:cxn ang="0">
                      <a:pos x="T0" y="T1"/>
                    </a:cxn>
                    <a:cxn ang="0">
                      <a:pos x="T2" y="T3"/>
                    </a:cxn>
                    <a:cxn ang="0">
                      <a:pos x="T4" y="T5"/>
                    </a:cxn>
                    <a:cxn ang="0">
                      <a:pos x="T6" y="T7"/>
                    </a:cxn>
                  </a:cxnLst>
                  <a:rect l="0" t="0" r="r" b="b"/>
                  <a:pathLst>
                    <a:path w="61" h="34">
                      <a:moveTo>
                        <a:pt x="26" y="34"/>
                      </a:moveTo>
                      <a:cubicBezTo>
                        <a:pt x="24" y="19"/>
                        <a:pt x="13" y="32"/>
                        <a:pt x="9" y="24"/>
                      </a:cubicBezTo>
                      <a:cubicBezTo>
                        <a:pt x="0" y="6"/>
                        <a:pt x="9" y="0"/>
                        <a:pt x="26" y="0"/>
                      </a:cubicBezTo>
                      <a:cubicBezTo>
                        <a:pt x="61" y="1"/>
                        <a:pt x="39" y="21"/>
                        <a:pt x="26" y="34"/>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sp>
            <p:nvSpPr>
              <p:cNvPr id="364" name="Freeform 115">
                <a:extLst>
                  <a:ext uri="{FF2B5EF4-FFF2-40B4-BE49-F238E27FC236}">
                    <a16:creationId xmlns:a16="http://schemas.microsoft.com/office/drawing/2014/main" id="{48D26B23-DFD2-8423-E855-B0241F47C640}"/>
                  </a:ext>
                </a:extLst>
              </p:cNvPr>
              <p:cNvSpPr>
                <a:spLocks/>
              </p:cNvSpPr>
              <p:nvPr/>
            </p:nvSpPr>
            <p:spPr bwMode="auto">
              <a:xfrm>
                <a:off x="767730" y="4167673"/>
                <a:ext cx="1028644" cy="1057592"/>
              </a:xfrm>
              <a:custGeom>
                <a:avLst/>
                <a:gdLst>
                  <a:gd name="T0" fmla="*/ 0 w 1501"/>
                  <a:gd name="T1" fmla="*/ 1145 h 1156"/>
                  <a:gd name="T2" fmla="*/ 29 w 1501"/>
                  <a:gd name="T3" fmla="*/ 1108 h 1156"/>
                  <a:gd name="T4" fmla="*/ 101 w 1501"/>
                  <a:gd name="T5" fmla="*/ 1093 h 1156"/>
                  <a:gd name="T6" fmla="*/ 223 w 1501"/>
                  <a:gd name="T7" fmla="*/ 1039 h 1156"/>
                  <a:gd name="T8" fmla="*/ 322 w 1501"/>
                  <a:gd name="T9" fmla="*/ 955 h 1156"/>
                  <a:gd name="T10" fmla="*/ 403 w 1501"/>
                  <a:gd name="T11" fmla="*/ 858 h 1156"/>
                  <a:gd name="T12" fmla="*/ 422 w 1501"/>
                  <a:gd name="T13" fmla="*/ 746 h 1156"/>
                  <a:gd name="T14" fmla="*/ 406 w 1501"/>
                  <a:gd name="T15" fmla="*/ 719 h 1156"/>
                  <a:gd name="T16" fmla="*/ 412 w 1501"/>
                  <a:gd name="T17" fmla="*/ 664 h 1156"/>
                  <a:gd name="T18" fmla="*/ 461 w 1501"/>
                  <a:gd name="T19" fmla="*/ 548 h 1156"/>
                  <a:gd name="T20" fmla="*/ 479 w 1501"/>
                  <a:gd name="T21" fmla="*/ 476 h 1156"/>
                  <a:gd name="T22" fmla="*/ 513 w 1501"/>
                  <a:gd name="T23" fmla="*/ 430 h 1156"/>
                  <a:gd name="T24" fmla="*/ 605 w 1501"/>
                  <a:gd name="T25" fmla="*/ 352 h 1156"/>
                  <a:gd name="T26" fmla="*/ 732 w 1501"/>
                  <a:gd name="T27" fmla="*/ 297 h 1156"/>
                  <a:gd name="T28" fmla="*/ 871 w 1501"/>
                  <a:gd name="T29" fmla="*/ 65 h 1156"/>
                  <a:gd name="T30" fmla="*/ 895 w 1501"/>
                  <a:gd name="T31" fmla="*/ 20 h 1156"/>
                  <a:gd name="T32" fmla="*/ 939 w 1501"/>
                  <a:gd name="T33" fmla="*/ 9 h 1156"/>
                  <a:gd name="T34" fmla="*/ 965 w 1501"/>
                  <a:gd name="T35" fmla="*/ 32 h 1156"/>
                  <a:gd name="T36" fmla="*/ 1009 w 1501"/>
                  <a:gd name="T37" fmla="*/ 82 h 1156"/>
                  <a:gd name="T38" fmla="*/ 1136 w 1501"/>
                  <a:gd name="T39" fmla="*/ 97 h 1156"/>
                  <a:gd name="T40" fmla="*/ 1249 w 1501"/>
                  <a:gd name="T41" fmla="*/ 71 h 1156"/>
                  <a:gd name="T42" fmla="*/ 1257 w 1501"/>
                  <a:gd name="T43" fmla="*/ 100 h 1156"/>
                  <a:gd name="T44" fmla="*/ 1262 w 1501"/>
                  <a:gd name="T45" fmla="*/ 99 h 1156"/>
                  <a:gd name="T46" fmla="*/ 1309 w 1501"/>
                  <a:gd name="T47" fmla="*/ 112 h 1156"/>
                  <a:gd name="T48" fmla="*/ 1349 w 1501"/>
                  <a:gd name="T49" fmla="*/ 130 h 1156"/>
                  <a:gd name="T50" fmla="*/ 1389 w 1501"/>
                  <a:gd name="T51" fmla="*/ 160 h 1156"/>
                  <a:gd name="T52" fmla="*/ 1406 w 1501"/>
                  <a:gd name="T53" fmla="*/ 200 h 1156"/>
                  <a:gd name="T54" fmla="*/ 1401 w 1501"/>
                  <a:gd name="T55" fmla="*/ 240 h 1156"/>
                  <a:gd name="T56" fmla="*/ 1403 w 1501"/>
                  <a:gd name="T57" fmla="*/ 298 h 1156"/>
                  <a:gd name="T58" fmla="*/ 1413 w 1501"/>
                  <a:gd name="T59" fmla="*/ 341 h 1156"/>
                  <a:gd name="T60" fmla="*/ 1425 w 1501"/>
                  <a:gd name="T61" fmla="*/ 398 h 1156"/>
                  <a:gd name="T62" fmla="*/ 1434 w 1501"/>
                  <a:gd name="T63" fmla="*/ 430 h 1156"/>
                  <a:gd name="T64" fmla="*/ 1474 w 1501"/>
                  <a:gd name="T65" fmla="*/ 463 h 1156"/>
                  <a:gd name="T66" fmla="*/ 1466 w 1501"/>
                  <a:gd name="T67" fmla="*/ 531 h 1156"/>
                  <a:gd name="T68" fmla="*/ 1249 w 1501"/>
                  <a:gd name="T69" fmla="*/ 548 h 1156"/>
                  <a:gd name="T70" fmla="*/ 1176 w 1501"/>
                  <a:gd name="T71" fmla="*/ 586 h 1156"/>
                  <a:gd name="T72" fmla="*/ 1156 w 1501"/>
                  <a:gd name="T73" fmla="*/ 626 h 1156"/>
                  <a:gd name="T74" fmla="*/ 1170 w 1501"/>
                  <a:gd name="T75" fmla="*/ 682 h 1156"/>
                  <a:gd name="T76" fmla="*/ 1116 w 1501"/>
                  <a:gd name="T77" fmla="*/ 701 h 1156"/>
                  <a:gd name="T78" fmla="*/ 1064 w 1501"/>
                  <a:gd name="T79" fmla="*/ 736 h 1156"/>
                  <a:gd name="T80" fmla="*/ 1020 w 1501"/>
                  <a:gd name="T81" fmla="*/ 747 h 1156"/>
                  <a:gd name="T82" fmla="*/ 967 w 1501"/>
                  <a:gd name="T83" fmla="*/ 811 h 1156"/>
                  <a:gd name="T84" fmla="*/ 873 w 1501"/>
                  <a:gd name="T85" fmla="*/ 845 h 1156"/>
                  <a:gd name="T86" fmla="*/ 814 w 1501"/>
                  <a:gd name="T87" fmla="*/ 864 h 1156"/>
                  <a:gd name="T88" fmla="*/ 750 w 1501"/>
                  <a:gd name="T89" fmla="*/ 873 h 1156"/>
                  <a:gd name="T90" fmla="*/ 713 w 1501"/>
                  <a:gd name="T91" fmla="*/ 894 h 1156"/>
                  <a:gd name="T92" fmla="*/ 676 w 1501"/>
                  <a:gd name="T93" fmla="*/ 908 h 1156"/>
                  <a:gd name="T94" fmla="*/ 639 w 1501"/>
                  <a:gd name="T95" fmla="*/ 940 h 1156"/>
                  <a:gd name="T96" fmla="*/ 596 w 1501"/>
                  <a:gd name="T97" fmla="*/ 968 h 1156"/>
                  <a:gd name="T98" fmla="*/ 551 w 1501"/>
                  <a:gd name="T99" fmla="*/ 1029 h 1156"/>
                  <a:gd name="T100" fmla="*/ 551 w 1501"/>
                  <a:gd name="T101" fmla="*/ 1141 h 1156"/>
                  <a:gd name="T102" fmla="*/ 0 w 1501"/>
                  <a:gd name="T103" fmla="*/ 114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1" h="1156">
                    <a:moveTo>
                      <a:pt x="0" y="1145"/>
                    </a:moveTo>
                    <a:cubicBezTo>
                      <a:pt x="6" y="1139"/>
                      <a:pt x="23" y="1110"/>
                      <a:pt x="29" y="1108"/>
                    </a:cubicBezTo>
                    <a:cubicBezTo>
                      <a:pt x="52" y="1099"/>
                      <a:pt x="77" y="1098"/>
                      <a:pt x="101" y="1093"/>
                    </a:cubicBezTo>
                    <a:cubicBezTo>
                      <a:pt x="146" y="1084"/>
                      <a:pt x="191" y="1070"/>
                      <a:pt x="223" y="1039"/>
                    </a:cubicBezTo>
                    <a:cubicBezTo>
                      <a:pt x="255" y="1008"/>
                      <a:pt x="288" y="984"/>
                      <a:pt x="322" y="955"/>
                    </a:cubicBezTo>
                    <a:cubicBezTo>
                      <a:pt x="354" y="928"/>
                      <a:pt x="377" y="891"/>
                      <a:pt x="403" y="858"/>
                    </a:cubicBezTo>
                    <a:cubicBezTo>
                      <a:pt x="420" y="835"/>
                      <a:pt x="458" y="771"/>
                      <a:pt x="422" y="746"/>
                    </a:cubicBezTo>
                    <a:cubicBezTo>
                      <a:pt x="408" y="736"/>
                      <a:pt x="398" y="736"/>
                      <a:pt x="406" y="719"/>
                    </a:cubicBezTo>
                    <a:cubicBezTo>
                      <a:pt x="414" y="701"/>
                      <a:pt x="412" y="684"/>
                      <a:pt x="412" y="664"/>
                    </a:cubicBezTo>
                    <a:cubicBezTo>
                      <a:pt x="411" y="611"/>
                      <a:pt x="429" y="588"/>
                      <a:pt x="461" y="548"/>
                    </a:cubicBezTo>
                    <a:cubicBezTo>
                      <a:pt x="479" y="525"/>
                      <a:pt x="472" y="502"/>
                      <a:pt x="479" y="476"/>
                    </a:cubicBezTo>
                    <a:cubicBezTo>
                      <a:pt x="484" y="458"/>
                      <a:pt x="499" y="443"/>
                      <a:pt x="513" y="430"/>
                    </a:cubicBezTo>
                    <a:cubicBezTo>
                      <a:pt x="543" y="403"/>
                      <a:pt x="566" y="369"/>
                      <a:pt x="605" y="352"/>
                    </a:cubicBezTo>
                    <a:cubicBezTo>
                      <a:pt x="647" y="333"/>
                      <a:pt x="692" y="319"/>
                      <a:pt x="732" y="297"/>
                    </a:cubicBezTo>
                    <a:cubicBezTo>
                      <a:pt x="811" y="252"/>
                      <a:pt x="844" y="145"/>
                      <a:pt x="871" y="65"/>
                    </a:cubicBezTo>
                    <a:cubicBezTo>
                      <a:pt x="874" y="58"/>
                      <a:pt x="882" y="18"/>
                      <a:pt x="895" y="20"/>
                    </a:cubicBezTo>
                    <a:cubicBezTo>
                      <a:pt x="911" y="21"/>
                      <a:pt x="926" y="15"/>
                      <a:pt x="939" y="9"/>
                    </a:cubicBezTo>
                    <a:cubicBezTo>
                      <a:pt x="955" y="0"/>
                      <a:pt x="959" y="21"/>
                      <a:pt x="965" y="32"/>
                    </a:cubicBezTo>
                    <a:cubicBezTo>
                      <a:pt x="975" y="54"/>
                      <a:pt x="988" y="68"/>
                      <a:pt x="1009" y="82"/>
                    </a:cubicBezTo>
                    <a:cubicBezTo>
                      <a:pt x="1053" y="110"/>
                      <a:pt x="1088" y="102"/>
                      <a:pt x="1136" y="97"/>
                    </a:cubicBezTo>
                    <a:cubicBezTo>
                      <a:pt x="1175" y="92"/>
                      <a:pt x="1227" y="115"/>
                      <a:pt x="1249" y="71"/>
                    </a:cubicBezTo>
                    <a:cubicBezTo>
                      <a:pt x="1250" y="85"/>
                      <a:pt x="1254" y="89"/>
                      <a:pt x="1257" y="100"/>
                    </a:cubicBezTo>
                    <a:cubicBezTo>
                      <a:pt x="1260" y="112"/>
                      <a:pt x="1283" y="117"/>
                      <a:pt x="1262" y="99"/>
                    </a:cubicBezTo>
                    <a:cubicBezTo>
                      <a:pt x="1273" y="113"/>
                      <a:pt x="1293" y="120"/>
                      <a:pt x="1309" y="112"/>
                    </a:cubicBezTo>
                    <a:cubicBezTo>
                      <a:pt x="1327" y="103"/>
                      <a:pt x="1338" y="120"/>
                      <a:pt x="1349" y="130"/>
                    </a:cubicBezTo>
                    <a:cubicBezTo>
                      <a:pt x="1361" y="140"/>
                      <a:pt x="1382" y="145"/>
                      <a:pt x="1389" y="160"/>
                    </a:cubicBezTo>
                    <a:cubicBezTo>
                      <a:pt x="1398" y="176"/>
                      <a:pt x="1381" y="191"/>
                      <a:pt x="1406" y="200"/>
                    </a:cubicBezTo>
                    <a:cubicBezTo>
                      <a:pt x="1393" y="210"/>
                      <a:pt x="1398" y="227"/>
                      <a:pt x="1401" y="240"/>
                    </a:cubicBezTo>
                    <a:cubicBezTo>
                      <a:pt x="1406" y="260"/>
                      <a:pt x="1400" y="278"/>
                      <a:pt x="1403" y="298"/>
                    </a:cubicBezTo>
                    <a:cubicBezTo>
                      <a:pt x="1406" y="314"/>
                      <a:pt x="1417" y="324"/>
                      <a:pt x="1413" y="341"/>
                    </a:cubicBezTo>
                    <a:cubicBezTo>
                      <a:pt x="1408" y="367"/>
                      <a:pt x="1412" y="376"/>
                      <a:pt x="1425" y="398"/>
                    </a:cubicBezTo>
                    <a:cubicBezTo>
                      <a:pt x="1432" y="410"/>
                      <a:pt x="1427" y="420"/>
                      <a:pt x="1434" y="430"/>
                    </a:cubicBezTo>
                    <a:cubicBezTo>
                      <a:pt x="1444" y="446"/>
                      <a:pt x="1459" y="452"/>
                      <a:pt x="1474" y="463"/>
                    </a:cubicBezTo>
                    <a:cubicBezTo>
                      <a:pt x="1501" y="483"/>
                      <a:pt x="1423" y="515"/>
                      <a:pt x="1466" y="531"/>
                    </a:cubicBezTo>
                    <a:cubicBezTo>
                      <a:pt x="1423" y="541"/>
                      <a:pt x="1269" y="491"/>
                      <a:pt x="1249" y="548"/>
                    </a:cubicBezTo>
                    <a:cubicBezTo>
                      <a:pt x="1238" y="577"/>
                      <a:pt x="1209" y="588"/>
                      <a:pt x="1176" y="586"/>
                    </a:cubicBezTo>
                    <a:cubicBezTo>
                      <a:pt x="1151" y="584"/>
                      <a:pt x="1122" y="617"/>
                      <a:pt x="1156" y="626"/>
                    </a:cubicBezTo>
                    <a:cubicBezTo>
                      <a:pt x="1129" y="651"/>
                      <a:pt x="1182" y="670"/>
                      <a:pt x="1170" y="682"/>
                    </a:cubicBezTo>
                    <a:cubicBezTo>
                      <a:pt x="1156" y="695"/>
                      <a:pt x="1131" y="690"/>
                      <a:pt x="1116" y="701"/>
                    </a:cubicBezTo>
                    <a:cubicBezTo>
                      <a:pt x="1100" y="712"/>
                      <a:pt x="1083" y="729"/>
                      <a:pt x="1064" y="736"/>
                    </a:cubicBezTo>
                    <a:cubicBezTo>
                      <a:pt x="1050" y="740"/>
                      <a:pt x="1034" y="740"/>
                      <a:pt x="1020" y="747"/>
                    </a:cubicBezTo>
                    <a:cubicBezTo>
                      <a:pt x="994" y="761"/>
                      <a:pt x="985" y="791"/>
                      <a:pt x="967" y="811"/>
                    </a:cubicBezTo>
                    <a:cubicBezTo>
                      <a:pt x="945" y="835"/>
                      <a:pt x="905" y="844"/>
                      <a:pt x="873" y="845"/>
                    </a:cubicBezTo>
                    <a:cubicBezTo>
                      <a:pt x="849" y="846"/>
                      <a:pt x="823" y="837"/>
                      <a:pt x="814" y="864"/>
                    </a:cubicBezTo>
                    <a:cubicBezTo>
                      <a:pt x="805" y="894"/>
                      <a:pt x="774" y="872"/>
                      <a:pt x="750" y="873"/>
                    </a:cubicBezTo>
                    <a:cubicBezTo>
                      <a:pt x="733" y="875"/>
                      <a:pt x="724" y="883"/>
                      <a:pt x="713" y="894"/>
                    </a:cubicBezTo>
                    <a:cubicBezTo>
                      <a:pt x="703" y="906"/>
                      <a:pt x="690" y="903"/>
                      <a:pt x="676" y="908"/>
                    </a:cubicBezTo>
                    <a:cubicBezTo>
                      <a:pt x="660" y="915"/>
                      <a:pt x="651" y="930"/>
                      <a:pt x="639" y="940"/>
                    </a:cubicBezTo>
                    <a:cubicBezTo>
                      <a:pt x="626" y="951"/>
                      <a:pt x="609" y="957"/>
                      <a:pt x="596" y="968"/>
                    </a:cubicBezTo>
                    <a:cubicBezTo>
                      <a:pt x="570" y="989"/>
                      <a:pt x="547" y="992"/>
                      <a:pt x="551" y="1029"/>
                    </a:cubicBezTo>
                    <a:cubicBezTo>
                      <a:pt x="556" y="1065"/>
                      <a:pt x="553" y="1105"/>
                      <a:pt x="551" y="1141"/>
                    </a:cubicBezTo>
                    <a:cubicBezTo>
                      <a:pt x="550" y="1156"/>
                      <a:pt x="51" y="1145"/>
                      <a:pt x="0" y="1145"/>
                    </a:cubicBezTo>
                  </a:path>
                </a:pathLst>
              </a:custGeom>
              <a:solidFill>
                <a:srgbClr val="92D05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5" name="Freeform 9">
                <a:extLst>
                  <a:ext uri="{FF2B5EF4-FFF2-40B4-BE49-F238E27FC236}">
                    <a16:creationId xmlns:a16="http://schemas.microsoft.com/office/drawing/2014/main" id="{5C68EAEE-6ED2-2819-357F-C37D731C9FA6}"/>
                  </a:ext>
                </a:extLst>
              </p:cNvPr>
              <p:cNvSpPr>
                <a:spLocks/>
              </p:cNvSpPr>
              <p:nvPr/>
            </p:nvSpPr>
            <p:spPr bwMode="auto">
              <a:xfrm>
                <a:off x="1606358" y="2737243"/>
                <a:ext cx="12790" cy="14621"/>
              </a:xfrm>
              <a:custGeom>
                <a:avLst/>
                <a:gdLst>
                  <a:gd name="T0" fmla="*/ 21 w 21"/>
                  <a:gd name="T1" fmla="*/ 14 h 15"/>
                  <a:gd name="T2" fmla="*/ 0 w 21"/>
                  <a:gd name="T3" fmla="*/ 0 h 15"/>
                  <a:gd name="T4" fmla="*/ 21 w 21"/>
                  <a:gd name="T5" fmla="*/ 14 h 15"/>
                </a:gdLst>
                <a:ahLst/>
                <a:cxnLst>
                  <a:cxn ang="0">
                    <a:pos x="T0" y="T1"/>
                  </a:cxn>
                  <a:cxn ang="0">
                    <a:pos x="T2" y="T3"/>
                  </a:cxn>
                  <a:cxn ang="0">
                    <a:pos x="T4" y="T5"/>
                  </a:cxn>
                </a:cxnLst>
                <a:rect l="0" t="0" r="r" b="b"/>
                <a:pathLst>
                  <a:path w="21" h="15">
                    <a:moveTo>
                      <a:pt x="21" y="14"/>
                    </a:moveTo>
                    <a:cubicBezTo>
                      <a:pt x="14" y="8"/>
                      <a:pt x="7" y="4"/>
                      <a:pt x="0" y="0"/>
                    </a:cubicBezTo>
                    <a:cubicBezTo>
                      <a:pt x="2" y="9"/>
                      <a:pt x="10" y="15"/>
                      <a:pt x="21" y="14"/>
                    </a:cubicBezTo>
                  </a:path>
                </a:pathLst>
              </a:custGeom>
              <a:solidFill>
                <a:srgbClr val="31859B"/>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6" name="Freeform 10">
                <a:extLst>
                  <a:ext uri="{FF2B5EF4-FFF2-40B4-BE49-F238E27FC236}">
                    <a16:creationId xmlns:a16="http://schemas.microsoft.com/office/drawing/2014/main" id="{FA7EA8C9-BFC7-CD54-D5A6-31626C02FF99}"/>
                  </a:ext>
                </a:extLst>
              </p:cNvPr>
              <p:cNvSpPr>
                <a:spLocks/>
              </p:cNvSpPr>
              <p:nvPr/>
            </p:nvSpPr>
            <p:spPr bwMode="auto">
              <a:xfrm>
                <a:off x="1606358" y="2737243"/>
                <a:ext cx="12790" cy="14621"/>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5" y="3"/>
                      <a:pt x="2" y="2"/>
                      <a:pt x="0" y="0"/>
                    </a:cubicBezTo>
                    <a:cubicBezTo>
                      <a:pt x="0" y="4"/>
                      <a:pt x="3" y="6"/>
                      <a:pt x="7" y="6"/>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7" name="Freeform 11">
                <a:extLst>
                  <a:ext uri="{FF2B5EF4-FFF2-40B4-BE49-F238E27FC236}">
                    <a16:creationId xmlns:a16="http://schemas.microsoft.com/office/drawing/2014/main" id="{8582D43B-FC0E-E84F-C17D-202B7E2F0DC7}"/>
                  </a:ext>
                </a:extLst>
              </p:cNvPr>
              <p:cNvSpPr>
                <a:spLocks/>
              </p:cNvSpPr>
              <p:nvPr/>
            </p:nvSpPr>
            <p:spPr bwMode="auto">
              <a:xfrm>
                <a:off x="1688577" y="2788416"/>
                <a:ext cx="10962" cy="9748"/>
              </a:xfrm>
              <a:custGeom>
                <a:avLst/>
                <a:gdLst>
                  <a:gd name="T0" fmla="*/ 15 w 15"/>
                  <a:gd name="T1" fmla="*/ 10 h 10"/>
                  <a:gd name="T2" fmla="*/ 0 w 15"/>
                  <a:gd name="T3" fmla="*/ 2 h 10"/>
                  <a:gd name="T4" fmla="*/ 15 w 15"/>
                  <a:gd name="T5" fmla="*/ 10 h 10"/>
                </a:gdLst>
                <a:ahLst/>
                <a:cxnLst>
                  <a:cxn ang="0">
                    <a:pos x="T0" y="T1"/>
                  </a:cxn>
                  <a:cxn ang="0">
                    <a:pos x="T2" y="T3"/>
                  </a:cxn>
                  <a:cxn ang="0">
                    <a:pos x="T4" y="T5"/>
                  </a:cxn>
                </a:cxnLst>
                <a:rect l="0" t="0" r="r" b="b"/>
                <a:pathLst>
                  <a:path w="15" h="10">
                    <a:moveTo>
                      <a:pt x="15" y="10"/>
                    </a:moveTo>
                    <a:cubicBezTo>
                      <a:pt x="10" y="2"/>
                      <a:pt x="10" y="0"/>
                      <a:pt x="0" y="2"/>
                    </a:cubicBezTo>
                    <a:cubicBezTo>
                      <a:pt x="5" y="4"/>
                      <a:pt x="10" y="7"/>
                      <a:pt x="15" y="10"/>
                    </a:cubicBezTo>
                  </a:path>
                </a:pathLst>
              </a:custGeom>
              <a:solidFill>
                <a:srgbClr val="31859B"/>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8" name="Freeform 12">
                <a:extLst>
                  <a:ext uri="{FF2B5EF4-FFF2-40B4-BE49-F238E27FC236}">
                    <a16:creationId xmlns:a16="http://schemas.microsoft.com/office/drawing/2014/main" id="{26D99CCB-1D0A-4C55-00CF-47C0BF99E0EB}"/>
                  </a:ext>
                </a:extLst>
              </p:cNvPr>
              <p:cNvSpPr>
                <a:spLocks/>
              </p:cNvSpPr>
              <p:nvPr/>
            </p:nvSpPr>
            <p:spPr bwMode="auto">
              <a:xfrm>
                <a:off x="1688577" y="2788416"/>
                <a:ext cx="10962" cy="9748"/>
              </a:xfrm>
              <a:custGeom>
                <a:avLst/>
                <a:gdLst>
                  <a:gd name="T0" fmla="*/ 6 w 6"/>
                  <a:gd name="T1" fmla="*/ 4 h 4"/>
                  <a:gd name="T2" fmla="*/ 0 w 6"/>
                  <a:gd name="T3" fmla="*/ 1 h 4"/>
                  <a:gd name="T4" fmla="*/ 6 w 6"/>
                  <a:gd name="T5" fmla="*/ 4 h 4"/>
                </a:gdLst>
                <a:ahLst/>
                <a:cxnLst>
                  <a:cxn ang="0">
                    <a:pos x="T0" y="T1"/>
                  </a:cxn>
                  <a:cxn ang="0">
                    <a:pos x="T2" y="T3"/>
                  </a:cxn>
                  <a:cxn ang="0">
                    <a:pos x="T4" y="T5"/>
                  </a:cxn>
                </a:cxnLst>
                <a:rect l="0" t="0" r="r" b="b"/>
                <a:pathLst>
                  <a:path w="6" h="4">
                    <a:moveTo>
                      <a:pt x="6" y="4"/>
                    </a:moveTo>
                    <a:cubicBezTo>
                      <a:pt x="4" y="1"/>
                      <a:pt x="4" y="0"/>
                      <a:pt x="0" y="1"/>
                    </a:cubicBezTo>
                    <a:cubicBezTo>
                      <a:pt x="2" y="2"/>
                      <a:pt x="4" y="3"/>
                      <a:pt x="6" y="4"/>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69" name="Freeform 13">
                <a:extLst>
                  <a:ext uri="{FF2B5EF4-FFF2-40B4-BE49-F238E27FC236}">
                    <a16:creationId xmlns:a16="http://schemas.microsoft.com/office/drawing/2014/main" id="{608FAE08-EB10-078E-2E42-E9654298EE2C}"/>
                  </a:ext>
                </a:extLst>
              </p:cNvPr>
              <p:cNvSpPr>
                <a:spLocks/>
              </p:cNvSpPr>
              <p:nvPr/>
            </p:nvSpPr>
            <p:spPr bwMode="auto">
              <a:xfrm>
                <a:off x="1752524" y="2883454"/>
                <a:ext cx="18271" cy="7312"/>
              </a:xfrm>
              <a:custGeom>
                <a:avLst/>
                <a:gdLst>
                  <a:gd name="T0" fmla="*/ 28 w 28"/>
                  <a:gd name="T1" fmla="*/ 9 h 9"/>
                  <a:gd name="T2" fmla="*/ 0 w 28"/>
                  <a:gd name="T3" fmla="*/ 3 h 9"/>
                  <a:gd name="T4" fmla="*/ 28 w 28"/>
                  <a:gd name="T5" fmla="*/ 9 h 9"/>
                </a:gdLst>
                <a:ahLst/>
                <a:cxnLst>
                  <a:cxn ang="0">
                    <a:pos x="T0" y="T1"/>
                  </a:cxn>
                  <a:cxn ang="0">
                    <a:pos x="T2" y="T3"/>
                  </a:cxn>
                  <a:cxn ang="0">
                    <a:pos x="T4" y="T5"/>
                  </a:cxn>
                </a:cxnLst>
                <a:rect l="0" t="0" r="r" b="b"/>
                <a:pathLst>
                  <a:path w="28" h="9">
                    <a:moveTo>
                      <a:pt x="28" y="9"/>
                    </a:moveTo>
                    <a:cubicBezTo>
                      <a:pt x="22" y="0"/>
                      <a:pt x="9" y="2"/>
                      <a:pt x="0" y="3"/>
                    </a:cubicBezTo>
                    <a:cubicBezTo>
                      <a:pt x="10" y="4"/>
                      <a:pt x="19" y="6"/>
                      <a:pt x="28" y="9"/>
                    </a:cubicBezTo>
                  </a:path>
                </a:pathLst>
              </a:custGeom>
              <a:solidFill>
                <a:srgbClr val="31859B"/>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70" name="Freeform 14">
                <a:extLst>
                  <a:ext uri="{FF2B5EF4-FFF2-40B4-BE49-F238E27FC236}">
                    <a16:creationId xmlns:a16="http://schemas.microsoft.com/office/drawing/2014/main" id="{7A32FBFE-41E1-AB94-4D39-F491159165B1}"/>
                  </a:ext>
                </a:extLst>
              </p:cNvPr>
              <p:cNvSpPr>
                <a:spLocks/>
              </p:cNvSpPr>
              <p:nvPr/>
            </p:nvSpPr>
            <p:spPr bwMode="auto">
              <a:xfrm>
                <a:off x="1752524" y="2883454"/>
                <a:ext cx="18271" cy="7312"/>
              </a:xfrm>
              <a:custGeom>
                <a:avLst/>
                <a:gdLst>
                  <a:gd name="T0" fmla="*/ 10 w 10"/>
                  <a:gd name="T1" fmla="*/ 3 h 3"/>
                  <a:gd name="T2" fmla="*/ 0 w 10"/>
                  <a:gd name="T3" fmla="*/ 1 h 3"/>
                  <a:gd name="T4" fmla="*/ 10 w 10"/>
                  <a:gd name="T5" fmla="*/ 3 h 3"/>
                </a:gdLst>
                <a:ahLst/>
                <a:cxnLst>
                  <a:cxn ang="0">
                    <a:pos x="T0" y="T1"/>
                  </a:cxn>
                  <a:cxn ang="0">
                    <a:pos x="T2" y="T3"/>
                  </a:cxn>
                  <a:cxn ang="0">
                    <a:pos x="T4" y="T5"/>
                  </a:cxn>
                </a:cxnLst>
                <a:rect l="0" t="0" r="r" b="b"/>
                <a:pathLst>
                  <a:path w="10" h="3">
                    <a:moveTo>
                      <a:pt x="10" y="3"/>
                    </a:moveTo>
                    <a:cubicBezTo>
                      <a:pt x="8" y="0"/>
                      <a:pt x="3" y="0"/>
                      <a:pt x="0" y="1"/>
                    </a:cubicBezTo>
                    <a:cubicBezTo>
                      <a:pt x="4" y="1"/>
                      <a:pt x="7" y="2"/>
                      <a:pt x="10" y="3"/>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71" name="Freeform 15">
                <a:extLst>
                  <a:ext uri="{FF2B5EF4-FFF2-40B4-BE49-F238E27FC236}">
                    <a16:creationId xmlns:a16="http://schemas.microsoft.com/office/drawing/2014/main" id="{5907570F-A539-443D-C106-A676B6E7DF37}"/>
                  </a:ext>
                </a:extLst>
              </p:cNvPr>
              <p:cNvSpPr>
                <a:spLocks/>
              </p:cNvSpPr>
              <p:nvPr/>
            </p:nvSpPr>
            <p:spPr bwMode="auto">
              <a:xfrm>
                <a:off x="1763487" y="2905386"/>
                <a:ext cx="18271" cy="29242"/>
              </a:xfrm>
              <a:custGeom>
                <a:avLst/>
                <a:gdLst>
                  <a:gd name="T0" fmla="*/ 20 w 28"/>
                  <a:gd name="T1" fmla="*/ 30 h 30"/>
                  <a:gd name="T2" fmla="*/ 0 w 28"/>
                  <a:gd name="T3" fmla="*/ 7 h 30"/>
                  <a:gd name="T4" fmla="*/ 20 w 28"/>
                  <a:gd name="T5" fmla="*/ 30 h 30"/>
                </a:gdLst>
                <a:ahLst/>
                <a:cxnLst>
                  <a:cxn ang="0">
                    <a:pos x="T0" y="T1"/>
                  </a:cxn>
                  <a:cxn ang="0">
                    <a:pos x="T2" y="T3"/>
                  </a:cxn>
                  <a:cxn ang="0">
                    <a:pos x="T4" y="T5"/>
                  </a:cxn>
                </a:cxnLst>
                <a:rect l="0" t="0" r="r" b="b"/>
                <a:pathLst>
                  <a:path w="28" h="30">
                    <a:moveTo>
                      <a:pt x="20" y="30"/>
                    </a:moveTo>
                    <a:cubicBezTo>
                      <a:pt x="28" y="19"/>
                      <a:pt x="17" y="0"/>
                      <a:pt x="0" y="7"/>
                    </a:cubicBezTo>
                    <a:cubicBezTo>
                      <a:pt x="9" y="14"/>
                      <a:pt x="15" y="21"/>
                      <a:pt x="20" y="30"/>
                    </a:cubicBezTo>
                  </a:path>
                </a:pathLst>
              </a:custGeom>
              <a:solidFill>
                <a:srgbClr val="31859B"/>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72" name="Freeform 16">
                <a:extLst>
                  <a:ext uri="{FF2B5EF4-FFF2-40B4-BE49-F238E27FC236}">
                    <a16:creationId xmlns:a16="http://schemas.microsoft.com/office/drawing/2014/main" id="{68D0858A-8FA8-B4C0-5421-094891E6559B}"/>
                  </a:ext>
                </a:extLst>
              </p:cNvPr>
              <p:cNvSpPr>
                <a:spLocks/>
              </p:cNvSpPr>
              <p:nvPr/>
            </p:nvSpPr>
            <p:spPr bwMode="auto">
              <a:xfrm>
                <a:off x="1763487" y="2905386"/>
                <a:ext cx="18271" cy="29242"/>
              </a:xfrm>
              <a:custGeom>
                <a:avLst/>
                <a:gdLst>
                  <a:gd name="T0" fmla="*/ 7 w 10"/>
                  <a:gd name="T1" fmla="*/ 12 h 12"/>
                  <a:gd name="T2" fmla="*/ 0 w 10"/>
                  <a:gd name="T3" fmla="*/ 3 h 12"/>
                  <a:gd name="T4" fmla="*/ 7 w 10"/>
                  <a:gd name="T5" fmla="*/ 12 h 12"/>
                </a:gdLst>
                <a:ahLst/>
                <a:cxnLst>
                  <a:cxn ang="0">
                    <a:pos x="T0" y="T1"/>
                  </a:cxn>
                  <a:cxn ang="0">
                    <a:pos x="T2" y="T3"/>
                  </a:cxn>
                  <a:cxn ang="0">
                    <a:pos x="T4" y="T5"/>
                  </a:cxn>
                </a:cxnLst>
                <a:rect l="0" t="0" r="r" b="b"/>
                <a:pathLst>
                  <a:path w="10" h="12">
                    <a:moveTo>
                      <a:pt x="7" y="12"/>
                    </a:moveTo>
                    <a:cubicBezTo>
                      <a:pt x="10" y="8"/>
                      <a:pt x="6" y="0"/>
                      <a:pt x="0" y="3"/>
                    </a:cubicBezTo>
                    <a:cubicBezTo>
                      <a:pt x="3" y="6"/>
                      <a:pt x="5" y="8"/>
                      <a:pt x="7" y="12"/>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373" name="Group 15">
                <a:extLst>
                  <a:ext uri="{FF2B5EF4-FFF2-40B4-BE49-F238E27FC236}">
                    <a16:creationId xmlns:a16="http://schemas.microsoft.com/office/drawing/2014/main" id="{8365158B-D5B3-0037-E68A-41E04D98FE49}"/>
                  </a:ext>
                </a:extLst>
              </p:cNvPr>
              <p:cNvGrpSpPr/>
              <p:nvPr/>
            </p:nvGrpSpPr>
            <p:grpSpPr>
              <a:xfrm>
                <a:off x="1471154" y="2276678"/>
                <a:ext cx="1215007" cy="1211115"/>
                <a:chOff x="1619606" y="1178878"/>
                <a:chExt cx="1568347" cy="1324457"/>
              </a:xfrm>
              <a:solidFill>
                <a:schemeClr val="accent5">
                  <a:lumMod val="60000"/>
                  <a:lumOff val="40000"/>
                </a:schemeClr>
              </a:solidFill>
            </p:grpSpPr>
            <p:sp>
              <p:nvSpPr>
                <p:cNvPr id="494" name="Freeform 17">
                  <a:extLst>
                    <a:ext uri="{FF2B5EF4-FFF2-40B4-BE49-F238E27FC236}">
                      <a16:creationId xmlns:a16="http://schemas.microsoft.com/office/drawing/2014/main" id="{67E8D66B-4D16-D1B7-F1FF-A43EB7514955}"/>
                    </a:ext>
                  </a:extLst>
                </p:cNvPr>
                <p:cNvSpPr>
                  <a:spLocks/>
                </p:cNvSpPr>
                <p:nvPr/>
              </p:nvSpPr>
              <p:spPr bwMode="auto">
                <a:xfrm>
                  <a:off x="1619606" y="1178878"/>
                  <a:ext cx="1415049" cy="1196542"/>
                </a:xfrm>
                <a:custGeom>
                  <a:avLst/>
                  <a:gdLst>
                    <a:gd name="T0" fmla="*/ 29 w 1600"/>
                    <a:gd name="T1" fmla="*/ 386 h 1197"/>
                    <a:gd name="T2" fmla="*/ 8 w 1600"/>
                    <a:gd name="T3" fmla="*/ 373 h 1197"/>
                    <a:gd name="T4" fmla="*/ 214 w 1600"/>
                    <a:gd name="T5" fmla="*/ 307 h 1197"/>
                    <a:gd name="T6" fmla="*/ 325 w 1600"/>
                    <a:gd name="T7" fmla="*/ 343 h 1197"/>
                    <a:gd name="T8" fmla="*/ 373 w 1600"/>
                    <a:gd name="T9" fmla="*/ 340 h 1197"/>
                    <a:gd name="T10" fmla="*/ 375 w 1600"/>
                    <a:gd name="T11" fmla="*/ 235 h 1197"/>
                    <a:gd name="T12" fmla="*/ 432 w 1600"/>
                    <a:gd name="T13" fmla="*/ 197 h 1197"/>
                    <a:gd name="T14" fmla="*/ 546 w 1600"/>
                    <a:gd name="T15" fmla="*/ 247 h 1197"/>
                    <a:gd name="T16" fmla="*/ 611 w 1600"/>
                    <a:gd name="T17" fmla="*/ 224 h 1197"/>
                    <a:gd name="T18" fmla="*/ 795 w 1600"/>
                    <a:gd name="T19" fmla="*/ 130 h 1197"/>
                    <a:gd name="T20" fmla="*/ 930 w 1600"/>
                    <a:gd name="T21" fmla="*/ 56 h 1197"/>
                    <a:gd name="T22" fmla="*/ 1045 w 1600"/>
                    <a:gd name="T23" fmla="*/ 112 h 1197"/>
                    <a:gd name="T24" fmla="*/ 1151 w 1600"/>
                    <a:gd name="T25" fmla="*/ 159 h 1197"/>
                    <a:gd name="T26" fmla="*/ 1264 w 1600"/>
                    <a:gd name="T27" fmla="*/ 220 h 1197"/>
                    <a:gd name="T28" fmla="*/ 1428 w 1600"/>
                    <a:gd name="T29" fmla="*/ 269 h 1197"/>
                    <a:gd name="T30" fmla="*/ 1455 w 1600"/>
                    <a:gd name="T31" fmla="*/ 270 h 1197"/>
                    <a:gd name="T32" fmla="*/ 1600 w 1600"/>
                    <a:gd name="T33" fmla="*/ 294 h 1197"/>
                    <a:gd name="T34" fmla="*/ 1518 w 1600"/>
                    <a:gd name="T35" fmla="*/ 446 h 1197"/>
                    <a:gd name="T36" fmla="*/ 1451 w 1600"/>
                    <a:gd name="T37" fmla="*/ 491 h 1197"/>
                    <a:gd name="T38" fmla="*/ 1387 w 1600"/>
                    <a:gd name="T39" fmla="*/ 570 h 1197"/>
                    <a:gd name="T40" fmla="*/ 1344 w 1600"/>
                    <a:gd name="T41" fmla="*/ 650 h 1197"/>
                    <a:gd name="T42" fmla="*/ 1416 w 1600"/>
                    <a:gd name="T43" fmla="*/ 636 h 1197"/>
                    <a:gd name="T44" fmla="*/ 1467 w 1600"/>
                    <a:gd name="T45" fmla="*/ 784 h 1197"/>
                    <a:gd name="T46" fmla="*/ 1434 w 1600"/>
                    <a:gd name="T47" fmla="*/ 911 h 1197"/>
                    <a:gd name="T48" fmla="*/ 1402 w 1600"/>
                    <a:gd name="T49" fmla="*/ 1062 h 1197"/>
                    <a:gd name="T50" fmla="*/ 1319 w 1600"/>
                    <a:gd name="T51" fmla="*/ 1087 h 1197"/>
                    <a:gd name="T52" fmla="*/ 1224 w 1600"/>
                    <a:gd name="T53" fmla="*/ 1046 h 1197"/>
                    <a:gd name="T54" fmla="*/ 1170 w 1600"/>
                    <a:gd name="T55" fmla="*/ 1026 h 1197"/>
                    <a:gd name="T56" fmla="*/ 1028 w 1600"/>
                    <a:gd name="T57" fmla="*/ 1058 h 1197"/>
                    <a:gd name="T58" fmla="*/ 966 w 1600"/>
                    <a:gd name="T59" fmla="*/ 1131 h 1197"/>
                    <a:gd name="T60" fmla="*/ 919 w 1600"/>
                    <a:gd name="T61" fmla="*/ 1191 h 1197"/>
                    <a:gd name="T62" fmla="*/ 804 w 1600"/>
                    <a:gd name="T63" fmla="*/ 1157 h 1197"/>
                    <a:gd name="T64" fmla="*/ 676 w 1600"/>
                    <a:gd name="T65" fmla="*/ 1147 h 1197"/>
                    <a:gd name="T66" fmla="*/ 544 w 1600"/>
                    <a:gd name="T67" fmla="*/ 1130 h 1197"/>
                    <a:gd name="T68" fmla="*/ 375 w 1600"/>
                    <a:gd name="T69" fmla="*/ 1056 h 1197"/>
                    <a:gd name="T70" fmla="*/ 441 w 1600"/>
                    <a:gd name="T71" fmla="*/ 880 h 1197"/>
                    <a:gd name="T72" fmla="*/ 511 w 1600"/>
                    <a:gd name="T73" fmla="*/ 821 h 1197"/>
                    <a:gd name="T74" fmla="*/ 473 w 1600"/>
                    <a:gd name="T75" fmla="*/ 750 h 1197"/>
                    <a:gd name="T76" fmla="*/ 458 w 1600"/>
                    <a:gd name="T77" fmla="*/ 651 h 1197"/>
                    <a:gd name="T78" fmla="*/ 324 w 1600"/>
                    <a:gd name="T79" fmla="*/ 542 h 1197"/>
                    <a:gd name="T80" fmla="*/ 315 w 1600"/>
                    <a:gd name="T81" fmla="*/ 524 h 1197"/>
                    <a:gd name="T82" fmla="*/ 239 w 1600"/>
                    <a:gd name="T83" fmla="*/ 485 h 1197"/>
                    <a:gd name="T84" fmla="*/ 210 w 1600"/>
                    <a:gd name="T85" fmla="*/ 458 h 1197"/>
                    <a:gd name="T86" fmla="*/ 16 w 1600"/>
                    <a:gd name="T87" fmla="*/ 418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 h="1197">
                      <a:moveTo>
                        <a:pt x="16" y="418"/>
                      </a:moveTo>
                      <a:cubicBezTo>
                        <a:pt x="31" y="412"/>
                        <a:pt x="51" y="408"/>
                        <a:pt x="69" y="410"/>
                      </a:cubicBezTo>
                      <a:cubicBezTo>
                        <a:pt x="73" y="386"/>
                        <a:pt x="38" y="403"/>
                        <a:pt x="29" y="386"/>
                      </a:cubicBezTo>
                      <a:cubicBezTo>
                        <a:pt x="45" y="381"/>
                        <a:pt x="65" y="383"/>
                        <a:pt x="82" y="384"/>
                      </a:cubicBezTo>
                      <a:cubicBezTo>
                        <a:pt x="68" y="382"/>
                        <a:pt x="50" y="386"/>
                        <a:pt x="59" y="371"/>
                      </a:cubicBezTo>
                      <a:cubicBezTo>
                        <a:pt x="48" y="371"/>
                        <a:pt x="14" y="388"/>
                        <a:pt x="8" y="373"/>
                      </a:cubicBezTo>
                      <a:cubicBezTo>
                        <a:pt x="0" y="352"/>
                        <a:pt x="36" y="339"/>
                        <a:pt x="53" y="336"/>
                      </a:cubicBezTo>
                      <a:cubicBezTo>
                        <a:pt x="77" y="332"/>
                        <a:pt x="99" y="330"/>
                        <a:pt x="123" y="331"/>
                      </a:cubicBezTo>
                      <a:cubicBezTo>
                        <a:pt x="157" y="332"/>
                        <a:pt x="176" y="303"/>
                        <a:pt x="214" y="307"/>
                      </a:cubicBezTo>
                      <a:cubicBezTo>
                        <a:pt x="211" y="317"/>
                        <a:pt x="259" y="355"/>
                        <a:pt x="271" y="350"/>
                      </a:cubicBezTo>
                      <a:cubicBezTo>
                        <a:pt x="279" y="346"/>
                        <a:pt x="287" y="342"/>
                        <a:pt x="294" y="338"/>
                      </a:cubicBezTo>
                      <a:cubicBezTo>
                        <a:pt x="311" y="329"/>
                        <a:pt x="311" y="340"/>
                        <a:pt x="325" y="343"/>
                      </a:cubicBezTo>
                      <a:cubicBezTo>
                        <a:pt x="339" y="345"/>
                        <a:pt x="350" y="335"/>
                        <a:pt x="352" y="355"/>
                      </a:cubicBezTo>
                      <a:cubicBezTo>
                        <a:pt x="361" y="350"/>
                        <a:pt x="347" y="343"/>
                        <a:pt x="354" y="334"/>
                      </a:cubicBezTo>
                      <a:cubicBezTo>
                        <a:pt x="361" y="325"/>
                        <a:pt x="366" y="339"/>
                        <a:pt x="373" y="340"/>
                      </a:cubicBezTo>
                      <a:cubicBezTo>
                        <a:pt x="389" y="344"/>
                        <a:pt x="410" y="340"/>
                        <a:pt x="426" y="338"/>
                      </a:cubicBezTo>
                      <a:cubicBezTo>
                        <a:pt x="390" y="329"/>
                        <a:pt x="400" y="286"/>
                        <a:pt x="401" y="264"/>
                      </a:cubicBezTo>
                      <a:cubicBezTo>
                        <a:pt x="402" y="253"/>
                        <a:pt x="382" y="242"/>
                        <a:pt x="375" y="235"/>
                      </a:cubicBezTo>
                      <a:cubicBezTo>
                        <a:pt x="364" y="222"/>
                        <a:pt x="372" y="202"/>
                        <a:pt x="356" y="192"/>
                      </a:cubicBezTo>
                      <a:cubicBezTo>
                        <a:pt x="368" y="193"/>
                        <a:pt x="379" y="198"/>
                        <a:pt x="391" y="201"/>
                      </a:cubicBezTo>
                      <a:cubicBezTo>
                        <a:pt x="404" y="203"/>
                        <a:pt x="420" y="192"/>
                        <a:pt x="432" y="197"/>
                      </a:cubicBezTo>
                      <a:cubicBezTo>
                        <a:pt x="450" y="205"/>
                        <a:pt x="429" y="228"/>
                        <a:pt x="455" y="240"/>
                      </a:cubicBezTo>
                      <a:cubicBezTo>
                        <a:pt x="462" y="244"/>
                        <a:pt x="475" y="238"/>
                        <a:pt x="482" y="238"/>
                      </a:cubicBezTo>
                      <a:cubicBezTo>
                        <a:pt x="504" y="237"/>
                        <a:pt x="525" y="244"/>
                        <a:pt x="546" y="247"/>
                      </a:cubicBezTo>
                      <a:cubicBezTo>
                        <a:pt x="566" y="251"/>
                        <a:pt x="584" y="250"/>
                        <a:pt x="602" y="241"/>
                      </a:cubicBezTo>
                      <a:cubicBezTo>
                        <a:pt x="618" y="233"/>
                        <a:pt x="640" y="233"/>
                        <a:pt x="654" y="224"/>
                      </a:cubicBezTo>
                      <a:cubicBezTo>
                        <a:pt x="643" y="228"/>
                        <a:pt x="623" y="230"/>
                        <a:pt x="611" y="224"/>
                      </a:cubicBezTo>
                      <a:cubicBezTo>
                        <a:pt x="587" y="213"/>
                        <a:pt x="639" y="184"/>
                        <a:pt x="648" y="180"/>
                      </a:cubicBezTo>
                      <a:cubicBezTo>
                        <a:pt x="676" y="169"/>
                        <a:pt x="708" y="170"/>
                        <a:pt x="737" y="160"/>
                      </a:cubicBezTo>
                      <a:cubicBezTo>
                        <a:pt x="753" y="155"/>
                        <a:pt x="774" y="121"/>
                        <a:pt x="795" y="130"/>
                      </a:cubicBezTo>
                      <a:cubicBezTo>
                        <a:pt x="776" y="120"/>
                        <a:pt x="784" y="49"/>
                        <a:pt x="798" y="36"/>
                      </a:cubicBezTo>
                      <a:cubicBezTo>
                        <a:pt x="813" y="23"/>
                        <a:pt x="888" y="0"/>
                        <a:pt x="909" y="14"/>
                      </a:cubicBezTo>
                      <a:cubicBezTo>
                        <a:pt x="919" y="21"/>
                        <a:pt x="901" y="49"/>
                        <a:pt x="930" y="56"/>
                      </a:cubicBezTo>
                      <a:cubicBezTo>
                        <a:pt x="961" y="62"/>
                        <a:pt x="954" y="56"/>
                        <a:pt x="975" y="62"/>
                      </a:cubicBezTo>
                      <a:cubicBezTo>
                        <a:pt x="996" y="67"/>
                        <a:pt x="990" y="80"/>
                        <a:pt x="1006" y="87"/>
                      </a:cubicBezTo>
                      <a:cubicBezTo>
                        <a:pt x="1026" y="95"/>
                        <a:pt x="1046" y="85"/>
                        <a:pt x="1045" y="112"/>
                      </a:cubicBezTo>
                      <a:cubicBezTo>
                        <a:pt x="1056" y="105"/>
                        <a:pt x="1077" y="107"/>
                        <a:pt x="1090" y="111"/>
                      </a:cubicBezTo>
                      <a:cubicBezTo>
                        <a:pt x="1114" y="118"/>
                        <a:pt x="1105" y="143"/>
                        <a:pt x="1101" y="158"/>
                      </a:cubicBezTo>
                      <a:cubicBezTo>
                        <a:pt x="1117" y="160"/>
                        <a:pt x="1135" y="165"/>
                        <a:pt x="1151" y="159"/>
                      </a:cubicBezTo>
                      <a:cubicBezTo>
                        <a:pt x="1166" y="154"/>
                        <a:pt x="1169" y="138"/>
                        <a:pt x="1185" y="133"/>
                      </a:cubicBezTo>
                      <a:cubicBezTo>
                        <a:pt x="1187" y="141"/>
                        <a:pt x="1184" y="180"/>
                        <a:pt x="1197" y="180"/>
                      </a:cubicBezTo>
                      <a:cubicBezTo>
                        <a:pt x="1217" y="181"/>
                        <a:pt x="1257" y="203"/>
                        <a:pt x="1264" y="220"/>
                      </a:cubicBezTo>
                      <a:cubicBezTo>
                        <a:pt x="1262" y="215"/>
                        <a:pt x="1339" y="226"/>
                        <a:pt x="1343" y="226"/>
                      </a:cubicBezTo>
                      <a:cubicBezTo>
                        <a:pt x="1361" y="227"/>
                        <a:pt x="1375" y="224"/>
                        <a:pt x="1390" y="238"/>
                      </a:cubicBezTo>
                      <a:cubicBezTo>
                        <a:pt x="1402" y="248"/>
                        <a:pt x="1411" y="265"/>
                        <a:pt x="1428" y="269"/>
                      </a:cubicBezTo>
                      <a:cubicBezTo>
                        <a:pt x="1432" y="267"/>
                        <a:pt x="1435" y="265"/>
                        <a:pt x="1437" y="262"/>
                      </a:cubicBezTo>
                      <a:cubicBezTo>
                        <a:pt x="1443" y="257"/>
                        <a:pt x="1446" y="263"/>
                        <a:pt x="1452" y="264"/>
                      </a:cubicBezTo>
                      <a:cubicBezTo>
                        <a:pt x="1455" y="265"/>
                        <a:pt x="1456" y="267"/>
                        <a:pt x="1455" y="270"/>
                      </a:cubicBezTo>
                      <a:cubicBezTo>
                        <a:pt x="1454" y="276"/>
                        <a:pt x="1471" y="273"/>
                        <a:pt x="1473" y="273"/>
                      </a:cubicBezTo>
                      <a:cubicBezTo>
                        <a:pt x="1492" y="275"/>
                        <a:pt x="1503" y="265"/>
                        <a:pt x="1520" y="276"/>
                      </a:cubicBezTo>
                      <a:cubicBezTo>
                        <a:pt x="1539" y="288"/>
                        <a:pt x="1577" y="291"/>
                        <a:pt x="1600" y="294"/>
                      </a:cubicBezTo>
                      <a:cubicBezTo>
                        <a:pt x="1572" y="316"/>
                        <a:pt x="1546" y="340"/>
                        <a:pt x="1538" y="372"/>
                      </a:cubicBezTo>
                      <a:cubicBezTo>
                        <a:pt x="1533" y="388"/>
                        <a:pt x="1523" y="403"/>
                        <a:pt x="1520" y="418"/>
                      </a:cubicBezTo>
                      <a:cubicBezTo>
                        <a:pt x="1519" y="429"/>
                        <a:pt x="1523" y="433"/>
                        <a:pt x="1518" y="446"/>
                      </a:cubicBezTo>
                      <a:cubicBezTo>
                        <a:pt x="1513" y="463"/>
                        <a:pt x="1527" y="476"/>
                        <a:pt x="1515" y="486"/>
                      </a:cubicBezTo>
                      <a:cubicBezTo>
                        <a:pt x="1505" y="495"/>
                        <a:pt x="1497" y="503"/>
                        <a:pt x="1481" y="501"/>
                      </a:cubicBezTo>
                      <a:cubicBezTo>
                        <a:pt x="1468" y="500"/>
                        <a:pt x="1467" y="483"/>
                        <a:pt x="1451" y="491"/>
                      </a:cubicBezTo>
                      <a:cubicBezTo>
                        <a:pt x="1440" y="497"/>
                        <a:pt x="1439" y="514"/>
                        <a:pt x="1458" y="512"/>
                      </a:cubicBezTo>
                      <a:cubicBezTo>
                        <a:pt x="1444" y="525"/>
                        <a:pt x="1432" y="541"/>
                        <a:pt x="1416" y="552"/>
                      </a:cubicBezTo>
                      <a:cubicBezTo>
                        <a:pt x="1406" y="558"/>
                        <a:pt x="1396" y="564"/>
                        <a:pt x="1387" y="570"/>
                      </a:cubicBezTo>
                      <a:cubicBezTo>
                        <a:pt x="1379" y="576"/>
                        <a:pt x="1380" y="589"/>
                        <a:pt x="1374" y="596"/>
                      </a:cubicBezTo>
                      <a:cubicBezTo>
                        <a:pt x="1363" y="608"/>
                        <a:pt x="1341" y="614"/>
                        <a:pt x="1338" y="632"/>
                      </a:cubicBezTo>
                      <a:cubicBezTo>
                        <a:pt x="1341" y="638"/>
                        <a:pt x="1342" y="644"/>
                        <a:pt x="1344" y="650"/>
                      </a:cubicBezTo>
                      <a:cubicBezTo>
                        <a:pt x="1341" y="661"/>
                        <a:pt x="1329" y="665"/>
                        <a:pt x="1325" y="675"/>
                      </a:cubicBezTo>
                      <a:cubicBezTo>
                        <a:pt x="1346" y="673"/>
                        <a:pt x="1354" y="666"/>
                        <a:pt x="1359" y="648"/>
                      </a:cubicBezTo>
                      <a:cubicBezTo>
                        <a:pt x="1364" y="630"/>
                        <a:pt x="1401" y="632"/>
                        <a:pt x="1416" y="636"/>
                      </a:cubicBezTo>
                      <a:cubicBezTo>
                        <a:pt x="1435" y="640"/>
                        <a:pt x="1423" y="666"/>
                        <a:pt x="1436" y="679"/>
                      </a:cubicBezTo>
                      <a:cubicBezTo>
                        <a:pt x="1459" y="701"/>
                        <a:pt x="1445" y="710"/>
                        <a:pt x="1425" y="725"/>
                      </a:cubicBezTo>
                      <a:cubicBezTo>
                        <a:pt x="1436" y="739"/>
                        <a:pt x="1478" y="764"/>
                        <a:pt x="1467" y="784"/>
                      </a:cubicBezTo>
                      <a:cubicBezTo>
                        <a:pt x="1459" y="798"/>
                        <a:pt x="1403" y="816"/>
                        <a:pt x="1404" y="818"/>
                      </a:cubicBezTo>
                      <a:cubicBezTo>
                        <a:pt x="1405" y="834"/>
                        <a:pt x="1439" y="848"/>
                        <a:pt x="1451" y="857"/>
                      </a:cubicBezTo>
                      <a:cubicBezTo>
                        <a:pt x="1468" y="870"/>
                        <a:pt x="1428" y="893"/>
                        <a:pt x="1434" y="911"/>
                      </a:cubicBezTo>
                      <a:cubicBezTo>
                        <a:pt x="1442" y="932"/>
                        <a:pt x="1487" y="956"/>
                        <a:pt x="1510" y="947"/>
                      </a:cubicBezTo>
                      <a:cubicBezTo>
                        <a:pt x="1540" y="936"/>
                        <a:pt x="1536" y="952"/>
                        <a:pt x="1525" y="970"/>
                      </a:cubicBezTo>
                      <a:cubicBezTo>
                        <a:pt x="1498" y="1013"/>
                        <a:pt x="1447" y="1034"/>
                        <a:pt x="1402" y="1062"/>
                      </a:cubicBezTo>
                      <a:cubicBezTo>
                        <a:pt x="1404" y="1066"/>
                        <a:pt x="1408" y="1070"/>
                        <a:pt x="1411" y="1074"/>
                      </a:cubicBezTo>
                      <a:cubicBezTo>
                        <a:pt x="1394" y="1076"/>
                        <a:pt x="1379" y="1084"/>
                        <a:pt x="1364" y="1089"/>
                      </a:cubicBezTo>
                      <a:cubicBezTo>
                        <a:pt x="1346" y="1095"/>
                        <a:pt x="1335" y="1086"/>
                        <a:pt x="1319" y="1087"/>
                      </a:cubicBezTo>
                      <a:cubicBezTo>
                        <a:pt x="1294" y="1089"/>
                        <a:pt x="1279" y="1070"/>
                        <a:pt x="1249" y="1073"/>
                      </a:cubicBezTo>
                      <a:cubicBezTo>
                        <a:pt x="1260" y="1045"/>
                        <a:pt x="1210" y="1066"/>
                        <a:pt x="1209" y="1050"/>
                      </a:cubicBezTo>
                      <a:cubicBezTo>
                        <a:pt x="1212" y="1045"/>
                        <a:pt x="1217" y="1044"/>
                        <a:pt x="1224" y="1046"/>
                      </a:cubicBezTo>
                      <a:cubicBezTo>
                        <a:pt x="1223" y="1037"/>
                        <a:pt x="1217" y="1032"/>
                        <a:pt x="1207" y="1032"/>
                      </a:cubicBezTo>
                      <a:cubicBezTo>
                        <a:pt x="1216" y="1044"/>
                        <a:pt x="1209" y="1046"/>
                        <a:pt x="1197" y="1046"/>
                      </a:cubicBezTo>
                      <a:cubicBezTo>
                        <a:pt x="1178" y="1047"/>
                        <a:pt x="1176" y="1046"/>
                        <a:pt x="1170" y="1026"/>
                      </a:cubicBezTo>
                      <a:cubicBezTo>
                        <a:pt x="1178" y="1067"/>
                        <a:pt x="1166" y="1041"/>
                        <a:pt x="1136" y="1041"/>
                      </a:cubicBezTo>
                      <a:cubicBezTo>
                        <a:pt x="1119" y="1041"/>
                        <a:pt x="1105" y="1031"/>
                        <a:pt x="1088" y="1030"/>
                      </a:cubicBezTo>
                      <a:cubicBezTo>
                        <a:pt x="1068" y="1029"/>
                        <a:pt x="1046" y="1050"/>
                        <a:pt x="1028" y="1058"/>
                      </a:cubicBezTo>
                      <a:cubicBezTo>
                        <a:pt x="1014" y="1063"/>
                        <a:pt x="965" y="1080"/>
                        <a:pt x="968" y="1098"/>
                      </a:cubicBezTo>
                      <a:cubicBezTo>
                        <a:pt x="968" y="1103"/>
                        <a:pt x="967" y="1109"/>
                        <a:pt x="963" y="1114"/>
                      </a:cubicBezTo>
                      <a:cubicBezTo>
                        <a:pt x="956" y="1120"/>
                        <a:pt x="957" y="1126"/>
                        <a:pt x="966" y="1131"/>
                      </a:cubicBezTo>
                      <a:cubicBezTo>
                        <a:pt x="974" y="1151"/>
                        <a:pt x="969" y="1161"/>
                        <a:pt x="983" y="1180"/>
                      </a:cubicBezTo>
                      <a:cubicBezTo>
                        <a:pt x="971" y="1183"/>
                        <a:pt x="960" y="1178"/>
                        <a:pt x="948" y="1178"/>
                      </a:cubicBezTo>
                      <a:cubicBezTo>
                        <a:pt x="936" y="1179"/>
                        <a:pt x="930" y="1188"/>
                        <a:pt x="919" y="1191"/>
                      </a:cubicBezTo>
                      <a:cubicBezTo>
                        <a:pt x="892" y="1197"/>
                        <a:pt x="875" y="1172"/>
                        <a:pt x="850" y="1189"/>
                      </a:cubicBezTo>
                      <a:cubicBezTo>
                        <a:pt x="848" y="1190"/>
                        <a:pt x="812" y="1175"/>
                        <a:pt x="808" y="1173"/>
                      </a:cubicBezTo>
                      <a:cubicBezTo>
                        <a:pt x="798" y="1166"/>
                        <a:pt x="821" y="1167"/>
                        <a:pt x="804" y="1157"/>
                      </a:cubicBezTo>
                      <a:cubicBezTo>
                        <a:pt x="795" y="1151"/>
                        <a:pt x="778" y="1149"/>
                        <a:pt x="770" y="1158"/>
                      </a:cubicBezTo>
                      <a:cubicBezTo>
                        <a:pt x="766" y="1137"/>
                        <a:pt x="741" y="1146"/>
                        <a:pt x="727" y="1136"/>
                      </a:cubicBezTo>
                      <a:cubicBezTo>
                        <a:pt x="708" y="1123"/>
                        <a:pt x="669" y="1114"/>
                        <a:pt x="676" y="1147"/>
                      </a:cubicBezTo>
                      <a:cubicBezTo>
                        <a:pt x="655" y="1144"/>
                        <a:pt x="631" y="1139"/>
                        <a:pt x="610" y="1143"/>
                      </a:cubicBezTo>
                      <a:cubicBezTo>
                        <a:pt x="598" y="1144"/>
                        <a:pt x="590" y="1148"/>
                        <a:pt x="580" y="1139"/>
                      </a:cubicBezTo>
                      <a:cubicBezTo>
                        <a:pt x="561" y="1125"/>
                        <a:pt x="563" y="1131"/>
                        <a:pt x="544" y="1130"/>
                      </a:cubicBezTo>
                      <a:cubicBezTo>
                        <a:pt x="526" y="1130"/>
                        <a:pt x="436" y="1078"/>
                        <a:pt x="428" y="1099"/>
                      </a:cubicBezTo>
                      <a:cubicBezTo>
                        <a:pt x="412" y="1093"/>
                        <a:pt x="423" y="1082"/>
                        <a:pt x="423" y="1072"/>
                      </a:cubicBezTo>
                      <a:cubicBezTo>
                        <a:pt x="424" y="1059"/>
                        <a:pt x="384" y="1065"/>
                        <a:pt x="375" y="1056"/>
                      </a:cubicBezTo>
                      <a:cubicBezTo>
                        <a:pt x="425" y="1039"/>
                        <a:pt x="425" y="975"/>
                        <a:pt x="432" y="934"/>
                      </a:cubicBezTo>
                      <a:cubicBezTo>
                        <a:pt x="435" y="918"/>
                        <a:pt x="437" y="892"/>
                        <a:pt x="451" y="881"/>
                      </a:cubicBezTo>
                      <a:cubicBezTo>
                        <a:pt x="472" y="864"/>
                        <a:pt x="442" y="861"/>
                        <a:pt x="441" y="880"/>
                      </a:cubicBezTo>
                      <a:cubicBezTo>
                        <a:pt x="436" y="841"/>
                        <a:pt x="442" y="794"/>
                        <a:pt x="458" y="758"/>
                      </a:cubicBezTo>
                      <a:cubicBezTo>
                        <a:pt x="477" y="767"/>
                        <a:pt x="496" y="778"/>
                        <a:pt x="505" y="796"/>
                      </a:cubicBezTo>
                      <a:cubicBezTo>
                        <a:pt x="507" y="804"/>
                        <a:pt x="509" y="812"/>
                        <a:pt x="511" y="821"/>
                      </a:cubicBezTo>
                      <a:cubicBezTo>
                        <a:pt x="516" y="831"/>
                        <a:pt x="528" y="832"/>
                        <a:pt x="528" y="845"/>
                      </a:cubicBezTo>
                      <a:cubicBezTo>
                        <a:pt x="532" y="829"/>
                        <a:pt x="513" y="816"/>
                        <a:pt x="511" y="801"/>
                      </a:cubicBezTo>
                      <a:cubicBezTo>
                        <a:pt x="507" y="778"/>
                        <a:pt x="497" y="762"/>
                        <a:pt x="473" y="750"/>
                      </a:cubicBezTo>
                      <a:cubicBezTo>
                        <a:pt x="462" y="745"/>
                        <a:pt x="451" y="739"/>
                        <a:pt x="443" y="732"/>
                      </a:cubicBezTo>
                      <a:cubicBezTo>
                        <a:pt x="429" y="721"/>
                        <a:pt x="464" y="726"/>
                        <a:pt x="471" y="732"/>
                      </a:cubicBezTo>
                      <a:cubicBezTo>
                        <a:pt x="454" y="725"/>
                        <a:pt x="449" y="663"/>
                        <a:pt x="458" y="651"/>
                      </a:cubicBezTo>
                      <a:cubicBezTo>
                        <a:pt x="438" y="665"/>
                        <a:pt x="385" y="638"/>
                        <a:pt x="374" y="621"/>
                      </a:cubicBezTo>
                      <a:cubicBezTo>
                        <a:pt x="364" y="605"/>
                        <a:pt x="344" y="597"/>
                        <a:pt x="339" y="578"/>
                      </a:cubicBezTo>
                      <a:cubicBezTo>
                        <a:pt x="334" y="562"/>
                        <a:pt x="367" y="544"/>
                        <a:pt x="324" y="542"/>
                      </a:cubicBezTo>
                      <a:cubicBezTo>
                        <a:pt x="328" y="536"/>
                        <a:pt x="329" y="527"/>
                        <a:pt x="335" y="523"/>
                      </a:cubicBezTo>
                      <a:cubicBezTo>
                        <a:pt x="351" y="513"/>
                        <a:pt x="367" y="530"/>
                        <a:pt x="383" y="531"/>
                      </a:cubicBezTo>
                      <a:cubicBezTo>
                        <a:pt x="354" y="515"/>
                        <a:pt x="344" y="521"/>
                        <a:pt x="315" y="524"/>
                      </a:cubicBezTo>
                      <a:cubicBezTo>
                        <a:pt x="300" y="526"/>
                        <a:pt x="271" y="507"/>
                        <a:pt x="297" y="504"/>
                      </a:cubicBezTo>
                      <a:cubicBezTo>
                        <a:pt x="289" y="497"/>
                        <a:pt x="292" y="493"/>
                        <a:pt x="306" y="491"/>
                      </a:cubicBezTo>
                      <a:cubicBezTo>
                        <a:pt x="285" y="487"/>
                        <a:pt x="256" y="501"/>
                        <a:pt x="239" y="485"/>
                      </a:cubicBezTo>
                      <a:cubicBezTo>
                        <a:pt x="248" y="485"/>
                        <a:pt x="256" y="483"/>
                        <a:pt x="264" y="480"/>
                      </a:cubicBezTo>
                      <a:cubicBezTo>
                        <a:pt x="247" y="470"/>
                        <a:pt x="217" y="474"/>
                        <a:pt x="214" y="493"/>
                      </a:cubicBezTo>
                      <a:cubicBezTo>
                        <a:pt x="213" y="481"/>
                        <a:pt x="196" y="469"/>
                        <a:pt x="210" y="458"/>
                      </a:cubicBezTo>
                      <a:cubicBezTo>
                        <a:pt x="205" y="472"/>
                        <a:pt x="176" y="471"/>
                        <a:pt x="193" y="453"/>
                      </a:cubicBezTo>
                      <a:cubicBezTo>
                        <a:pt x="159" y="481"/>
                        <a:pt x="105" y="418"/>
                        <a:pt x="71" y="452"/>
                      </a:cubicBezTo>
                      <a:cubicBezTo>
                        <a:pt x="55" y="434"/>
                        <a:pt x="42" y="423"/>
                        <a:pt x="16" y="41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95" name="Freeform 19">
                  <a:extLst>
                    <a:ext uri="{FF2B5EF4-FFF2-40B4-BE49-F238E27FC236}">
                      <a16:creationId xmlns:a16="http://schemas.microsoft.com/office/drawing/2014/main" id="{F73EF89E-FC8C-0321-1DDF-A68699FE3D83}"/>
                    </a:ext>
                  </a:extLst>
                </p:cNvPr>
                <p:cNvSpPr>
                  <a:spLocks/>
                </p:cNvSpPr>
                <p:nvPr/>
              </p:nvSpPr>
              <p:spPr bwMode="auto">
                <a:xfrm>
                  <a:off x="3065315" y="2279483"/>
                  <a:ext cx="122638" cy="223852"/>
                </a:xfrm>
                <a:custGeom>
                  <a:avLst/>
                  <a:gdLst>
                    <a:gd name="T0" fmla="*/ 11 w 137"/>
                    <a:gd name="T1" fmla="*/ 85 h 225"/>
                    <a:gd name="T2" fmla="*/ 29 w 137"/>
                    <a:gd name="T3" fmla="*/ 60 h 225"/>
                    <a:gd name="T4" fmla="*/ 89 w 137"/>
                    <a:gd name="T5" fmla="*/ 38 h 225"/>
                    <a:gd name="T6" fmla="*/ 116 w 137"/>
                    <a:gd name="T7" fmla="*/ 2 h 225"/>
                    <a:gd name="T8" fmla="*/ 128 w 137"/>
                    <a:gd name="T9" fmla="*/ 122 h 225"/>
                    <a:gd name="T10" fmla="*/ 82 w 137"/>
                    <a:gd name="T11" fmla="*/ 225 h 225"/>
                    <a:gd name="T12" fmla="*/ 47 w 137"/>
                    <a:gd name="T13" fmla="*/ 183 h 225"/>
                    <a:gd name="T14" fmla="*/ 21 w 137"/>
                    <a:gd name="T15" fmla="*/ 174 h 225"/>
                    <a:gd name="T16" fmla="*/ 35 w 137"/>
                    <a:gd name="T17" fmla="*/ 151 h 225"/>
                    <a:gd name="T18" fmla="*/ 25 w 137"/>
                    <a:gd name="T19" fmla="*/ 127 h 225"/>
                    <a:gd name="T20" fmla="*/ 21 w 137"/>
                    <a:gd name="T21" fmla="*/ 102 h 225"/>
                    <a:gd name="T22" fmla="*/ 11 w 137"/>
                    <a:gd name="T23" fmla="*/ 8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25">
                      <a:moveTo>
                        <a:pt x="11" y="85"/>
                      </a:moveTo>
                      <a:cubicBezTo>
                        <a:pt x="18" y="78"/>
                        <a:pt x="19" y="65"/>
                        <a:pt x="29" y="60"/>
                      </a:cubicBezTo>
                      <a:cubicBezTo>
                        <a:pt x="48" y="52"/>
                        <a:pt x="70" y="49"/>
                        <a:pt x="89" y="38"/>
                      </a:cubicBezTo>
                      <a:cubicBezTo>
                        <a:pt x="105" y="28"/>
                        <a:pt x="93" y="0"/>
                        <a:pt x="116" y="2"/>
                      </a:cubicBezTo>
                      <a:cubicBezTo>
                        <a:pt x="118" y="37"/>
                        <a:pt x="137" y="88"/>
                        <a:pt x="128" y="122"/>
                      </a:cubicBezTo>
                      <a:cubicBezTo>
                        <a:pt x="118" y="158"/>
                        <a:pt x="99" y="192"/>
                        <a:pt x="82" y="225"/>
                      </a:cubicBezTo>
                      <a:cubicBezTo>
                        <a:pt x="76" y="216"/>
                        <a:pt x="14" y="195"/>
                        <a:pt x="47" y="183"/>
                      </a:cubicBezTo>
                      <a:cubicBezTo>
                        <a:pt x="38" y="181"/>
                        <a:pt x="29" y="178"/>
                        <a:pt x="21" y="174"/>
                      </a:cubicBezTo>
                      <a:cubicBezTo>
                        <a:pt x="30" y="169"/>
                        <a:pt x="36" y="160"/>
                        <a:pt x="35" y="151"/>
                      </a:cubicBezTo>
                      <a:cubicBezTo>
                        <a:pt x="18" y="154"/>
                        <a:pt x="15" y="136"/>
                        <a:pt x="25" y="127"/>
                      </a:cubicBezTo>
                      <a:cubicBezTo>
                        <a:pt x="10" y="124"/>
                        <a:pt x="0" y="106"/>
                        <a:pt x="21" y="102"/>
                      </a:cubicBezTo>
                      <a:cubicBezTo>
                        <a:pt x="17" y="97"/>
                        <a:pt x="13" y="91"/>
                        <a:pt x="11" y="85"/>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sp>
            <p:nvSpPr>
              <p:cNvPr id="374" name="Freeform 21">
                <a:extLst>
                  <a:ext uri="{FF2B5EF4-FFF2-40B4-BE49-F238E27FC236}">
                    <a16:creationId xmlns:a16="http://schemas.microsoft.com/office/drawing/2014/main" id="{8DE1D7EE-F36C-7035-1EA9-E970CAF6D450}"/>
                  </a:ext>
                </a:extLst>
              </p:cNvPr>
              <p:cNvSpPr>
                <a:spLocks/>
              </p:cNvSpPr>
              <p:nvPr/>
            </p:nvSpPr>
            <p:spPr bwMode="auto">
              <a:xfrm>
                <a:off x="2647791" y="4518579"/>
                <a:ext cx="1335594" cy="1727726"/>
              </a:xfrm>
              <a:custGeom>
                <a:avLst/>
                <a:gdLst>
                  <a:gd name="T0" fmla="*/ 16 w 1949"/>
                  <a:gd name="T1" fmla="*/ 434 h 1893"/>
                  <a:gd name="T2" fmla="*/ 43 w 1949"/>
                  <a:gd name="T3" fmla="*/ 401 h 1893"/>
                  <a:gd name="T4" fmla="*/ 101 w 1949"/>
                  <a:gd name="T5" fmla="*/ 358 h 1893"/>
                  <a:gd name="T6" fmla="*/ 125 w 1949"/>
                  <a:gd name="T7" fmla="*/ 301 h 1893"/>
                  <a:gd name="T8" fmla="*/ 109 w 1949"/>
                  <a:gd name="T9" fmla="*/ 233 h 1893"/>
                  <a:gd name="T10" fmla="*/ 159 w 1949"/>
                  <a:gd name="T11" fmla="*/ 191 h 1893"/>
                  <a:gd name="T12" fmla="*/ 210 w 1949"/>
                  <a:gd name="T13" fmla="*/ 138 h 1893"/>
                  <a:gd name="T14" fmla="*/ 281 w 1949"/>
                  <a:gd name="T15" fmla="*/ 94 h 1893"/>
                  <a:gd name="T16" fmla="*/ 272 w 1949"/>
                  <a:gd name="T17" fmla="*/ 65 h 1893"/>
                  <a:gd name="T18" fmla="*/ 277 w 1949"/>
                  <a:gd name="T19" fmla="*/ 0 h 1893"/>
                  <a:gd name="T20" fmla="*/ 351 w 1949"/>
                  <a:gd name="T21" fmla="*/ 35 h 1893"/>
                  <a:gd name="T22" fmla="*/ 432 w 1949"/>
                  <a:gd name="T23" fmla="*/ 52 h 1893"/>
                  <a:gd name="T24" fmla="*/ 512 w 1949"/>
                  <a:gd name="T25" fmla="*/ 41 h 1893"/>
                  <a:gd name="T26" fmla="*/ 592 w 1949"/>
                  <a:gd name="T27" fmla="*/ 62 h 1893"/>
                  <a:gd name="T28" fmla="*/ 656 w 1949"/>
                  <a:gd name="T29" fmla="*/ 97 h 1893"/>
                  <a:gd name="T30" fmla="*/ 722 w 1949"/>
                  <a:gd name="T31" fmla="*/ 108 h 1893"/>
                  <a:gd name="T32" fmla="*/ 750 w 1949"/>
                  <a:gd name="T33" fmla="*/ 168 h 1893"/>
                  <a:gd name="T34" fmla="*/ 789 w 1949"/>
                  <a:gd name="T35" fmla="*/ 239 h 1893"/>
                  <a:gd name="T36" fmla="*/ 934 w 1949"/>
                  <a:gd name="T37" fmla="*/ 275 h 1893"/>
                  <a:gd name="T38" fmla="*/ 1097 w 1949"/>
                  <a:gd name="T39" fmla="*/ 337 h 1893"/>
                  <a:gd name="T40" fmla="*/ 1204 w 1949"/>
                  <a:gd name="T41" fmla="*/ 401 h 1893"/>
                  <a:gd name="T42" fmla="*/ 1331 w 1949"/>
                  <a:gd name="T43" fmla="*/ 300 h 1893"/>
                  <a:gd name="T44" fmla="*/ 1314 w 1949"/>
                  <a:gd name="T45" fmla="*/ 235 h 1893"/>
                  <a:gd name="T46" fmla="*/ 1310 w 1949"/>
                  <a:gd name="T47" fmla="*/ 160 h 1893"/>
                  <a:gd name="T48" fmla="*/ 1456 w 1949"/>
                  <a:gd name="T49" fmla="*/ 57 h 1893"/>
                  <a:gd name="T50" fmla="*/ 1521 w 1949"/>
                  <a:gd name="T51" fmla="*/ 37 h 1893"/>
                  <a:gd name="T52" fmla="*/ 1595 w 1949"/>
                  <a:gd name="T53" fmla="*/ 40 h 1893"/>
                  <a:gd name="T54" fmla="*/ 1672 w 1949"/>
                  <a:gd name="T55" fmla="*/ 69 h 1893"/>
                  <a:gd name="T56" fmla="*/ 1695 w 1949"/>
                  <a:gd name="T57" fmla="*/ 111 h 1893"/>
                  <a:gd name="T58" fmla="*/ 1746 w 1949"/>
                  <a:gd name="T59" fmla="*/ 137 h 1893"/>
                  <a:gd name="T60" fmla="*/ 1824 w 1949"/>
                  <a:gd name="T61" fmla="*/ 160 h 1893"/>
                  <a:gd name="T62" fmla="*/ 1910 w 1949"/>
                  <a:gd name="T63" fmla="*/ 164 h 1893"/>
                  <a:gd name="T64" fmla="*/ 1943 w 1949"/>
                  <a:gd name="T65" fmla="*/ 214 h 1893"/>
                  <a:gd name="T66" fmla="*/ 1910 w 1949"/>
                  <a:gd name="T67" fmla="*/ 255 h 1893"/>
                  <a:gd name="T68" fmla="*/ 1925 w 1949"/>
                  <a:gd name="T69" fmla="*/ 326 h 1893"/>
                  <a:gd name="T70" fmla="*/ 1896 w 1949"/>
                  <a:gd name="T71" fmla="*/ 398 h 1893"/>
                  <a:gd name="T72" fmla="*/ 1908 w 1949"/>
                  <a:gd name="T73" fmla="*/ 488 h 1893"/>
                  <a:gd name="T74" fmla="*/ 1925 w 1949"/>
                  <a:gd name="T75" fmla="*/ 620 h 1893"/>
                  <a:gd name="T76" fmla="*/ 1926 w 1949"/>
                  <a:gd name="T77" fmla="*/ 788 h 1893"/>
                  <a:gd name="T78" fmla="*/ 1927 w 1949"/>
                  <a:gd name="T79" fmla="*/ 1136 h 1893"/>
                  <a:gd name="T80" fmla="*/ 1925 w 1949"/>
                  <a:gd name="T81" fmla="*/ 1824 h 1893"/>
                  <a:gd name="T82" fmla="*/ 1803 w 1949"/>
                  <a:gd name="T83" fmla="*/ 1824 h 1893"/>
                  <a:gd name="T84" fmla="*/ 1804 w 1949"/>
                  <a:gd name="T85" fmla="*/ 1893 h 1893"/>
                  <a:gd name="T86" fmla="*/ 1040 w 1949"/>
                  <a:gd name="T87" fmla="*/ 1460 h 1893"/>
                  <a:gd name="T88" fmla="*/ 853 w 1949"/>
                  <a:gd name="T89" fmla="*/ 1360 h 1893"/>
                  <a:gd name="T90" fmla="*/ 696 w 1949"/>
                  <a:gd name="T91" fmla="*/ 1413 h 1893"/>
                  <a:gd name="T92" fmla="*/ 616 w 1949"/>
                  <a:gd name="T93" fmla="*/ 1456 h 1893"/>
                  <a:gd name="T94" fmla="*/ 566 w 1949"/>
                  <a:gd name="T95" fmla="*/ 1421 h 1893"/>
                  <a:gd name="T96" fmla="*/ 407 w 1949"/>
                  <a:gd name="T97" fmla="*/ 1354 h 1893"/>
                  <a:gd name="T98" fmla="*/ 338 w 1949"/>
                  <a:gd name="T99" fmla="*/ 1335 h 1893"/>
                  <a:gd name="T100" fmla="*/ 312 w 1949"/>
                  <a:gd name="T101" fmla="*/ 1285 h 1893"/>
                  <a:gd name="T102" fmla="*/ 227 w 1949"/>
                  <a:gd name="T103" fmla="*/ 1206 h 1893"/>
                  <a:gd name="T104" fmla="*/ 177 w 1949"/>
                  <a:gd name="T105" fmla="*/ 1193 h 1893"/>
                  <a:gd name="T106" fmla="*/ 129 w 1949"/>
                  <a:gd name="T107" fmla="*/ 1195 h 1893"/>
                  <a:gd name="T108" fmla="*/ 96 w 1949"/>
                  <a:gd name="T109" fmla="*/ 1132 h 1893"/>
                  <a:gd name="T110" fmla="*/ 70 w 1949"/>
                  <a:gd name="T111" fmla="*/ 1049 h 1893"/>
                  <a:gd name="T112" fmla="*/ 23 w 1949"/>
                  <a:gd name="T113" fmla="*/ 950 h 1893"/>
                  <a:gd name="T114" fmla="*/ 74 w 1949"/>
                  <a:gd name="T115" fmla="*/ 865 h 1893"/>
                  <a:gd name="T116" fmla="*/ 69 w 1949"/>
                  <a:gd name="T117" fmla="*/ 780 h 1893"/>
                  <a:gd name="T118" fmla="*/ 74 w 1949"/>
                  <a:gd name="T119" fmla="*/ 704 h 1893"/>
                  <a:gd name="T120" fmla="*/ 74 w 1949"/>
                  <a:gd name="T121" fmla="*/ 616 h 1893"/>
                  <a:gd name="T122" fmla="*/ 60 w 1949"/>
                  <a:gd name="T123" fmla="*/ 513 h 1893"/>
                  <a:gd name="T124" fmla="*/ 16 w 1949"/>
                  <a:gd name="T125" fmla="*/ 43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9" h="1893">
                    <a:moveTo>
                      <a:pt x="16" y="434"/>
                    </a:moveTo>
                    <a:cubicBezTo>
                      <a:pt x="0" y="421"/>
                      <a:pt x="34" y="405"/>
                      <a:pt x="43" y="401"/>
                    </a:cubicBezTo>
                    <a:cubicBezTo>
                      <a:pt x="70" y="390"/>
                      <a:pt x="84" y="383"/>
                      <a:pt x="101" y="358"/>
                    </a:cubicBezTo>
                    <a:cubicBezTo>
                      <a:pt x="114" y="337"/>
                      <a:pt x="130" y="327"/>
                      <a:pt x="125" y="301"/>
                    </a:cubicBezTo>
                    <a:cubicBezTo>
                      <a:pt x="121" y="278"/>
                      <a:pt x="106" y="256"/>
                      <a:pt x="109" y="233"/>
                    </a:cubicBezTo>
                    <a:cubicBezTo>
                      <a:pt x="112" y="200"/>
                      <a:pt x="144" y="209"/>
                      <a:pt x="159" y="191"/>
                    </a:cubicBezTo>
                    <a:cubicBezTo>
                      <a:pt x="173" y="174"/>
                      <a:pt x="188" y="148"/>
                      <a:pt x="210" y="138"/>
                    </a:cubicBezTo>
                    <a:cubicBezTo>
                      <a:pt x="226" y="130"/>
                      <a:pt x="281" y="116"/>
                      <a:pt x="281" y="94"/>
                    </a:cubicBezTo>
                    <a:cubicBezTo>
                      <a:pt x="282" y="83"/>
                      <a:pt x="270" y="76"/>
                      <a:pt x="272" y="65"/>
                    </a:cubicBezTo>
                    <a:cubicBezTo>
                      <a:pt x="274" y="43"/>
                      <a:pt x="275" y="21"/>
                      <a:pt x="277" y="0"/>
                    </a:cubicBezTo>
                    <a:cubicBezTo>
                      <a:pt x="299" y="14"/>
                      <a:pt x="328" y="22"/>
                      <a:pt x="351" y="35"/>
                    </a:cubicBezTo>
                    <a:cubicBezTo>
                      <a:pt x="376" y="50"/>
                      <a:pt x="404" y="55"/>
                      <a:pt x="432" y="52"/>
                    </a:cubicBezTo>
                    <a:cubicBezTo>
                      <a:pt x="461" y="49"/>
                      <a:pt x="483" y="31"/>
                      <a:pt x="512" y="41"/>
                    </a:cubicBezTo>
                    <a:cubicBezTo>
                      <a:pt x="539" y="50"/>
                      <a:pt x="567" y="51"/>
                      <a:pt x="592" y="62"/>
                    </a:cubicBezTo>
                    <a:cubicBezTo>
                      <a:pt x="615" y="71"/>
                      <a:pt x="633" y="88"/>
                      <a:pt x="656" y="97"/>
                    </a:cubicBezTo>
                    <a:cubicBezTo>
                      <a:pt x="676" y="104"/>
                      <a:pt x="704" y="96"/>
                      <a:pt x="722" y="108"/>
                    </a:cubicBezTo>
                    <a:cubicBezTo>
                      <a:pt x="742" y="122"/>
                      <a:pt x="746" y="146"/>
                      <a:pt x="750" y="168"/>
                    </a:cubicBezTo>
                    <a:cubicBezTo>
                      <a:pt x="755" y="197"/>
                      <a:pt x="766" y="220"/>
                      <a:pt x="789" y="239"/>
                    </a:cubicBezTo>
                    <a:cubicBezTo>
                      <a:pt x="831" y="274"/>
                      <a:pt x="883" y="266"/>
                      <a:pt x="934" y="275"/>
                    </a:cubicBezTo>
                    <a:cubicBezTo>
                      <a:pt x="985" y="284"/>
                      <a:pt x="1057" y="306"/>
                      <a:pt x="1097" y="337"/>
                    </a:cubicBezTo>
                    <a:cubicBezTo>
                      <a:pt x="1129" y="363"/>
                      <a:pt x="1158" y="405"/>
                      <a:pt x="1204" y="401"/>
                    </a:cubicBezTo>
                    <a:cubicBezTo>
                      <a:pt x="1258" y="397"/>
                      <a:pt x="1317" y="351"/>
                      <a:pt x="1331" y="300"/>
                    </a:cubicBezTo>
                    <a:cubicBezTo>
                      <a:pt x="1337" y="276"/>
                      <a:pt x="1321" y="257"/>
                      <a:pt x="1314" y="235"/>
                    </a:cubicBezTo>
                    <a:cubicBezTo>
                      <a:pt x="1306" y="212"/>
                      <a:pt x="1301" y="184"/>
                      <a:pt x="1310" y="160"/>
                    </a:cubicBezTo>
                    <a:cubicBezTo>
                      <a:pt x="1327" y="115"/>
                      <a:pt x="1407" y="59"/>
                      <a:pt x="1456" y="57"/>
                    </a:cubicBezTo>
                    <a:cubicBezTo>
                      <a:pt x="1482" y="56"/>
                      <a:pt x="1498" y="39"/>
                      <a:pt x="1521" y="37"/>
                    </a:cubicBezTo>
                    <a:cubicBezTo>
                      <a:pt x="1546" y="35"/>
                      <a:pt x="1572" y="35"/>
                      <a:pt x="1595" y="40"/>
                    </a:cubicBezTo>
                    <a:cubicBezTo>
                      <a:pt x="1622" y="47"/>
                      <a:pt x="1646" y="59"/>
                      <a:pt x="1672" y="69"/>
                    </a:cubicBezTo>
                    <a:cubicBezTo>
                      <a:pt x="1702" y="81"/>
                      <a:pt x="1694" y="85"/>
                      <a:pt x="1695" y="111"/>
                    </a:cubicBezTo>
                    <a:cubicBezTo>
                      <a:pt x="1695" y="132"/>
                      <a:pt x="1730" y="136"/>
                      <a:pt x="1746" y="137"/>
                    </a:cubicBezTo>
                    <a:cubicBezTo>
                      <a:pt x="1777" y="139"/>
                      <a:pt x="1796" y="153"/>
                      <a:pt x="1824" y="160"/>
                    </a:cubicBezTo>
                    <a:cubicBezTo>
                      <a:pt x="1852" y="168"/>
                      <a:pt x="1882" y="159"/>
                      <a:pt x="1910" y="164"/>
                    </a:cubicBezTo>
                    <a:cubicBezTo>
                      <a:pt x="1926" y="167"/>
                      <a:pt x="1949" y="198"/>
                      <a:pt x="1943" y="214"/>
                    </a:cubicBezTo>
                    <a:cubicBezTo>
                      <a:pt x="1936" y="231"/>
                      <a:pt x="1914" y="235"/>
                      <a:pt x="1910" y="255"/>
                    </a:cubicBezTo>
                    <a:cubicBezTo>
                      <a:pt x="1905" y="281"/>
                      <a:pt x="1921" y="301"/>
                      <a:pt x="1925" y="326"/>
                    </a:cubicBezTo>
                    <a:cubicBezTo>
                      <a:pt x="1929" y="353"/>
                      <a:pt x="1907" y="374"/>
                      <a:pt x="1896" y="398"/>
                    </a:cubicBezTo>
                    <a:cubicBezTo>
                      <a:pt x="1884" y="424"/>
                      <a:pt x="1904" y="461"/>
                      <a:pt x="1908" y="488"/>
                    </a:cubicBezTo>
                    <a:cubicBezTo>
                      <a:pt x="1913" y="533"/>
                      <a:pt x="1923" y="574"/>
                      <a:pt x="1925" y="620"/>
                    </a:cubicBezTo>
                    <a:cubicBezTo>
                      <a:pt x="1926" y="676"/>
                      <a:pt x="1927" y="732"/>
                      <a:pt x="1926" y="788"/>
                    </a:cubicBezTo>
                    <a:cubicBezTo>
                      <a:pt x="1923" y="904"/>
                      <a:pt x="1926" y="1020"/>
                      <a:pt x="1927" y="1136"/>
                    </a:cubicBezTo>
                    <a:cubicBezTo>
                      <a:pt x="1928" y="1365"/>
                      <a:pt x="1927" y="1594"/>
                      <a:pt x="1925" y="1824"/>
                    </a:cubicBezTo>
                    <a:lnTo>
                      <a:pt x="1803" y="1824"/>
                    </a:lnTo>
                    <a:cubicBezTo>
                      <a:pt x="1804" y="1847"/>
                      <a:pt x="1802" y="1870"/>
                      <a:pt x="1804" y="1893"/>
                    </a:cubicBezTo>
                    <a:cubicBezTo>
                      <a:pt x="1554" y="1742"/>
                      <a:pt x="1299" y="1599"/>
                      <a:pt x="1040" y="1460"/>
                    </a:cubicBezTo>
                    <a:cubicBezTo>
                      <a:pt x="978" y="1426"/>
                      <a:pt x="916" y="1393"/>
                      <a:pt x="853" y="1360"/>
                    </a:cubicBezTo>
                    <a:cubicBezTo>
                      <a:pt x="804" y="1335"/>
                      <a:pt x="739" y="1389"/>
                      <a:pt x="696" y="1413"/>
                    </a:cubicBezTo>
                    <a:cubicBezTo>
                      <a:pt x="671" y="1426"/>
                      <a:pt x="643" y="1449"/>
                      <a:pt x="616" y="1456"/>
                    </a:cubicBezTo>
                    <a:cubicBezTo>
                      <a:pt x="597" y="1461"/>
                      <a:pt x="577" y="1431"/>
                      <a:pt x="566" y="1421"/>
                    </a:cubicBezTo>
                    <a:cubicBezTo>
                      <a:pt x="521" y="1376"/>
                      <a:pt x="468" y="1367"/>
                      <a:pt x="407" y="1354"/>
                    </a:cubicBezTo>
                    <a:cubicBezTo>
                      <a:pt x="386" y="1349"/>
                      <a:pt x="357" y="1346"/>
                      <a:pt x="338" y="1335"/>
                    </a:cubicBezTo>
                    <a:cubicBezTo>
                      <a:pt x="322" y="1325"/>
                      <a:pt x="318" y="1300"/>
                      <a:pt x="312" y="1285"/>
                    </a:cubicBezTo>
                    <a:cubicBezTo>
                      <a:pt x="293" y="1241"/>
                      <a:pt x="271" y="1223"/>
                      <a:pt x="227" y="1206"/>
                    </a:cubicBezTo>
                    <a:cubicBezTo>
                      <a:pt x="212" y="1201"/>
                      <a:pt x="194" y="1193"/>
                      <a:pt x="177" y="1193"/>
                    </a:cubicBezTo>
                    <a:cubicBezTo>
                      <a:pt x="161" y="1194"/>
                      <a:pt x="144" y="1211"/>
                      <a:pt x="129" y="1195"/>
                    </a:cubicBezTo>
                    <a:cubicBezTo>
                      <a:pt x="117" y="1182"/>
                      <a:pt x="96" y="1149"/>
                      <a:pt x="96" y="1132"/>
                    </a:cubicBezTo>
                    <a:cubicBezTo>
                      <a:pt x="95" y="1095"/>
                      <a:pt x="91" y="1081"/>
                      <a:pt x="70" y="1049"/>
                    </a:cubicBezTo>
                    <a:cubicBezTo>
                      <a:pt x="54" y="1025"/>
                      <a:pt x="0" y="982"/>
                      <a:pt x="23" y="950"/>
                    </a:cubicBezTo>
                    <a:cubicBezTo>
                      <a:pt x="50" y="912"/>
                      <a:pt x="91" y="927"/>
                      <a:pt x="74" y="865"/>
                    </a:cubicBezTo>
                    <a:cubicBezTo>
                      <a:pt x="65" y="835"/>
                      <a:pt x="58" y="811"/>
                      <a:pt x="69" y="780"/>
                    </a:cubicBezTo>
                    <a:cubicBezTo>
                      <a:pt x="79" y="753"/>
                      <a:pt x="84" y="731"/>
                      <a:pt x="74" y="704"/>
                    </a:cubicBezTo>
                    <a:cubicBezTo>
                      <a:pt x="63" y="675"/>
                      <a:pt x="71" y="646"/>
                      <a:pt x="74" y="616"/>
                    </a:cubicBezTo>
                    <a:cubicBezTo>
                      <a:pt x="77" y="582"/>
                      <a:pt x="72" y="546"/>
                      <a:pt x="60" y="513"/>
                    </a:cubicBezTo>
                    <a:cubicBezTo>
                      <a:pt x="49" y="485"/>
                      <a:pt x="34" y="459"/>
                      <a:pt x="16" y="434"/>
                    </a:cubicBezTo>
                    <a:close/>
                  </a:path>
                </a:pathLst>
              </a:custGeom>
              <a:solidFill>
                <a:srgbClr val="FFC00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75" name="Freeform 23">
                <a:extLst>
                  <a:ext uri="{FF2B5EF4-FFF2-40B4-BE49-F238E27FC236}">
                    <a16:creationId xmlns:a16="http://schemas.microsoft.com/office/drawing/2014/main" id="{527E91F3-F2B9-3787-AB1D-ECCA47BED61C}"/>
                  </a:ext>
                </a:extLst>
              </p:cNvPr>
              <p:cNvSpPr>
                <a:spLocks/>
              </p:cNvSpPr>
              <p:nvPr/>
            </p:nvSpPr>
            <p:spPr bwMode="auto">
              <a:xfrm>
                <a:off x="1144108" y="4014152"/>
                <a:ext cx="1735723" cy="2319880"/>
              </a:xfrm>
              <a:custGeom>
                <a:avLst/>
                <a:gdLst>
                  <a:gd name="T0" fmla="*/ 2 w 2534"/>
                  <a:gd name="T1" fmla="*/ 1192 h 2539"/>
                  <a:gd name="T2" fmla="*/ 142 w 2534"/>
                  <a:gd name="T3" fmla="*/ 1075 h 2539"/>
                  <a:gd name="T4" fmla="*/ 271 w 2534"/>
                  <a:gd name="T5" fmla="*/ 1026 h 2539"/>
                  <a:gd name="T6" fmla="*/ 386 w 2534"/>
                  <a:gd name="T7" fmla="*/ 997 h 2539"/>
                  <a:gd name="T8" fmla="*/ 526 w 2534"/>
                  <a:gd name="T9" fmla="*/ 897 h 2539"/>
                  <a:gd name="T10" fmla="*/ 619 w 2534"/>
                  <a:gd name="T11" fmla="*/ 838 h 2539"/>
                  <a:gd name="T12" fmla="*/ 627 w 2534"/>
                  <a:gd name="T13" fmla="*/ 755 h 2539"/>
                  <a:gd name="T14" fmla="*/ 917 w 2534"/>
                  <a:gd name="T15" fmla="*/ 700 h 2539"/>
                  <a:gd name="T16" fmla="*/ 885 w 2534"/>
                  <a:gd name="T17" fmla="*/ 603 h 2539"/>
                  <a:gd name="T18" fmla="*/ 867 w 2534"/>
                  <a:gd name="T19" fmla="*/ 504 h 2539"/>
                  <a:gd name="T20" fmla="*/ 858 w 2534"/>
                  <a:gd name="T21" fmla="*/ 424 h 2539"/>
                  <a:gd name="T22" fmla="*/ 843 w 2534"/>
                  <a:gd name="T23" fmla="*/ 335 h 2539"/>
                  <a:gd name="T24" fmla="*/ 878 w 2534"/>
                  <a:gd name="T25" fmla="*/ 259 h 2539"/>
                  <a:gd name="T26" fmla="*/ 938 w 2534"/>
                  <a:gd name="T27" fmla="*/ 205 h 2539"/>
                  <a:gd name="T28" fmla="*/ 1005 w 2534"/>
                  <a:gd name="T29" fmla="*/ 182 h 2539"/>
                  <a:gd name="T30" fmla="*/ 1247 w 2534"/>
                  <a:gd name="T31" fmla="*/ 87 h 2539"/>
                  <a:gd name="T32" fmla="*/ 1442 w 2534"/>
                  <a:gd name="T33" fmla="*/ 55 h 2539"/>
                  <a:gd name="T34" fmla="*/ 1507 w 2534"/>
                  <a:gd name="T35" fmla="*/ 48 h 2539"/>
                  <a:gd name="T36" fmla="*/ 1692 w 2534"/>
                  <a:gd name="T37" fmla="*/ 61 h 2539"/>
                  <a:gd name="T38" fmla="*/ 1827 w 2534"/>
                  <a:gd name="T39" fmla="*/ 28 h 2539"/>
                  <a:gd name="T40" fmla="*/ 1946 w 2534"/>
                  <a:gd name="T41" fmla="*/ 27 h 2539"/>
                  <a:gd name="T42" fmla="*/ 2017 w 2534"/>
                  <a:gd name="T43" fmla="*/ 26 h 2539"/>
                  <a:gd name="T44" fmla="*/ 2118 w 2534"/>
                  <a:gd name="T45" fmla="*/ 30 h 2539"/>
                  <a:gd name="T46" fmla="*/ 2076 w 2534"/>
                  <a:gd name="T47" fmla="*/ 189 h 2539"/>
                  <a:gd name="T48" fmla="*/ 1990 w 2534"/>
                  <a:gd name="T49" fmla="*/ 417 h 2539"/>
                  <a:gd name="T50" fmla="*/ 2036 w 2534"/>
                  <a:gd name="T51" fmla="*/ 557 h 2539"/>
                  <a:gd name="T52" fmla="*/ 2163 w 2534"/>
                  <a:gd name="T53" fmla="*/ 696 h 2539"/>
                  <a:gd name="T54" fmla="*/ 2229 w 2534"/>
                  <a:gd name="T55" fmla="*/ 956 h 2539"/>
                  <a:gd name="T56" fmla="*/ 2262 w 2534"/>
                  <a:gd name="T57" fmla="*/ 1085 h 2539"/>
                  <a:gd name="T58" fmla="*/ 2265 w 2534"/>
                  <a:gd name="T59" fmla="*/ 1327 h 2539"/>
                  <a:gd name="T60" fmla="*/ 2228 w 2534"/>
                  <a:gd name="T61" fmla="*/ 1497 h 2539"/>
                  <a:gd name="T62" fmla="*/ 2324 w 2534"/>
                  <a:gd name="T63" fmla="*/ 1746 h 2539"/>
                  <a:gd name="T64" fmla="*/ 2440 w 2534"/>
                  <a:gd name="T65" fmla="*/ 1768 h 2539"/>
                  <a:gd name="T66" fmla="*/ 2512 w 2534"/>
                  <a:gd name="T67" fmla="*/ 1900 h 2539"/>
                  <a:gd name="T68" fmla="*/ 2068 w 2534"/>
                  <a:gd name="T69" fmla="*/ 2194 h 2539"/>
                  <a:gd name="T70" fmla="*/ 1849 w 2534"/>
                  <a:gd name="T71" fmla="*/ 2378 h 2539"/>
                  <a:gd name="T72" fmla="*/ 1696 w 2534"/>
                  <a:gd name="T73" fmla="*/ 2468 h 2539"/>
                  <a:gd name="T74" fmla="*/ 1447 w 2534"/>
                  <a:gd name="T75" fmla="*/ 2489 h 2539"/>
                  <a:gd name="T76" fmla="*/ 1456 w 2534"/>
                  <a:gd name="T77" fmla="*/ 2400 h 2539"/>
                  <a:gd name="T78" fmla="*/ 1328 w 2534"/>
                  <a:gd name="T79" fmla="*/ 2338 h 2539"/>
                  <a:gd name="T80" fmla="*/ 1210 w 2534"/>
                  <a:gd name="T81" fmla="*/ 2272 h 2539"/>
                  <a:gd name="T82" fmla="*/ 1158 w 2534"/>
                  <a:gd name="T83" fmla="*/ 2188 h 2539"/>
                  <a:gd name="T84" fmla="*/ 901 w 2534"/>
                  <a:gd name="T85" fmla="*/ 1998 h 2539"/>
                  <a:gd name="T86" fmla="*/ 2 w 2534"/>
                  <a:gd name="T87" fmla="*/ 1365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4" h="2539">
                    <a:moveTo>
                      <a:pt x="2" y="1365"/>
                    </a:moveTo>
                    <a:cubicBezTo>
                      <a:pt x="6" y="1309"/>
                      <a:pt x="5" y="1249"/>
                      <a:pt x="2" y="1192"/>
                    </a:cubicBezTo>
                    <a:cubicBezTo>
                      <a:pt x="0" y="1151"/>
                      <a:pt x="66" y="1129"/>
                      <a:pt x="92" y="1106"/>
                    </a:cubicBezTo>
                    <a:cubicBezTo>
                      <a:pt x="105" y="1094"/>
                      <a:pt x="121" y="1073"/>
                      <a:pt x="142" y="1075"/>
                    </a:cubicBezTo>
                    <a:cubicBezTo>
                      <a:pt x="161" y="1076"/>
                      <a:pt x="176" y="1051"/>
                      <a:pt x="190" y="1042"/>
                    </a:cubicBezTo>
                    <a:cubicBezTo>
                      <a:pt x="222" y="1023"/>
                      <a:pt x="250" y="1075"/>
                      <a:pt x="271" y="1026"/>
                    </a:cubicBezTo>
                    <a:cubicBezTo>
                      <a:pt x="278" y="1011"/>
                      <a:pt x="301" y="1018"/>
                      <a:pt x="314" y="1016"/>
                    </a:cubicBezTo>
                    <a:cubicBezTo>
                      <a:pt x="339" y="1013"/>
                      <a:pt x="363" y="1005"/>
                      <a:pt x="386" y="997"/>
                    </a:cubicBezTo>
                    <a:cubicBezTo>
                      <a:pt x="432" y="981"/>
                      <a:pt x="436" y="935"/>
                      <a:pt x="475" y="915"/>
                    </a:cubicBezTo>
                    <a:cubicBezTo>
                      <a:pt x="491" y="907"/>
                      <a:pt x="509" y="903"/>
                      <a:pt x="526" y="897"/>
                    </a:cubicBezTo>
                    <a:cubicBezTo>
                      <a:pt x="547" y="889"/>
                      <a:pt x="560" y="866"/>
                      <a:pt x="582" y="862"/>
                    </a:cubicBezTo>
                    <a:cubicBezTo>
                      <a:pt x="590" y="861"/>
                      <a:pt x="638" y="860"/>
                      <a:pt x="619" y="838"/>
                    </a:cubicBezTo>
                    <a:cubicBezTo>
                      <a:pt x="607" y="824"/>
                      <a:pt x="584" y="816"/>
                      <a:pt x="607" y="795"/>
                    </a:cubicBezTo>
                    <a:cubicBezTo>
                      <a:pt x="573" y="786"/>
                      <a:pt x="602" y="753"/>
                      <a:pt x="627" y="755"/>
                    </a:cubicBezTo>
                    <a:cubicBezTo>
                      <a:pt x="660" y="757"/>
                      <a:pt x="689" y="746"/>
                      <a:pt x="700" y="717"/>
                    </a:cubicBezTo>
                    <a:cubicBezTo>
                      <a:pt x="720" y="661"/>
                      <a:pt x="874" y="710"/>
                      <a:pt x="917" y="700"/>
                    </a:cubicBezTo>
                    <a:cubicBezTo>
                      <a:pt x="876" y="685"/>
                      <a:pt x="952" y="652"/>
                      <a:pt x="924" y="632"/>
                    </a:cubicBezTo>
                    <a:cubicBezTo>
                      <a:pt x="911" y="623"/>
                      <a:pt x="896" y="615"/>
                      <a:pt x="885" y="603"/>
                    </a:cubicBezTo>
                    <a:cubicBezTo>
                      <a:pt x="873" y="589"/>
                      <a:pt x="878" y="569"/>
                      <a:pt x="866" y="552"/>
                    </a:cubicBezTo>
                    <a:cubicBezTo>
                      <a:pt x="853" y="534"/>
                      <a:pt x="864" y="521"/>
                      <a:pt x="867" y="504"/>
                    </a:cubicBezTo>
                    <a:cubicBezTo>
                      <a:pt x="870" y="487"/>
                      <a:pt x="851" y="485"/>
                      <a:pt x="852" y="469"/>
                    </a:cubicBezTo>
                    <a:cubicBezTo>
                      <a:pt x="853" y="454"/>
                      <a:pt x="859" y="439"/>
                      <a:pt x="858" y="424"/>
                    </a:cubicBezTo>
                    <a:cubicBezTo>
                      <a:pt x="858" y="404"/>
                      <a:pt x="836" y="385"/>
                      <a:pt x="857" y="369"/>
                    </a:cubicBezTo>
                    <a:cubicBezTo>
                      <a:pt x="835" y="361"/>
                      <a:pt x="847" y="350"/>
                      <a:pt x="843" y="335"/>
                    </a:cubicBezTo>
                    <a:cubicBezTo>
                      <a:pt x="838" y="314"/>
                      <a:pt x="801" y="307"/>
                      <a:pt x="792" y="286"/>
                    </a:cubicBezTo>
                    <a:cubicBezTo>
                      <a:pt x="833" y="286"/>
                      <a:pt x="844" y="276"/>
                      <a:pt x="878" y="259"/>
                    </a:cubicBezTo>
                    <a:cubicBezTo>
                      <a:pt x="893" y="252"/>
                      <a:pt x="902" y="252"/>
                      <a:pt x="911" y="237"/>
                    </a:cubicBezTo>
                    <a:cubicBezTo>
                      <a:pt x="918" y="224"/>
                      <a:pt x="924" y="213"/>
                      <a:pt x="938" y="205"/>
                    </a:cubicBezTo>
                    <a:cubicBezTo>
                      <a:pt x="947" y="201"/>
                      <a:pt x="963" y="188"/>
                      <a:pt x="972" y="195"/>
                    </a:cubicBezTo>
                    <a:cubicBezTo>
                      <a:pt x="984" y="204"/>
                      <a:pt x="998" y="189"/>
                      <a:pt x="1005" y="182"/>
                    </a:cubicBezTo>
                    <a:cubicBezTo>
                      <a:pt x="1025" y="165"/>
                      <a:pt x="1054" y="208"/>
                      <a:pt x="1073" y="169"/>
                    </a:cubicBezTo>
                    <a:cubicBezTo>
                      <a:pt x="1098" y="116"/>
                      <a:pt x="1192" y="93"/>
                      <a:pt x="1247" y="87"/>
                    </a:cubicBezTo>
                    <a:cubicBezTo>
                      <a:pt x="1287" y="83"/>
                      <a:pt x="1326" y="72"/>
                      <a:pt x="1366" y="75"/>
                    </a:cubicBezTo>
                    <a:cubicBezTo>
                      <a:pt x="1396" y="77"/>
                      <a:pt x="1416" y="41"/>
                      <a:pt x="1442" y="55"/>
                    </a:cubicBezTo>
                    <a:cubicBezTo>
                      <a:pt x="1453" y="61"/>
                      <a:pt x="1450" y="58"/>
                      <a:pt x="1455" y="51"/>
                    </a:cubicBezTo>
                    <a:cubicBezTo>
                      <a:pt x="1456" y="50"/>
                      <a:pt x="1500" y="50"/>
                      <a:pt x="1507" y="48"/>
                    </a:cubicBezTo>
                    <a:cubicBezTo>
                      <a:pt x="1545" y="33"/>
                      <a:pt x="1584" y="39"/>
                      <a:pt x="1624" y="38"/>
                    </a:cubicBezTo>
                    <a:cubicBezTo>
                      <a:pt x="1658" y="37"/>
                      <a:pt x="1666" y="43"/>
                      <a:pt x="1692" y="61"/>
                    </a:cubicBezTo>
                    <a:cubicBezTo>
                      <a:pt x="1726" y="85"/>
                      <a:pt x="1736" y="50"/>
                      <a:pt x="1765" y="47"/>
                    </a:cubicBezTo>
                    <a:cubicBezTo>
                      <a:pt x="1774" y="46"/>
                      <a:pt x="1831" y="44"/>
                      <a:pt x="1827" y="28"/>
                    </a:cubicBezTo>
                    <a:cubicBezTo>
                      <a:pt x="1821" y="0"/>
                      <a:pt x="1863" y="17"/>
                      <a:pt x="1873" y="23"/>
                    </a:cubicBezTo>
                    <a:cubicBezTo>
                      <a:pt x="1894" y="36"/>
                      <a:pt x="1925" y="43"/>
                      <a:pt x="1946" y="27"/>
                    </a:cubicBezTo>
                    <a:cubicBezTo>
                      <a:pt x="1957" y="18"/>
                      <a:pt x="1949" y="7"/>
                      <a:pt x="1971" y="12"/>
                    </a:cubicBezTo>
                    <a:cubicBezTo>
                      <a:pt x="1987" y="16"/>
                      <a:pt x="2000" y="27"/>
                      <a:pt x="2017" y="26"/>
                    </a:cubicBezTo>
                    <a:cubicBezTo>
                      <a:pt x="2002" y="48"/>
                      <a:pt x="2038" y="40"/>
                      <a:pt x="2049" y="37"/>
                    </a:cubicBezTo>
                    <a:cubicBezTo>
                      <a:pt x="2072" y="32"/>
                      <a:pt x="2096" y="37"/>
                      <a:pt x="2118" y="30"/>
                    </a:cubicBezTo>
                    <a:cubicBezTo>
                      <a:pt x="2120" y="59"/>
                      <a:pt x="2081" y="73"/>
                      <a:pt x="2064" y="91"/>
                    </a:cubicBezTo>
                    <a:cubicBezTo>
                      <a:pt x="2110" y="101"/>
                      <a:pt x="2066" y="161"/>
                      <a:pt x="2076" y="189"/>
                    </a:cubicBezTo>
                    <a:cubicBezTo>
                      <a:pt x="2092" y="238"/>
                      <a:pt x="2086" y="274"/>
                      <a:pt x="2075" y="322"/>
                    </a:cubicBezTo>
                    <a:cubicBezTo>
                      <a:pt x="2067" y="361"/>
                      <a:pt x="2021" y="392"/>
                      <a:pt x="1990" y="417"/>
                    </a:cubicBezTo>
                    <a:cubicBezTo>
                      <a:pt x="1972" y="432"/>
                      <a:pt x="1981" y="472"/>
                      <a:pt x="1992" y="488"/>
                    </a:cubicBezTo>
                    <a:cubicBezTo>
                      <a:pt x="2009" y="515"/>
                      <a:pt x="2001" y="544"/>
                      <a:pt x="2036" y="557"/>
                    </a:cubicBezTo>
                    <a:cubicBezTo>
                      <a:pt x="2084" y="574"/>
                      <a:pt x="2071" y="631"/>
                      <a:pt x="2109" y="659"/>
                    </a:cubicBezTo>
                    <a:cubicBezTo>
                      <a:pt x="2127" y="671"/>
                      <a:pt x="2148" y="680"/>
                      <a:pt x="2163" y="696"/>
                    </a:cubicBezTo>
                    <a:cubicBezTo>
                      <a:pt x="2183" y="718"/>
                      <a:pt x="2186" y="753"/>
                      <a:pt x="2191" y="780"/>
                    </a:cubicBezTo>
                    <a:cubicBezTo>
                      <a:pt x="2201" y="837"/>
                      <a:pt x="2229" y="899"/>
                      <a:pt x="2229" y="956"/>
                    </a:cubicBezTo>
                    <a:cubicBezTo>
                      <a:pt x="2229" y="971"/>
                      <a:pt x="2195" y="968"/>
                      <a:pt x="2217" y="995"/>
                    </a:cubicBezTo>
                    <a:cubicBezTo>
                      <a:pt x="2238" y="1022"/>
                      <a:pt x="2253" y="1052"/>
                      <a:pt x="2262" y="1085"/>
                    </a:cubicBezTo>
                    <a:cubicBezTo>
                      <a:pt x="2278" y="1141"/>
                      <a:pt x="2243" y="1203"/>
                      <a:pt x="2269" y="1256"/>
                    </a:cubicBezTo>
                    <a:cubicBezTo>
                      <a:pt x="2283" y="1284"/>
                      <a:pt x="2276" y="1300"/>
                      <a:pt x="2265" y="1327"/>
                    </a:cubicBezTo>
                    <a:cubicBezTo>
                      <a:pt x="2252" y="1358"/>
                      <a:pt x="2263" y="1392"/>
                      <a:pt x="2269" y="1422"/>
                    </a:cubicBezTo>
                    <a:cubicBezTo>
                      <a:pt x="2280" y="1468"/>
                      <a:pt x="2262" y="1472"/>
                      <a:pt x="2228" y="1497"/>
                    </a:cubicBezTo>
                    <a:cubicBezTo>
                      <a:pt x="2190" y="1525"/>
                      <a:pt x="2254" y="1576"/>
                      <a:pt x="2270" y="1601"/>
                    </a:cubicBezTo>
                    <a:cubicBezTo>
                      <a:pt x="2301" y="1647"/>
                      <a:pt x="2283" y="1703"/>
                      <a:pt x="2324" y="1746"/>
                    </a:cubicBezTo>
                    <a:cubicBezTo>
                      <a:pt x="2340" y="1763"/>
                      <a:pt x="2358" y="1743"/>
                      <a:pt x="2375" y="1744"/>
                    </a:cubicBezTo>
                    <a:cubicBezTo>
                      <a:pt x="2397" y="1746"/>
                      <a:pt x="2420" y="1761"/>
                      <a:pt x="2440" y="1768"/>
                    </a:cubicBezTo>
                    <a:cubicBezTo>
                      <a:pt x="2486" y="1785"/>
                      <a:pt x="2501" y="1822"/>
                      <a:pt x="2518" y="1865"/>
                    </a:cubicBezTo>
                    <a:cubicBezTo>
                      <a:pt x="2526" y="1885"/>
                      <a:pt x="2534" y="1887"/>
                      <a:pt x="2512" y="1900"/>
                    </a:cubicBezTo>
                    <a:cubicBezTo>
                      <a:pt x="2482" y="1916"/>
                      <a:pt x="2454" y="1935"/>
                      <a:pt x="2425" y="1953"/>
                    </a:cubicBezTo>
                    <a:cubicBezTo>
                      <a:pt x="2304" y="2030"/>
                      <a:pt x="2185" y="2111"/>
                      <a:pt x="2068" y="2194"/>
                    </a:cubicBezTo>
                    <a:cubicBezTo>
                      <a:pt x="2017" y="2230"/>
                      <a:pt x="1966" y="2266"/>
                      <a:pt x="1920" y="2309"/>
                    </a:cubicBezTo>
                    <a:cubicBezTo>
                      <a:pt x="1896" y="2332"/>
                      <a:pt x="1873" y="2355"/>
                      <a:pt x="1849" y="2378"/>
                    </a:cubicBezTo>
                    <a:cubicBezTo>
                      <a:pt x="1825" y="2400"/>
                      <a:pt x="1801" y="2435"/>
                      <a:pt x="1773" y="2450"/>
                    </a:cubicBezTo>
                    <a:cubicBezTo>
                      <a:pt x="1751" y="2462"/>
                      <a:pt x="1719" y="2463"/>
                      <a:pt x="1696" y="2468"/>
                    </a:cubicBezTo>
                    <a:cubicBezTo>
                      <a:pt x="1663" y="2474"/>
                      <a:pt x="1631" y="2481"/>
                      <a:pt x="1599" y="2487"/>
                    </a:cubicBezTo>
                    <a:cubicBezTo>
                      <a:pt x="1583" y="2491"/>
                      <a:pt x="1441" y="2539"/>
                      <a:pt x="1447" y="2489"/>
                    </a:cubicBezTo>
                    <a:cubicBezTo>
                      <a:pt x="1449" y="2472"/>
                      <a:pt x="1461" y="2465"/>
                      <a:pt x="1459" y="2446"/>
                    </a:cubicBezTo>
                    <a:cubicBezTo>
                      <a:pt x="1458" y="2438"/>
                      <a:pt x="1463" y="2404"/>
                      <a:pt x="1456" y="2400"/>
                    </a:cubicBezTo>
                    <a:cubicBezTo>
                      <a:pt x="1432" y="2388"/>
                      <a:pt x="1405" y="2375"/>
                      <a:pt x="1378" y="2370"/>
                    </a:cubicBezTo>
                    <a:cubicBezTo>
                      <a:pt x="1365" y="2368"/>
                      <a:pt x="1336" y="2332"/>
                      <a:pt x="1328" y="2338"/>
                    </a:cubicBezTo>
                    <a:cubicBezTo>
                      <a:pt x="1287" y="2370"/>
                      <a:pt x="1275" y="2305"/>
                      <a:pt x="1254" y="2291"/>
                    </a:cubicBezTo>
                    <a:cubicBezTo>
                      <a:pt x="1241" y="2282"/>
                      <a:pt x="1221" y="2280"/>
                      <a:pt x="1210" y="2272"/>
                    </a:cubicBezTo>
                    <a:cubicBezTo>
                      <a:pt x="1197" y="2262"/>
                      <a:pt x="1214" y="2235"/>
                      <a:pt x="1206" y="2223"/>
                    </a:cubicBezTo>
                    <a:cubicBezTo>
                      <a:pt x="1197" y="2207"/>
                      <a:pt x="1174" y="2197"/>
                      <a:pt x="1158" y="2188"/>
                    </a:cubicBezTo>
                    <a:cubicBezTo>
                      <a:pt x="1132" y="2173"/>
                      <a:pt x="1107" y="2155"/>
                      <a:pt x="1082" y="2137"/>
                    </a:cubicBezTo>
                    <a:cubicBezTo>
                      <a:pt x="1022" y="2091"/>
                      <a:pt x="962" y="2044"/>
                      <a:pt x="901" y="1998"/>
                    </a:cubicBezTo>
                    <a:cubicBezTo>
                      <a:pt x="667" y="1821"/>
                      <a:pt x="431" y="1644"/>
                      <a:pt x="183" y="1481"/>
                    </a:cubicBezTo>
                    <a:cubicBezTo>
                      <a:pt x="123" y="1442"/>
                      <a:pt x="63" y="1404"/>
                      <a:pt x="2" y="1365"/>
                    </a:cubicBezTo>
                  </a:path>
                </a:pathLst>
              </a:custGeom>
              <a:solidFill>
                <a:srgbClr val="92D05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76" name="Freeform 25">
                <a:extLst>
                  <a:ext uri="{FF2B5EF4-FFF2-40B4-BE49-F238E27FC236}">
                    <a16:creationId xmlns:a16="http://schemas.microsoft.com/office/drawing/2014/main" id="{D91471B9-3F14-6DD1-3AFC-A03BB9B60E0A}"/>
                  </a:ext>
                </a:extLst>
              </p:cNvPr>
              <p:cNvSpPr>
                <a:spLocks/>
              </p:cNvSpPr>
              <p:nvPr/>
            </p:nvSpPr>
            <p:spPr bwMode="auto">
              <a:xfrm>
                <a:off x="4801915" y="4491774"/>
                <a:ext cx="374551" cy="536106"/>
              </a:xfrm>
              <a:custGeom>
                <a:avLst/>
                <a:gdLst>
                  <a:gd name="T0" fmla="*/ 0 w 548"/>
                  <a:gd name="T1" fmla="*/ 556 h 587"/>
                  <a:gd name="T2" fmla="*/ 22 w 548"/>
                  <a:gd name="T3" fmla="*/ 442 h 587"/>
                  <a:gd name="T4" fmla="*/ 58 w 548"/>
                  <a:gd name="T5" fmla="*/ 323 h 587"/>
                  <a:gd name="T6" fmla="*/ 61 w 548"/>
                  <a:gd name="T7" fmla="*/ 270 h 587"/>
                  <a:gd name="T8" fmla="*/ 75 w 548"/>
                  <a:gd name="T9" fmla="*/ 220 h 587"/>
                  <a:gd name="T10" fmla="*/ 75 w 548"/>
                  <a:gd name="T11" fmla="*/ 114 h 587"/>
                  <a:gd name="T12" fmla="*/ 132 w 548"/>
                  <a:gd name="T13" fmla="*/ 101 h 587"/>
                  <a:gd name="T14" fmla="*/ 224 w 548"/>
                  <a:gd name="T15" fmla="*/ 141 h 587"/>
                  <a:gd name="T16" fmla="*/ 336 w 548"/>
                  <a:gd name="T17" fmla="*/ 79 h 587"/>
                  <a:gd name="T18" fmla="*/ 469 w 548"/>
                  <a:gd name="T19" fmla="*/ 0 h 587"/>
                  <a:gd name="T20" fmla="*/ 505 w 548"/>
                  <a:gd name="T21" fmla="*/ 121 h 587"/>
                  <a:gd name="T22" fmla="*/ 507 w 548"/>
                  <a:gd name="T23" fmla="*/ 145 h 587"/>
                  <a:gd name="T24" fmla="*/ 521 w 548"/>
                  <a:gd name="T25" fmla="*/ 168 h 587"/>
                  <a:gd name="T26" fmla="*/ 380 w 548"/>
                  <a:gd name="T27" fmla="*/ 222 h 587"/>
                  <a:gd name="T28" fmla="*/ 262 w 548"/>
                  <a:gd name="T29" fmla="*/ 271 h 587"/>
                  <a:gd name="T30" fmla="*/ 377 w 548"/>
                  <a:gd name="T31" fmla="*/ 399 h 587"/>
                  <a:gd name="T32" fmla="*/ 326 w 548"/>
                  <a:gd name="T33" fmla="*/ 415 h 587"/>
                  <a:gd name="T34" fmla="*/ 312 w 548"/>
                  <a:gd name="T35" fmla="*/ 464 h 587"/>
                  <a:gd name="T36" fmla="*/ 218 w 548"/>
                  <a:gd name="T37" fmla="*/ 495 h 587"/>
                  <a:gd name="T38" fmla="*/ 140 w 548"/>
                  <a:gd name="T39" fmla="*/ 574 h 587"/>
                  <a:gd name="T40" fmla="*/ 0 w 548"/>
                  <a:gd name="T41" fmla="*/ 5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8" h="587">
                    <a:moveTo>
                      <a:pt x="0" y="556"/>
                    </a:moveTo>
                    <a:cubicBezTo>
                      <a:pt x="0" y="517"/>
                      <a:pt x="19" y="480"/>
                      <a:pt x="22" y="442"/>
                    </a:cubicBezTo>
                    <a:cubicBezTo>
                      <a:pt x="26" y="398"/>
                      <a:pt x="49" y="365"/>
                      <a:pt x="58" y="323"/>
                    </a:cubicBezTo>
                    <a:cubicBezTo>
                      <a:pt x="62" y="305"/>
                      <a:pt x="58" y="288"/>
                      <a:pt x="61" y="270"/>
                    </a:cubicBezTo>
                    <a:cubicBezTo>
                      <a:pt x="63" y="253"/>
                      <a:pt x="73" y="236"/>
                      <a:pt x="75" y="220"/>
                    </a:cubicBezTo>
                    <a:cubicBezTo>
                      <a:pt x="79" y="186"/>
                      <a:pt x="74" y="148"/>
                      <a:pt x="75" y="114"/>
                    </a:cubicBezTo>
                    <a:cubicBezTo>
                      <a:pt x="77" y="84"/>
                      <a:pt x="115" y="90"/>
                      <a:pt x="132" y="101"/>
                    </a:cubicBezTo>
                    <a:cubicBezTo>
                      <a:pt x="159" y="120"/>
                      <a:pt x="184" y="149"/>
                      <a:pt x="224" y="141"/>
                    </a:cubicBezTo>
                    <a:cubicBezTo>
                      <a:pt x="264" y="134"/>
                      <a:pt x="302" y="99"/>
                      <a:pt x="336" y="79"/>
                    </a:cubicBezTo>
                    <a:cubicBezTo>
                      <a:pt x="380" y="52"/>
                      <a:pt x="424" y="23"/>
                      <a:pt x="469" y="0"/>
                    </a:cubicBezTo>
                    <a:cubicBezTo>
                      <a:pt x="479" y="41"/>
                      <a:pt x="493" y="81"/>
                      <a:pt x="505" y="121"/>
                    </a:cubicBezTo>
                    <a:cubicBezTo>
                      <a:pt x="490" y="123"/>
                      <a:pt x="498" y="142"/>
                      <a:pt x="507" y="145"/>
                    </a:cubicBezTo>
                    <a:cubicBezTo>
                      <a:pt x="522" y="148"/>
                      <a:pt x="548" y="143"/>
                      <a:pt x="521" y="168"/>
                    </a:cubicBezTo>
                    <a:cubicBezTo>
                      <a:pt x="481" y="205"/>
                      <a:pt x="430" y="209"/>
                      <a:pt x="380" y="222"/>
                    </a:cubicBezTo>
                    <a:cubicBezTo>
                      <a:pt x="363" y="226"/>
                      <a:pt x="245" y="252"/>
                      <a:pt x="262" y="271"/>
                    </a:cubicBezTo>
                    <a:lnTo>
                      <a:pt x="377" y="399"/>
                    </a:lnTo>
                    <a:cubicBezTo>
                      <a:pt x="364" y="405"/>
                      <a:pt x="336" y="405"/>
                      <a:pt x="326" y="415"/>
                    </a:cubicBezTo>
                    <a:cubicBezTo>
                      <a:pt x="315" y="427"/>
                      <a:pt x="323" y="452"/>
                      <a:pt x="312" y="464"/>
                    </a:cubicBezTo>
                    <a:cubicBezTo>
                      <a:pt x="292" y="485"/>
                      <a:pt x="243" y="474"/>
                      <a:pt x="218" y="495"/>
                    </a:cubicBezTo>
                    <a:cubicBezTo>
                      <a:pt x="189" y="520"/>
                      <a:pt x="179" y="560"/>
                      <a:pt x="140" y="574"/>
                    </a:cubicBezTo>
                    <a:cubicBezTo>
                      <a:pt x="104" y="587"/>
                      <a:pt x="34" y="564"/>
                      <a:pt x="0" y="556"/>
                    </a:cubicBezTo>
                    <a:close/>
                  </a:path>
                </a:pathLst>
              </a:custGeom>
              <a:solidFill>
                <a:srgbClr val="FFC00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77" name="Freeform 33">
                <a:extLst>
                  <a:ext uri="{FF2B5EF4-FFF2-40B4-BE49-F238E27FC236}">
                    <a16:creationId xmlns:a16="http://schemas.microsoft.com/office/drawing/2014/main" id="{29FF056A-9DEC-E7EB-E44C-34DBC75831EA}"/>
                  </a:ext>
                </a:extLst>
              </p:cNvPr>
              <p:cNvSpPr>
                <a:spLocks/>
              </p:cNvSpPr>
              <p:nvPr/>
            </p:nvSpPr>
            <p:spPr bwMode="auto">
              <a:xfrm>
                <a:off x="2719048" y="3297719"/>
                <a:ext cx="27407" cy="19495"/>
              </a:xfrm>
              <a:custGeom>
                <a:avLst/>
                <a:gdLst>
                  <a:gd name="T0" fmla="*/ 39 w 41"/>
                  <a:gd name="T1" fmla="*/ 22 h 22"/>
                  <a:gd name="T2" fmla="*/ 0 w 41"/>
                  <a:gd name="T3" fmla="*/ 12 h 22"/>
                  <a:gd name="T4" fmla="*/ 39 w 41"/>
                  <a:gd name="T5" fmla="*/ 0 h 22"/>
                  <a:gd name="T6" fmla="*/ 39 w 41"/>
                  <a:gd name="T7" fmla="*/ 22 h 22"/>
                </a:gdLst>
                <a:ahLst/>
                <a:cxnLst>
                  <a:cxn ang="0">
                    <a:pos x="T0" y="T1"/>
                  </a:cxn>
                  <a:cxn ang="0">
                    <a:pos x="T2" y="T3"/>
                  </a:cxn>
                  <a:cxn ang="0">
                    <a:pos x="T4" y="T5"/>
                  </a:cxn>
                  <a:cxn ang="0">
                    <a:pos x="T6" y="T7"/>
                  </a:cxn>
                </a:cxnLst>
                <a:rect l="0" t="0" r="r" b="b"/>
                <a:pathLst>
                  <a:path w="41" h="22">
                    <a:moveTo>
                      <a:pt x="39" y="22"/>
                    </a:moveTo>
                    <a:cubicBezTo>
                      <a:pt x="27" y="15"/>
                      <a:pt x="12" y="21"/>
                      <a:pt x="0" y="12"/>
                    </a:cubicBezTo>
                    <a:cubicBezTo>
                      <a:pt x="13" y="7"/>
                      <a:pt x="28" y="8"/>
                      <a:pt x="39" y="0"/>
                    </a:cubicBezTo>
                    <a:cubicBezTo>
                      <a:pt x="41" y="7"/>
                      <a:pt x="41" y="14"/>
                      <a:pt x="39" y="22"/>
                    </a:cubicBezTo>
                  </a:path>
                </a:pathLst>
              </a:custGeom>
              <a:solidFill>
                <a:srgbClr val="78944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378" name="Group 1268">
                <a:extLst>
                  <a:ext uri="{FF2B5EF4-FFF2-40B4-BE49-F238E27FC236}">
                    <a16:creationId xmlns:a16="http://schemas.microsoft.com/office/drawing/2014/main" id="{17D4F339-131A-728A-D9B8-85E6BB9C5DA3}"/>
                  </a:ext>
                </a:extLst>
              </p:cNvPr>
              <p:cNvGrpSpPr/>
              <p:nvPr/>
            </p:nvGrpSpPr>
            <p:grpSpPr>
              <a:xfrm>
                <a:off x="2426716" y="2768922"/>
                <a:ext cx="995757" cy="1306152"/>
                <a:chOff x="2853058" y="1968648"/>
                <a:chExt cx="1285337" cy="1428389"/>
              </a:xfrm>
              <a:solidFill>
                <a:schemeClr val="accent5">
                  <a:lumMod val="60000"/>
                  <a:lumOff val="40000"/>
                </a:schemeClr>
              </a:solidFill>
            </p:grpSpPr>
            <p:sp>
              <p:nvSpPr>
                <p:cNvPr id="491" name="Freeform 29">
                  <a:extLst>
                    <a:ext uri="{FF2B5EF4-FFF2-40B4-BE49-F238E27FC236}">
                      <a16:creationId xmlns:a16="http://schemas.microsoft.com/office/drawing/2014/main" id="{AF62B3D4-F36C-BAB7-BC79-50F7DE59D2EC}"/>
                    </a:ext>
                  </a:extLst>
                </p:cNvPr>
                <p:cNvSpPr>
                  <a:spLocks/>
                </p:cNvSpPr>
                <p:nvPr/>
              </p:nvSpPr>
              <p:spPr bwMode="auto">
                <a:xfrm>
                  <a:off x="2853058" y="1968648"/>
                  <a:ext cx="1285337" cy="1265829"/>
                </a:xfrm>
                <a:custGeom>
                  <a:avLst/>
                  <a:gdLst>
                    <a:gd name="T0" fmla="*/ 63 w 1454"/>
                    <a:gd name="T1" fmla="*/ 234 h 1268"/>
                    <a:gd name="T2" fmla="*/ 22 w 1454"/>
                    <a:gd name="T3" fmla="*/ 181 h 1268"/>
                    <a:gd name="T4" fmla="*/ 93 w 1454"/>
                    <a:gd name="T5" fmla="*/ 159 h 1268"/>
                    <a:gd name="T6" fmla="*/ 183 w 1454"/>
                    <a:gd name="T7" fmla="*/ 134 h 1268"/>
                    <a:gd name="T8" fmla="*/ 216 w 1454"/>
                    <a:gd name="T9" fmla="*/ 89 h 1268"/>
                    <a:gd name="T10" fmla="*/ 267 w 1454"/>
                    <a:gd name="T11" fmla="*/ 149 h 1268"/>
                    <a:gd name="T12" fmla="*/ 306 w 1454"/>
                    <a:gd name="T13" fmla="*/ 132 h 1268"/>
                    <a:gd name="T14" fmla="*/ 348 w 1454"/>
                    <a:gd name="T15" fmla="*/ 95 h 1268"/>
                    <a:gd name="T16" fmla="*/ 427 w 1454"/>
                    <a:gd name="T17" fmla="*/ 120 h 1268"/>
                    <a:gd name="T18" fmla="*/ 436 w 1454"/>
                    <a:gd name="T19" fmla="*/ 66 h 1268"/>
                    <a:gd name="T20" fmla="*/ 467 w 1454"/>
                    <a:gd name="T21" fmla="*/ 44 h 1268"/>
                    <a:gd name="T22" fmla="*/ 558 w 1454"/>
                    <a:gd name="T23" fmla="*/ 23 h 1268"/>
                    <a:gd name="T24" fmla="*/ 687 w 1454"/>
                    <a:gd name="T25" fmla="*/ 5 h 1268"/>
                    <a:gd name="T26" fmla="*/ 845 w 1454"/>
                    <a:gd name="T27" fmla="*/ 79 h 1268"/>
                    <a:gd name="T28" fmla="*/ 862 w 1454"/>
                    <a:gd name="T29" fmla="*/ 127 h 1268"/>
                    <a:gd name="T30" fmla="*/ 874 w 1454"/>
                    <a:gd name="T31" fmla="*/ 184 h 1268"/>
                    <a:gd name="T32" fmla="*/ 829 w 1454"/>
                    <a:gd name="T33" fmla="*/ 194 h 1268"/>
                    <a:gd name="T34" fmla="*/ 754 w 1454"/>
                    <a:gd name="T35" fmla="*/ 213 h 1268"/>
                    <a:gd name="T36" fmla="*/ 693 w 1454"/>
                    <a:gd name="T37" fmla="*/ 223 h 1268"/>
                    <a:gd name="T38" fmla="*/ 702 w 1454"/>
                    <a:gd name="T39" fmla="*/ 277 h 1268"/>
                    <a:gd name="T40" fmla="*/ 784 w 1454"/>
                    <a:gd name="T41" fmla="*/ 449 h 1268"/>
                    <a:gd name="T42" fmla="*/ 901 w 1454"/>
                    <a:gd name="T43" fmla="*/ 590 h 1268"/>
                    <a:gd name="T44" fmla="*/ 1104 w 1454"/>
                    <a:gd name="T45" fmla="*/ 707 h 1268"/>
                    <a:gd name="T46" fmla="*/ 1137 w 1454"/>
                    <a:gd name="T47" fmla="*/ 767 h 1268"/>
                    <a:gd name="T48" fmla="*/ 1314 w 1454"/>
                    <a:gd name="T49" fmla="*/ 846 h 1268"/>
                    <a:gd name="T50" fmla="*/ 1448 w 1454"/>
                    <a:gd name="T51" fmla="*/ 960 h 1268"/>
                    <a:gd name="T52" fmla="*/ 1396 w 1454"/>
                    <a:gd name="T53" fmla="*/ 978 h 1268"/>
                    <a:gd name="T54" fmla="*/ 1302 w 1454"/>
                    <a:gd name="T55" fmla="*/ 903 h 1268"/>
                    <a:gd name="T56" fmla="*/ 1210 w 1454"/>
                    <a:gd name="T57" fmla="*/ 997 h 1268"/>
                    <a:gd name="T58" fmla="*/ 1290 w 1454"/>
                    <a:gd name="T59" fmla="*/ 1093 h 1268"/>
                    <a:gd name="T60" fmla="*/ 1191 w 1454"/>
                    <a:gd name="T61" fmla="*/ 1208 h 1268"/>
                    <a:gd name="T62" fmla="*/ 1103 w 1454"/>
                    <a:gd name="T63" fmla="*/ 1244 h 1268"/>
                    <a:gd name="T64" fmla="*/ 1138 w 1454"/>
                    <a:gd name="T65" fmla="*/ 1155 h 1268"/>
                    <a:gd name="T66" fmla="*/ 1158 w 1454"/>
                    <a:gd name="T67" fmla="*/ 1095 h 1268"/>
                    <a:gd name="T68" fmla="*/ 1108 w 1454"/>
                    <a:gd name="T69" fmla="*/ 969 h 1268"/>
                    <a:gd name="T70" fmla="*/ 1047 w 1454"/>
                    <a:gd name="T71" fmla="*/ 953 h 1268"/>
                    <a:gd name="T72" fmla="*/ 1021 w 1454"/>
                    <a:gd name="T73" fmla="*/ 907 h 1268"/>
                    <a:gd name="T74" fmla="*/ 927 w 1454"/>
                    <a:gd name="T75" fmla="*/ 858 h 1268"/>
                    <a:gd name="T76" fmla="*/ 837 w 1454"/>
                    <a:gd name="T77" fmla="*/ 803 h 1268"/>
                    <a:gd name="T78" fmla="*/ 774 w 1454"/>
                    <a:gd name="T79" fmla="*/ 787 h 1268"/>
                    <a:gd name="T80" fmla="*/ 664 w 1454"/>
                    <a:gd name="T81" fmla="*/ 700 h 1268"/>
                    <a:gd name="T82" fmla="*/ 553 w 1454"/>
                    <a:gd name="T83" fmla="*/ 644 h 1268"/>
                    <a:gd name="T84" fmla="*/ 451 w 1454"/>
                    <a:gd name="T85" fmla="*/ 469 h 1268"/>
                    <a:gd name="T86" fmla="*/ 216 w 1454"/>
                    <a:gd name="T87" fmla="*/ 396 h 1268"/>
                    <a:gd name="T88" fmla="*/ 109 w 1454"/>
                    <a:gd name="T89" fmla="*/ 449 h 1268"/>
                    <a:gd name="T90" fmla="*/ 44 w 1454"/>
                    <a:gd name="T91" fmla="*/ 336 h 1268"/>
                    <a:gd name="T92" fmla="*/ 0 w 1454"/>
                    <a:gd name="T93" fmla="*/ 27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4" h="1268">
                      <a:moveTo>
                        <a:pt x="0" y="272"/>
                      </a:moveTo>
                      <a:cubicBezTo>
                        <a:pt x="18" y="255"/>
                        <a:pt x="66" y="270"/>
                        <a:pt x="63" y="234"/>
                      </a:cubicBezTo>
                      <a:cubicBezTo>
                        <a:pt x="62" y="220"/>
                        <a:pt x="48" y="207"/>
                        <a:pt x="38" y="198"/>
                      </a:cubicBezTo>
                      <a:cubicBezTo>
                        <a:pt x="32" y="192"/>
                        <a:pt x="27" y="187"/>
                        <a:pt x="22" y="181"/>
                      </a:cubicBezTo>
                      <a:cubicBezTo>
                        <a:pt x="27" y="177"/>
                        <a:pt x="44" y="160"/>
                        <a:pt x="53" y="162"/>
                      </a:cubicBezTo>
                      <a:cubicBezTo>
                        <a:pt x="69" y="166"/>
                        <a:pt x="75" y="165"/>
                        <a:pt x="93" y="159"/>
                      </a:cubicBezTo>
                      <a:cubicBezTo>
                        <a:pt x="114" y="153"/>
                        <a:pt x="125" y="158"/>
                        <a:pt x="146" y="159"/>
                      </a:cubicBezTo>
                      <a:cubicBezTo>
                        <a:pt x="159" y="160"/>
                        <a:pt x="177" y="144"/>
                        <a:pt x="183" y="134"/>
                      </a:cubicBezTo>
                      <a:cubicBezTo>
                        <a:pt x="188" y="127"/>
                        <a:pt x="187" y="120"/>
                        <a:pt x="181" y="113"/>
                      </a:cubicBezTo>
                      <a:cubicBezTo>
                        <a:pt x="196" y="110"/>
                        <a:pt x="207" y="99"/>
                        <a:pt x="216" y="89"/>
                      </a:cubicBezTo>
                      <a:cubicBezTo>
                        <a:pt x="231" y="98"/>
                        <a:pt x="219" y="112"/>
                        <a:pt x="232" y="122"/>
                      </a:cubicBezTo>
                      <a:cubicBezTo>
                        <a:pt x="244" y="132"/>
                        <a:pt x="256" y="138"/>
                        <a:pt x="267" y="149"/>
                      </a:cubicBezTo>
                      <a:cubicBezTo>
                        <a:pt x="272" y="154"/>
                        <a:pt x="283" y="180"/>
                        <a:pt x="294" y="176"/>
                      </a:cubicBezTo>
                      <a:cubicBezTo>
                        <a:pt x="306" y="171"/>
                        <a:pt x="294" y="142"/>
                        <a:pt x="306" y="132"/>
                      </a:cubicBezTo>
                      <a:cubicBezTo>
                        <a:pt x="319" y="121"/>
                        <a:pt x="329" y="115"/>
                        <a:pt x="326" y="97"/>
                      </a:cubicBezTo>
                      <a:cubicBezTo>
                        <a:pt x="322" y="70"/>
                        <a:pt x="340" y="88"/>
                        <a:pt x="348" y="95"/>
                      </a:cubicBezTo>
                      <a:cubicBezTo>
                        <a:pt x="363" y="107"/>
                        <a:pt x="364" y="105"/>
                        <a:pt x="382" y="103"/>
                      </a:cubicBezTo>
                      <a:cubicBezTo>
                        <a:pt x="406" y="100"/>
                        <a:pt x="408" y="113"/>
                        <a:pt x="427" y="120"/>
                      </a:cubicBezTo>
                      <a:cubicBezTo>
                        <a:pt x="429" y="110"/>
                        <a:pt x="438" y="99"/>
                        <a:pt x="423" y="93"/>
                      </a:cubicBezTo>
                      <a:cubicBezTo>
                        <a:pt x="410" y="88"/>
                        <a:pt x="428" y="68"/>
                        <a:pt x="436" y="66"/>
                      </a:cubicBezTo>
                      <a:cubicBezTo>
                        <a:pt x="445" y="65"/>
                        <a:pt x="455" y="76"/>
                        <a:pt x="463" y="78"/>
                      </a:cubicBezTo>
                      <a:cubicBezTo>
                        <a:pt x="480" y="82"/>
                        <a:pt x="467" y="49"/>
                        <a:pt x="467" y="44"/>
                      </a:cubicBezTo>
                      <a:cubicBezTo>
                        <a:pt x="469" y="21"/>
                        <a:pt x="505" y="39"/>
                        <a:pt x="518" y="45"/>
                      </a:cubicBezTo>
                      <a:cubicBezTo>
                        <a:pt x="536" y="53"/>
                        <a:pt x="548" y="31"/>
                        <a:pt x="558" y="23"/>
                      </a:cubicBezTo>
                      <a:cubicBezTo>
                        <a:pt x="571" y="13"/>
                        <a:pt x="593" y="16"/>
                        <a:pt x="609" y="17"/>
                      </a:cubicBezTo>
                      <a:cubicBezTo>
                        <a:pt x="635" y="18"/>
                        <a:pt x="661" y="0"/>
                        <a:pt x="687" y="5"/>
                      </a:cubicBezTo>
                      <a:cubicBezTo>
                        <a:pt x="658" y="20"/>
                        <a:pt x="713" y="59"/>
                        <a:pt x="729" y="64"/>
                      </a:cubicBezTo>
                      <a:cubicBezTo>
                        <a:pt x="776" y="77"/>
                        <a:pt x="797" y="67"/>
                        <a:pt x="845" y="79"/>
                      </a:cubicBezTo>
                      <a:cubicBezTo>
                        <a:pt x="843" y="95"/>
                        <a:pt x="838" y="100"/>
                        <a:pt x="829" y="113"/>
                      </a:cubicBezTo>
                      <a:cubicBezTo>
                        <a:pt x="840" y="119"/>
                        <a:pt x="850" y="125"/>
                        <a:pt x="862" y="127"/>
                      </a:cubicBezTo>
                      <a:cubicBezTo>
                        <a:pt x="852" y="138"/>
                        <a:pt x="830" y="154"/>
                        <a:pt x="858" y="159"/>
                      </a:cubicBezTo>
                      <a:cubicBezTo>
                        <a:pt x="844" y="175"/>
                        <a:pt x="862" y="178"/>
                        <a:pt x="874" y="184"/>
                      </a:cubicBezTo>
                      <a:cubicBezTo>
                        <a:pt x="890" y="192"/>
                        <a:pt x="894" y="211"/>
                        <a:pt x="869" y="206"/>
                      </a:cubicBezTo>
                      <a:cubicBezTo>
                        <a:pt x="887" y="172"/>
                        <a:pt x="838" y="191"/>
                        <a:pt x="829" y="194"/>
                      </a:cubicBezTo>
                      <a:cubicBezTo>
                        <a:pt x="825" y="171"/>
                        <a:pt x="794" y="192"/>
                        <a:pt x="785" y="197"/>
                      </a:cubicBezTo>
                      <a:cubicBezTo>
                        <a:pt x="775" y="203"/>
                        <a:pt x="764" y="208"/>
                        <a:pt x="754" y="213"/>
                      </a:cubicBezTo>
                      <a:cubicBezTo>
                        <a:pt x="747" y="216"/>
                        <a:pt x="687" y="233"/>
                        <a:pt x="724" y="216"/>
                      </a:cubicBezTo>
                      <a:cubicBezTo>
                        <a:pt x="714" y="218"/>
                        <a:pt x="701" y="217"/>
                        <a:pt x="693" y="223"/>
                      </a:cubicBezTo>
                      <a:cubicBezTo>
                        <a:pt x="687" y="227"/>
                        <a:pt x="690" y="246"/>
                        <a:pt x="679" y="244"/>
                      </a:cubicBezTo>
                      <a:cubicBezTo>
                        <a:pt x="678" y="249"/>
                        <a:pt x="700" y="276"/>
                        <a:pt x="702" y="277"/>
                      </a:cubicBezTo>
                      <a:cubicBezTo>
                        <a:pt x="735" y="285"/>
                        <a:pt x="713" y="327"/>
                        <a:pt x="695" y="308"/>
                      </a:cubicBezTo>
                      <a:cubicBezTo>
                        <a:pt x="657" y="367"/>
                        <a:pt x="739" y="423"/>
                        <a:pt x="784" y="449"/>
                      </a:cubicBezTo>
                      <a:cubicBezTo>
                        <a:pt x="805" y="461"/>
                        <a:pt x="841" y="470"/>
                        <a:pt x="856" y="490"/>
                      </a:cubicBezTo>
                      <a:cubicBezTo>
                        <a:pt x="877" y="519"/>
                        <a:pt x="888" y="557"/>
                        <a:pt x="901" y="590"/>
                      </a:cubicBezTo>
                      <a:cubicBezTo>
                        <a:pt x="917" y="632"/>
                        <a:pt x="977" y="675"/>
                        <a:pt x="1020" y="693"/>
                      </a:cubicBezTo>
                      <a:cubicBezTo>
                        <a:pt x="1051" y="707"/>
                        <a:pt x="1068" y="711"/>
                        <a:pt x="1104" y="707"/>
                      </a:cubicBezTo>
                      <a:cubicBezTo>
                        <a:pt x="1117" y="705"/>
                        <a:pt x="1176" y="697"/>
                        <a:pt x="1168" y="725"/>
                      </a:cubicBezTo>
                      <a:cubicBezTo>
                        <a:pt x="1164" y="738"/>
                        <a:pt x="1122" y="750"/>
                        <a:pt x="1137" y="767"/>
                      </a:cubicBezTo>
                      <a:cubicBezTo>
                        <a:pt x="1153" y="784"/>
                        <a:pt x="1196" y="794"/>
                        <a:pt x="1218" y="801"/>
                      </a:cubicBezTo>
                      <a:cubicBezTo>
                        <a:pt x="1253" y="813"/>
                        <a:pt x="1285" y="825"/>
                        <a:pt x="1314" y="846"/>
                      </a:cubicBezTo>
                      <a:cubicBezTo>
                        <a:pt x="1343" y="868"/>
                        <a:pt x="1380" y="875"/>
                        <a:pt x="1409" y="899"/>
                      </a:cubicBezTo>
                      <a:cubicBezTo>
                        <a:pt x="1428" y="916"/>
                        <a:pt x="1454" y="933"/>
                        <a:pt x="1448" y="960"/>
                      </a:cubicBezTo>
                      <a:cubicBezTo>
                        <a:pt x="1446" y="966"/>
                        <a:pt x="1444" y="994"/>
                        <a:pt x="1434" y="995"/>
                      </a:cubicBezTo>
                      <a:cubicBezTo>
                        <a:pt x="1420" y="997"/>
                        <a:pt x="1403" y="989"/>
                        <a:pt x="1396" y="978"/>
                      </a:cubicBezTo>
                      <a:cubicBezTo>
                        <a:pt x="1381" y="954"/>
                        <a:pt x="1383" y="926"/>
                        <a:pt x="1343" y="930"/>
                      </a:cubicBezTo>
                      <a:cubicBezTo>
                        <a:pt x="1312" y="933"/>
                        <a:pt x="1306" y="913"/>
                        <a:pt x="1302" y="903"/>
                      </a:cubicBezTo>
                      <a:cubicBezTo>
                        <a:pt x="1268" y="908"/>
                        <a:pt x="1261" y="907"/>
                        <a:pt x="1239" y="936"/>
                      </a:cubicBezTo>
                      <a:cubicBezTo>
                        <a:pt x="1225" y="954"/>
                        <a:pt x="1215" y="976"/>
                        <a:pt x="1210" y="997"/>
                      </a:cubicBezTo>
                      <a:cubicBezTo>
                        <a:pt x="1203" y="1021"/>
                        <a:pt x="1237" y="1027"/>
                        <a:pt x="1254" y="1035"/>
                      </a:cubicBezTo>
                      <a:cubicBezTo>
                        <a:pt x="1283" y="1047"/>
                        <a:pt x="1288" y="1066"/>
                        <a:pt x="1290" y="1093"/>
                      </a:cubicBezTo>
                      <a:cubicBezTo>
                        <a:pt x="1293" y="1139"/>
                        <a:pt x="1209" y="1106"/>
                        <a:pt x="1215" y="1161"/>
                      </a:cubicBezTo>
                      <a:cubicBezTo>
                        <a:pt x="1218" y="1188"/>
                        <a:pt x="1210" y="1190"/>
                        <a:pt x="1191" y="1208"/>
                      </a:cubicBezTo>
                      <a:cubicBezTo>
                        <a:pt x="1175" y="1224"/>
                        <a:pt x="1163" y="1243"/>
                        <a:pt x="1144" y="1256"/>
                      </a:cubicBezTo>
                      <a:cubicBezTo>
                        <a:pt x="1126" y="1268"/>
                        <a:pt x="1111" y="1261"/>
                        <a:pt x="1103" y="1244"/>
                      </a:cubicBezTo>
                      <a:cubicBezTo>
                        <a:pt x="1090" y="1217"/>
                        <a:pt x="1132" y="1205"/>
                        <a:pt x="1135" y="1181"/>
                      </a:cubicBezTo>
                      <a:cubicBezTo>
                        <a:pt x="1136" y="1172"/>
                        <a:pt x="1132" y="1162"/>
                        <a:pt x="1138" y="1155"/>
                      </a:cubicBezTo>
                      <a:cubicBezTo>
                        <a:pt x="1148" y="1143"/>
                        <a:pt x="1168" y="1152"/>
                        <a:pt x="1174" y="1136"/>
                      </a:cubicBezTo>
                      <a:cubicBezTo>
                        <a:pt x="1179" y="1123"/>
                        <a:pt x="1161" y="1107"/>
                        <a:pt x="1158" y="1095"/>
                      </a:cubicBezTo>
                      <a:cubicBezTo>
                        <a:pt x="1152" y="1075"/>
                        <a:pt x="1151" y="1058"/>
                        <a:pt x="1140" y="1040"/>
                      </a:cubicBezTo>
                      <a:cubicBezTo>
                        <a:pt x="1127" y="1019"/>
                        <a:pt x="1126" y="987"/>
                        <a:pt x="1108" y="969"/>
                      </a:cubicBezTo>
                      <a:cubicBezTo>
                        <a:pt x="1098" y="958"/>
                        <a:pt x="1090" y="961"/>
                        <a:pt x="1080" y="969"/>
                      </a:cubicBezTo>
                      <a:cubicBezTo>
                        <a:pt x="1067" y="978"/>
                        <a:pt x="1055" y="959"/>
                        <a:pt x="1047" y="953"/>
                      </a:cubicBezTo>
                      <a:cubicBezTo>
                        <a:pt x="1038" y="947"/>
                        <a:pt x="1023" y="948"/>
                        <a:pt x="1021" y="935"/>
                      </a:cubicBezTo>
                      <a:cubicBezTo>
                        <a:pt x="1019" y="924"/>
                        <a:pt x="1027" y="920"/>
                        <a:pt x="1021" y="907"/>
                      </a:cubicBezTo>
                      <a:cubicBezTo>
                        <a:pt x="1007" y="877"/>
                        <a:pt x="971" y="877"/>
                        <a:pt x="945" y="892"/>
                      </a:cubicBezTo>
                      <a:cubicBezTo>
                        <a:pt x="959" y="873"/>
                        <a:pt x="955" y="856"/>
                        <a:pt x="927" y="858"/>
                      </a:cubicBezTo>
                      <a:cubicBezTo>
                        <a:pt x="906" y="860"/>
                        <a:pt x="895" y="832"/>
                        <a:pt x="887" y="819"/>
                      </a:cubicBezTo>
                      <a:cubicBezTo>
                        <a:pt x="874" y="795"/>
                        <a:pt x="858" y="809"/>
                        <a:pt x="837" y="803"/>
                      </a:cubicBezTo>
                      <a:cubicBezTo>
                        <a:pt x="825" y="800"/>
                        <a:pt x="814" y="795"/>
                        <a:pt x="802" y="798"/>
                      </a:cubicBezTo>
                      <a:cubicBezTo>
                        <a:pt x="775" y="803"/>
                        <a:pt x="792" y="800"/>
                        <a:pt x="774" y="787"/>
                      </a:cubicBezTo>
                      <a:cubicBezTo>
                        <a:pt x="757" y="773"/>
                        <a:pt x="734" y="770"/>
                        <a:pt x="716" y="755"/>
                      </a:cubicBezTo>
                      <a:cubicBezTo>
                        <a:pt x="697" y="738"/>
                        <a:pt x="685" y="714"/>
                        <a:pt x="664" y="700"/>
                      </a:cubicBezTo>
                      <a:cubicBezTo>
                        <a:pt x="645" y="688"/>
                        <a:pt x="637" y="691"/>
                        <a:pt x="625" y="673"/>
                      </a:cubicBezTo>
                      <a:cubicBezTo>
                        <a:pt x="612" y="653"/>
                        <a:pt x="578" y="630"/>
                        <a:pt x="553" y="644"/>
                      </a:cubicBezTo>
                      <a:cubicBezTo>
                        <a:pt x="567" y="622"/>
                        <a:pt x="507" y="564"/>
                        <a:pt x="485" y="567"/>
                      </a:cubicBezTo>
                      <a:cubicBezTo>
                        <a:pt x="488" y="566"/>
                        <a:pt x="452" y="475"/>
                        <a:pt x="451" y="469"/>
                      </a:cubicBezTo>
                      <a:cubicBezTo>
                        <a:pt x="438" y="415"/>
                        <a:pt x="398" y="421"/>
                        <a:pt x="354" y="394"/>
                      </a:cubicBezTo>
                      <a:cubicBezTo>
                        <a:pt x="310" y="367"/>
                        <a:pt x="253" y="353"/>
                        <a:pt x="216" y="396"/>
                      </a:cubicBezTo>
                      <a:cubicBezTo>
                        <a:pt x="202" y="412"/>
                        <a:pt x="192" y="430"/>
                        <a:pt x="172" y="439"/>
                      </a:cubicBezTo>
                      <a:cubicBezTo>
                        <a:pt x="165" y="443"/>
                        <a:pt x="111" y="464"/>
                        <a:pt x="109" y="449"/>
                      </a:cubicBezTo>
                      <a:cubicBezTo>
                        <a:pt x="105" y="424"/>
                        <a:pt x="165" y="396"/>
                        <a:pt x="99" y="402"/>
                      </a:cubicBezTo>
                      <a:cubicBezTo>
                        <a:pt x="63" y="406"/>
                        <a:pt x="5" y="368"/>
                        <a:pt x="44" y="336"/>
                      </a:cubicBezTo>
                      <a:cubicBezTo>
                        <a:pt x="59" y="324"/>
                        <a:pt x="57" y="315"/>
                        <a:pt x="38" y="307"/>
                      </a:cubicBezTo>
                      <a:cubicBezTo>
                        <a:pt x="17" y="298"/>
                        <a:pt x="18" y="285"/>
                        <a:pt x="0" y="272"/>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92" name="Freeform 31">
                  <a:extLst>
                    <a:ext uri="{FF2B5EF4-FFF2-40B4-BE49-F238E27FC236}">
                      <a16:creationId xmlns:a16="http://schemas.microsoft.com/office/drawing/2014/main" id="{5D81C6F9-0C04-96BB-F6B8-4F0B86FCEC01}"/>
                    </a:ext>
                  </a:extLst>
                </p:cNvPr>
                <p:cNvSpPr>
                  <a:spLocks/>
                </p:cNvSpPr>
                <p:nvPr/>
              </p:nvSpPr>
              <p:spPr bwMode="auto">
                <a:xfrm>
                  <a:off x="3018147" y="2765455"/>
                  <a:ext cx="181599" cy="327784"/>
                </a:xfrm>
                <a:custGeom>
                  <a:avLst/>
                  <a:gdLst>
                    <a:gd name="T0" fmla="*/ 31 w 206"/>
                    <a:gd name="T1" fmla="*/ 116 h 328"/>
                    <a:gd name="T2" fmla="*/ 12 w 206"/>
                    <a:gd name="T3" fmla="*/ 93 h 328"/>
                    <a:gd name="T4" fmla="*/ 6 w 206"/>
                    <a:gd name="T5" fmla="*/ 48 h 328"/>
                    <a:gd name="T6" fmla="*/ 108 w 206"/>
                    <a:gd name="T7" fmla="*/ 21 h 328"/>
                    <a:gd name="T8" fmla="*/ 144 w 206"/>
                    <a:gd name="T9" fmla="*/ 8 h 328"/>
                    <a:gd name="T10" fmla="*/ 172 w 206"/>
                    <a:gd name="T11" fmla="*/ 21 h 328"/>
                    <a:gd name="T12" fmla="*/ 182 w 206"/>
                    <a:gd name="T13" fmla="*/ 36 h 328"/>
                    <a:gd name="T14" fmla="*/ 170 w 206"/>
                    <a:gd name="T15" fmla="*/ 46 h 328"/>
                    <a:gd name="T16" fmla="*/ 201 w 206"/>
                    <a:gd name="T17" fmla="*/ 116 h 328"/>
                    <a:gd name="T18" fmla="*/ 187 w 206"/>
                    <a:gd name="T19" fmla="*/ 155 h 328"/>
                    <a:gd name="T20" fmla="*/ 187 w 206"/>
                    <a:gd name="T21" fmla="*/ 233 h 328"/>
                    <a:gd name="T22" fmla="*/ 172 w 206"/>
                    <a:gd name="T23" fmla="*/ 289 h 328"/>
                    <a:gd name="T24" fmla="*/ 115 w 206"/>
                    <a:gd name="T25" fmla="*/ 282 h 328"/>
                    <a:gd name="T26" fmla="*/ 84 w 206"/>
                    <a:gd name="T27" fmla="*/ 324 h 328"/>
                    <a:gd name="T28" fmla="*/ 47 w 206"/>
                    <a:gd name="T29" fmla="*/ 304 h 328"/>
                    <a:gd name="T30" fmla="*/ 37 w 206"/>
                    <a:gd name="T31" fmla="*/ 315 h 328"/>
                    <a:gd name="T32" fmla="*/ 27 w 206"/>
                    <a:gd name="T33" fmla="*/ 304 h 328"/>
                    <a:gd name="T34" fmla="*/ 34 w 206"/>
                    <a:gd name="T35" fmla="*/ 270 h 328"/>
                    <a:gd name="T36" fmla="*/ 37 w 206"/>
                    <a:gd name="T37" fmla="*/ 207 h 328"/>
                    <a:gd name="T38" fmla="*/ 50 w 206"/>
                    <a:gd name="T39" fmla="*/ 216 h 328"/>
                    <a:gd name="T40" fmla="*/ 51 w 206"/>
                    <a:gd name="T41" fmla="*/ 194 h 328"/>
                    <a:gd name="T42" fmla="*/ 33 w 206"/>
                    <a:gd name="T43" fmla="*/ 180 h 328"/>
                    <a:gd name="T44" fmla="*/ 43 w 206"/>
                    <a:gd name="T45" fmla="*/ 150 h 328"/>
                    <a:gd name="T46" fmla="*/ 31 w 206"/>
                    <a:gd name="T47" fmla="*/ 1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 h="328">
                      <a:moveTo>
                        <a:pt x="31" y="116"/>
                      </a:moveTo>
                      <a:cubicBezTo>
                        <a:pt x="26" y="107"/>
                        <a:pt x="18" y="101"/>
                        <a:pt x="12" y="93"/>
                      </a:cubicBezTo>
                      <a:cubicBezTo>
                        <a:pt x="0" y="78"/>
                        <a:pt x="9" y="64"/>
                        <a:pt x="6" y="48"/>
                      </a:cubicBezTo>
                      <a:cubicBezTo>
                        <a:pt x="40" y="82"/>
                        <a:pt x="82" y="41"/>
                        <a:pt x="108" y="21"/>
                      </a:cubicBezTo>
                      <a:cubicBezTo>
                        <a:pt x="117" y="13"/>
                        <a:pt x="130" y="0"/>
                        <a:pt x="144" y="8"/>
                      </a:cubicBezTo>
                      <a:cubicBezTo>
                        <a:pt x="153" y="14"/>
                        <a:pt x="159" y="27"/>
                        <a:pt x="172" y="21"/>
                      </a:cubicBezTo>
                      <a:cubicBezTo>
                        <a:pt x="167" y="30"/>
                        <a:pt x="171" y="36"/>
                        <a:pt x="182" y="36"/>
                      </a:cubicBezTo>
                      <a:cubicBezTo>
                        <a:pt x="178" y="40"/>
                        <a:pt x="174" y="43"/>
                        <a:pt x="170" y="46"/>
                      </a:cubicBezTo>
                      <a:cubicBezTo>
                        <a:pt x="195" y="45"/>
                        <a:pt x="206" y="99"/>
                        <a:pt x="201" y="116"/>
                      </a:cubicBezTo>
                      <a:cubicBezTo>
                        <a:pt x="196" y="130"/>
                        <a:pt x="173" y="138"/>
                        <a:pt x="187" y="155"/>
                      </a:cubicBezTo>
                      <a:cubicBezTo>
                        <a:pt x="202" y="171"/>
                        <a:pt x="188" y="213"/>
                        <a:pt x="187" y="233"/>
                      </a:cubicBezTo>
                      <a:cubicBezTo>
                        <a:pt x="186" y="249"/>
                        <a:pt x="188" y="280"/>
                        <a:pt x="172" y="289"/>
                      </a:cubicBezTo>
                      <a:cubicBezTo>
                        <a:pt x="157" y="298"/>
                        <a:pt x="132" y="280"/>
                        <a:pt x="115" y="282"/>
                      </a:cubicBezTo>
                      <a:cubicBezTo>
                        <a:pt x="107" y="294"/>
                        <a:pt x="110" y="328"/>
                        <a:pt x="84" y="324"/>
                      </a:cubicBezTo>
                      <a:cubicBezTo>
                        <a:pt x="60" y="320"/>
                        <a:pt x="59" y="326"/>
                        <a:pt x="47" y="304"/>
                      </a:cubicBezTo>
                      <a:cubicBezTo>
                        <a:pt x="44" y="308"/>
                        <a:pt x="40" y="311"/>
                        <a:pt x="37" y="315"/>
                      </a:cubicBezTo>
                      <a:cubicBezTo>
                        <a:pt x="33" y="312"/>
                        <a:pt x="29" y="308"/>
                        <a:pt x="27" y="304"/>
                      </a:cubicBezTo>
                      <a:cubicBezTo>
                        <a:pt x="49" y="300"/>
                        <a:pt x="35" y="287"/>
                        <a:pt x="34" y="270"/>
                      </a:cubicBezTo>
                      <a:cubicBezTo>
                        <a:pt x="33" y="249"/>
                        <a:pt x="36" y="228"/>
                        <a:pt x="37" y="207"/>
                      </a:cubicBezTo>
                      <a:cubicBezTo>
                        <a:pt x="42" y="210"/>
                        <a:pt x="46" y="213"/>
                        <a:pt x="50" y="216"/>
                      </a:cubicBezTo>
                      <a:cubicBezTo>
                        <a:pt x="50" y="209"/>
                        <a:pt x="53" y="201"/>
                        <a:pt x="51" y="194"/>
                      </a:cubicBezTo>
                      <a:cubicBezTo>
                        <a:pt x="48" y="186"/>
                        <a:pt x="35" y="189"/>
                        <a:pt x="33" y="180"/>
                      </a:cubicBezTo>
                      <a:cubicBezTo>
                        <a:pt x="32" y="171"/>
                        <a:pt x="43" y="160"/>
                        <a:pt x="43" y="150"/>
                      </a:cubicBezTo>
                      <a:cubicBezTo>
                        <a:pt x="42" y="138"/>
                        <a:pt x="27" y="128"/>
                        <a:pt x="31" y="116"/>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93" name="Freeform 35">
                  <a:extLst>
                    <a:ext uri="{FF2B5EF4-FFF2-40B4-BE49-F238E27FC236}">
                      <a16:creationId xmlns:a16="http://schemas.microsoft.com/office/drawing/2014/main" id="{1BD3735A-A608-DA48-A613-2D7E89EC17FE}"/>
                    </a:ext>
                  </a:extLst>
                </p:cNvPr>
                <p:cNvSpPr>
                  <a:spLocks/>
                </p:cNvSpPr>
                <p:nvPr/>
              </p:nvSpPr>
              <p:spPr bwMode="auto">
                <a:xfrm>
                  <a:off x="3468603" y="3170520"/>
                  <a:ext cx="360838" cy="226517"/>
                </a:xfrm>
                <a:custGeom>
                  <a:avLst/>
                  <a:gdLst>
                    <a:gd name="T0" fmla="*/ 66 w 408"/>
                    <a:gd name="T1" fmla="*/ 104 h 228"/>
                    <a:gd name="T2" fmla="*/ 20 w 408"/>
                    <a:gd name="T3" fmla="*/ 87 h 228"/>
                    <a:gd name="T4" fmla="*/ 51 w 408"/>
                    <a:gd name="T5" fmla="*/ 23 h 228"/>
                    <a:gd name="T6" fmla="*/ 102 w 408"/>
                    <a:gd name="T7" fmla="*/ 23 h 228"/>
                    <a:gd name="T8" fmla="*/ 196 w 408"/>
                    <a:gd name="T9" fmla="*/ 45 h 228"/>
                    <a:gd name="T10" fmla="*/ 260 w 408"/>
                    <a:gd name="T11" fmla="*/ 41 h 228"/>
                    <a:gd name="T12" fmla="*/ 318 w 408"/>
                    <a:gd name="T13" fmla="*/ 18 h 228"/>
                    <a:gd name="T14" fmla="*/ 355 w 408"/>
                    <a:gd name="T15" fmla="*/ 20 h 228"/>
                    <a:gd name="T16" fmla="*/ 408 w 408"/>
                    <a:gd name="T17" fmla="*/ 7 h 228"/>
                    <a:gd name="T18" fmla="*/ 365 w 408"/>
                    <a:gd name="T19" fmla="*/ 69 h 228"/>
                    <a:gd name="T20" fmla="*/ 341 w 408"/>
                    <a:gd name="T21" fmla="*/ 130 h 228"/>
                    <a:gd name="T22" fmla="*/ 363 w 408"/>
                    <a:gd name="T23" fmla="*/ 182 h 228"/>
                    <a:gd name="T24" fmla="*/ 345 w 408"/>
                    <a:gd name="T25" fmla="*/ 224 h 228"/>
                    <a:gd name="T26" fmla="*/ 283 w 408"/>
                    <a:gd name="T27" fmla="*/ 220 h 228"/>
                    <a:gd name="T28" fmla="*/ 233 w 408"/>
                    <a:gd name="T29" fmla="*/ 174 h 228"/>
                    <a:gd name="T30" fmla="*/ 150 w 408"/>
                    <a:gd name="T31" fmla="*/ 148 h 228"/>
                    <a:gd name="T32" fmla="*/ 66 w 408"/>
                    <a:gd name="T33" fmla="*/ 1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8" h="228">
                      <a:moveTo>
                        <a:pt x="66" y="104"/>
                      </a:moveTo>
                      <a:cubicBezTo>
                        <a:pt x="51" y="103"/>
                        <a:pt x="29" y="99"/>
                        <a:pt x="20" y="87"/>
                      </a:cubicBezTo>
                      <a:cubicBezTo>
                        <a:pt x="0" y="60"/>
                        <a:pt x="41" y="40"/>
                        <a:pt x="51" y="23"/>
                      </a:cubicBezTo>
                      <a:cubicBezTo>
                        <a:pt x="69" y="48"/>
                        <a:pt x="81" y="34"/>
                        <a:pt x="102" y="23"/>
                      </a:cubicBezTo>
                      <a:cubicBezTo>
                        <a:pt x="135" y="6"/>
                        <a:pt x="158" y="52"/>
                        <a:pt x="196" y="45"/>
                      </a:cubicBezTo>
                      <a:cubicBezTo>
                        <a:pt x="217" y="41"/>
                        <a:pt x="238" y="44"/>
                        <a:pt x="260" y="41"/>
                      </a:cubicBezTo>
                      <a:cubicBezTo>
                        <a:pt x="280" y="37"/>
                        <a:pt x="299" y="18"/>
                        <a:pt x="318" y="18"/>
                      </a:cubicBezTo>
                      <a:cubicBezTo>
                        <a:pt x="336" y="19"/>
                        <a:pt x="339" y="30"/>
                        <a:pt x="355" y="20"/>
                      </a:cubicBezTo>
                      <a:cubicBezTo>
                        <a:pt x="366" y="13"/>
                        <a:pt x="395" y="0"/>
                        <a:pt x="408" y="7"/>
                      </a:cubicBezTo>
                      <a:cubicBezTo>
                        <a:pt x="392" y="25"/>
                        <a:pt x="375" y="47"/>
                        <a:pt x="365" y="69"/>
                      </a:cubicBezTo>
                      <a:cubicBezTo>
                        <a:pt x="358" y="84"/>
                        <a:pt x="336" y="114"/>
                        <a:pt x="341" y="130"/>
                      </a:cubicBezTo>
                      <a:cubicBezTo>
                        <a:pt x="344" y="145"/>
                        <a:pt x="371" y="166"/>
                        <a:pt x="363" y="182"/>
                      </a:cubicBezTo>
                      <a:cubicBezTo>
                        <a:pt x="355" y="196"/>
                        <a:pt x="336" y="206"/>
                        <a:pt x="345" y="224"/>
                      </a:cubicBezTo>
                      <a:cubicBezTo>
                        <a:pt x="325" y="228"/>
                        <a:pt x="302" y="226"/>
                        <a:pt x="283" y="220"/>
                      </a:cubicBezTo>
                      <a:cubicBezTo>
                        <a:pt x="257" y="213"/>
                        <a:pt x="259" y="183"/>
                        <a:pt x="233" y="174"/>
                      </a:cubicBezTo>
                      <a:cubicBezTo>
                        <a:pt x="206" y="163"/>
                        <a:pt x="177" y="162"/>
                        <a:pt x="150" y="148"/>
                      </a:cubicBezTo>
                      <a:cubicBezTo>
                        <a:pt x="123" y="134"/>
                        <a:pt x="99" y="104"/>
                        <a:pt x="66" y="104"/>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grpSp>
            <p:nvGrpSpPr>
              <p:cNvPr id="379" name="Group 1266">
                <a:extLst>
                  <a:ext uri="{FF2B5EF4-FFF2-40B4-BE49-F238E27FC236}">
                    <a16:creationId xmlns:a16="http://schemas.microsoft.com/office/drawing/2014/main" id="{14D28D99-CA27-A128-8E2E-0DCFCF15A01D}"/>
                  </a:ext>
                </a:extLst>
              </p:cNvPr>
              <p:cNvGrpSpPr/>
              <p:nvPr/>
            </p:nvGrpSpPr>
            <p:grpSpPr>
              <a:xfrm>
                <a:off x="4054640" y="3387881"/>
                <a:ext cx="1573114" cy="794415"/>
                <a:chOff x="4954404" y="2645533"/>
                <a:chExt cx="2030596" cy="868760"/>
              </a:xfrm>
              <a:solidFill>
                <a:schemeClr val="accent5">
                  <a:lumMod val="60000"/>
                  <a:lumOff val="40000"/>
                </a:schemeClr>
              </a:solidFill>
            </p:grpSpPr>
            <p:sp>
              <p:nvSpPr>
                <p:cNvPr id="489" name="Freeform 37">
                  <a:extLst>
                    <a:ext uri="{FF2B5EF4-FFF2-40B4-BE49-F238E27FC236}">
                      <a16:creationId xmlns:a16="http://schemas.microsoft.com/office/drawing/2014/main" id="{7E618BD8-335D-6972-C012-4C80898D18D7}"/>
                    </a:ext>
                  </a:extLst>
                </p:cNvPr>
                <p:cNvSpPr>
                  <a:spLocks/>
                </p:cNvSpPr>
                <p:nvPr/>
              </p:nvSpPr>
              <p:spPr bwMode="auto">
                <a:xfrm>
                  <a:off x="4954404" y="2645533"/>
                  <a:ext cx="334895" cy="285145"/>
                </a:xfrm>
                <a:custGeom>
                  <a:avLst/>
                  <a:gdLst>
                    <a:gd name="T0" fmla="*/ 0 w 380"/>
                    <a:gd name="T1" fmla="*/ 192 h 286"/>
                    <a:gd name="T2" fmla="*/ 38 w 380"/>
                    <a:gd name="T3" fmla="*/ 157 h 286"/>
                    <a:gd name="T4" fmla="*/ 61 w 380"/>
                    <a:gd name="T5" fmla="*/ 109 h 286"/>
                    <a:gd name="T6" fmla="*/ 69 w 380"/>
                    <a:gd name="T7" fmla="*/ 86 h 286"/>
                    <a:gd name="T8" fmla="*/ 53 w 380"/>
                    <a:gd name="T9" fmla="*/ 64 h 286"/>
                    <a:gd name="T10" fmla="*/ 63 w 380"/>
                    <a:gd name="T11" fmla="*/ 31 h 286"/>
                    <a:gd name="T12" fmla="*/ 115 w 380"/>
                    <a:gd name="T13" fmla="*/ 14 h 286"/>
                    <a:gd name="T14" fmla="*/ 169 w 380"/>
                    <a:gd name="T15" fmla="*/ 17 h 286"/>
                    <a:gd name="T16" fmla="*/ 213 w 380"/>
                    <a:gd name="T17" fmla="*/ 21 h 286"/>
                    <a:gd name="T18" fmla="*/ 240 w 380"/>
                    <a:gd name="T19" fmla="*/ 27 h 286"/>
                    <a:gd name="T20" fmla="*/ 240 w 380"/>
                    <a:gd name="T21" fmla="*/ 51 h 286"/>
                    <a:gd name="T22" fmla="*/ 360 w 380"/>
                    <a:gd name="T23" fmla="*/ 122 h 286"/>
                    <a:gd name="T24" fmla="*/ 348 w 380"/>
                    <a:gd name="T25" fmla="*/ 160 h 286"/>
                    <a:gd name="T26" fmla="*/ 264 w 380"/>
                    <a:gd name="T27" fmla="*/ 145 h 286"/>
                    <a:gd name="T28" fmla="*/ 234 w 380"/>
                    <a:gd name="T29" fmla="*/ 157 h 286"/>
                    <a:gd name="T30" fmla="*/ 194 w 380"/>
                    <a:gd name="T31" fmla="*/ 157 h 286"/>
                    <a:gd name="T32" fmla="*/ 155 w 380"/>
                    <a:gd name="T33" fmla="*/ 191 h 286"/>
                    <a:gd name="T34" fmla="*/ 84 w 380"/>
                    <a:gd name="T35" fmla="*/ 230 h 286"/>
                    <a:gd name="T36" fmla="*/ 23 w 380"/>
                    <a:gd name="T37" fmla="*/ 286 h 286"/>
                    <a:gd name="T38" fmla="*/ 55 w 380"/>
                    <a:gd name="T39" fmla="*/ 232 h 286"/>
                    <a:gd name="T40" fmla="*/ 92 w 380"/>
                    <a:gd name="T41" fmla="*/ 206 h 286"/>
                    <a:gd name="T42" fmla="*/ 0 w 380"/>
                    <a:gd name="T43" fmla="*/ 19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86">
                      <a:moveTo>
                        <a:pt x="0" y="192"/>
                      </a:moveTo>
                      <a:cubicBezTo>
                        <a:pt x="14" y="187"/>
                        <a:pt x="33" y="170"/>
                        <a:pt x="38" y="157"/>
                      </a:cubicBezTo>
                      <a:cubicBezTo>
                        <a:pt x="45" y="137"/>
                        <a:pt x="29" y="122"/>
                        <a:pt x="61" y="109"/>
                      </a:cubicBezTo>
                      <a:cubicBezTo>
                        <a:pt x="78" y="102"/>
                        <a:pt x="72" y="102"/>
                        <a:pt x="69" y="86"/>
                      </a:cubicBezTo>
                      <a:cubicBezTo>
                        <a:pt x="68" y="77"/>
                        <a:pt x="64" y="67"/>
                        <a:pt x="53" y="64"/>
                      </a:cubicBezTo>
                      <a:cubicBezTo>
                        <a:pt x="14" y="52"/>
                        <a:pt x="64" y="46"/>
                        <a:pt x="63" y="31"/>
                      </a:cubicBezTo>
                      <a:cubicBezTo>
                        <a:pt x="63" y="27"/>
                        <a:pt x="108" y="16"/>
                        <a:pt x="115" y="14"/>
                      </a:cubicBezTo>
                      <a:cubicBezTo>
                        <a:pt x="139" y="7"/>
                        <a:pt x="153" y="0"/>
                        <a:pt x="169" y="17"/>
                      </a:cubicBezTo>
                      <a:cubicBezTo>
                        <a:pt x="183" y="33"/>
                        <a:pt x="193" y="23"/>
                        <a:pt x="213" y="21"/>
                      </a:cubicBezTo>
                      <a:cubicBezTo>
                        <a:pt x="222" y="20"/>
                        <a:pt x="233" y="21"/>
                        <a:pt x="240" y="27"/>
                      </a:cubicBezTo>
                      <a:cubicBezTo>
                        <a:pt x="252" y="37"/>
                        <a:pt x="232" y="40"/>
                        <a:pt x="240" y="51"/>
                      </a:cubicBezTo>
                      <a:cubicBezTo>
                        <a:pt x="270" y="90"/>
                        <a:pt x="308" y="108"/>
                        <a:pt x="360" y="122"/>
                      </a:cubicBezTo>
                      <a:cubicBezTo>
                        <a:pt x="380" y="128"/>
                        <a:pt x="361" y="156"/>
                        <a:pt x="348" y="160"/>
                      </a:cubicBezTo>
                      <a:cubicBezTo>
                        <a:pt x="323" y="168"/>
                        <a:pt x="289" y="146"/>
                        <a:pt x="264" y="145"/>
                      </a:cubicBezTo>
                      <a:cubicBezTo>
                        <a:pt x="252" y="144"/>
                        <a:pt x="244" y="152"/>
                        <a:pt x="234" y="157"/>
                      </a:cubicBezTo>
                      <a:cubicBezTo>
                        <a:pt x="221" y="163"/>
                        <a:pt x="208" y="153"/>
                        <a:pt x="194" y="157"/>
                      </a:cubicBezTo>
                      <a:cubicBezTo>
                        <a:pt x="176" y="161"/>
                        <a:pt x="168" y="179"/>
                        <a:pt x="155" y="191"/>
                      </a:cubicBezTo>
                      <a:cubicBezTo>
                        <a:pt x="134" y="210"/>
                        <a:pt x="108" y="215"/>
                        <a:pt x="84" y="230"/>
                      </a:cubicBezTo>
                      <a:cubicBezTo>
                        <a:pt x="64" y="243"/>
                        <a:pt x="44" y="278"/>
                        <a:pt x="23" y="286"/>
                      </a:cubicBezTo>
                      <a:cubicBezTo>
                        <a:pt x="18" y="263"/>
                        <a:pt x="30" y="240"/>
                        <a:pt x="55" y="232"/>
                      </a:cubicBezTo>
                      <a:cubicBezTo>
                        <a:pt x="59" y="231"/>
                        <a:pt x="106" y="218"/>
                        <a:pt x="92" y="206"/>
                      </a:cubicBezTo>
                      <a:cubicBezTo>
                        <a:pt x="68" y="188"/>
                        <a:pt x="9" y="238"/>
                        <a:pt x="0" y="192"/>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90" name="Freeform 39">
                  <a:extLst>
                    <a:ext uri="{FF2B5EF4-FFF2-40B4-BE49-F238E27FC236}">
                      <a16:creationId xmlns:a16="http://schemas.microsoft.com/office/drawing/2014/main" id="{1BC872F4-18E1-F804-D47A-A592A3FF76E6}"/>
                    </a:ext>
                  </a:extLst>
                </p:cNvPr>
                <p:cNvSpPr>
                  <a:spLocks/>
                </p:cNvSpPr>
                <p:nvPr/>
              </p:nvSpPr>
              <p:spPr bwMode="auto">
                <a:xfrm>
                  <a:off x="4959121" y="2653529"/>
                  <a:ext cx="2025879" cy="860764"/>
                </a:xfrm>
                <a:custGeom>
                  <a:avLst/>
                  <a:gdLst>
                    <a:gd name="T0" fmla="*/ 77 w 2293"/>
                    <a:gd name="T1" fmla="*/ 233 h 862"/>
                    <a:gd name="T2" fmla="*/ 197 w 2293"/>
                    <a:gd name="T3" fmla="*/ 219 h 862"/>
                    <a:gd name="T4" fmla="*/ 280 w 2293"/>
                    <a:gd name="T5" fmla="*/ 232 h 862"/>
                    <a:gd name="T6" fmla="*/ 461 w 2293"/>
                    <a:gd name="T7" fmla="*/ 185 h 862"/>
                    <a:gd name="T8" fmla="*/ 496 w 2293"/>
                    <a:gd name="T9" fmla="*/ 128 h 862"/>
                    <a:gd name="T10" fmla="*/ 706 w 2293"/>
                    <a:gd name="T11" fmla="*/ 80 h 862"/>
                    <a:gd name="T12" fmla="*/ 1059 w 2293"/>
                    <a:gd name="T13" fmla="*/ 18 h 862"/>
                    <a:gd name="T14" fmla="*/ 1134 w 2293"/>
                    <a:gd name="T15" fmla="*/ 52 h 862"/>
                    <a:gd name="T16" fmla="*/ 1228 w 2293"/>
                    <a:gd name="T17" fmla="*/ 75 h 862"/>
                    <a:gd name="T18" fmla="*/ 1400 w 2293"/>
                    <a:gd name="T19" fmla="*/ 143 h 862"/>
                    <a:gd name="T20" fmla="*/ 1596 w 2293"/>
                    <a:gd name="T21" fmla="*/ 141 h 862"/>
                    <a:gd name="T22" fmla="*/ 1883 w 2293"/>
                    <a:gd name="T23" fmla="*/ 81 h 862"/>
                    <a:gd name="T24" fmla="*/ 1965 w 2293"/>
                    <a:gd name="T25" fmla="*/ 83 h 862"/>
                    <a:gd name="T26" fmla="*/ 2069 w 2293"/>
                    <a:gd name="T27" fmla="*/ 89 h 862"/>
                    <a:gd name="T28" fmla="*/ 2120 w 2293"/>
                    <a:gd name="T29" fmla="*/ 126 h 862"/>
                    <a:gd name="T30" fmla="*/ 2149 w 2293"/>
                    <a:gd name="T31" fmla="*/ 268 h 862"/>
                    <a:gd name="T32" fmla="*/ 2249 w 2293"/>
                    <a:gd name="T33" fmla="*/ 336 h 862"/>
                    <a:gd name="T34" fmla="*/ 2215 w 2293"/>
                    <a:gd name="T35" fmla="*/ 409 h 862"/>
                    <a:gd name="T36" fmla="*/ 2225 w 2293"/>
                    <a:gd name="T37" fmla="*/ 557 h 862"/>
                    <a:gd name="T38" fmla="*/ 2287 w 2293"/>
                    <a:gd name="T39" fmla="*/ 653 h 862"/>
                    <a:gd name="T40" fmla="*/ 2214 w 2293"/>
                    <a:gd name="T41" fmla="*/ 659 h 862"/>
                    <a:gd name="T42" fmla="*/ 2071 w 2293"/>
                    <a:gd name="T43" fmla="*/ 650 h 862"/>
                    <a:gd name="T44" fmla="*/ 1932 w 2293"/>
                    <a:gd name="T45" fmla="*/ 677 h 862"/>
                    <a:gd name="T46" fmla="*/ 1535 w 2293"/>
                    <a:gd name="T47" fmla="*/ 733 h 862"/>
                    <a:gd name="T48" fmla="*/ 1287 w 2293"/>
                    <a:gd name="T49" fmla="*/ 740 h 862"/>
                    <a:gd name="T50" fmla="*/ 1259 w 2293"/>
                    <a:gd name="T51" fmla="*/ 835 h 862"/>
                    <a:gd name="T52" fmla="*/ 1195 w 2293"/>
                    <a:gd name="T53" fmla="*/ 807 h 862"/>
                    <a:gd name="T54" fmla="*/ 1204 w 2293"/>
                    <a:gd name="T55" fmla="*/ 716 h 862"/>
                    <a:gd name="T56" fmla="*/ 1074 w 2293"/>
                    <a:gd name="T57" fmla="*/ 731 h 862"/>
                    <a:gd name="T58" fmla="*/ 922 w 2293"/>
                    <a:gd name="T59" fmla="*/ 815 h 862"/>
                    <a:gd name="T60" fmla="*/ 717 w 2293"/>
                    <a:gd name="T61" fmla="*/ 761 h 862"/>
                    <a:gd name="T62" fmla="*/ 534 w 2293"/>
                    <a:gd name="T63" fmla="*/ 802 h 862"/>
                    <a:gd name="T64" fmla="*/ 388 w 2293"/>
                    <a:gd name="T65" fmla="*/ 796 h 862"/>
                    <a:gd name="T66" fmla="*/ 291 w 2293"/>
                    <a:gd name="T67" fmla="*/ 715 h 862"/>
                    <a:gd name="T68" fmla="*/ 248 w 2293"/>
                    <a:gd name="T69" fmla="*/ 726 h 862"/>
                    <a:gd name="T70" fmla="*/ 241 w 2293"/>
                    <a:gd name="T71" fmla="*/ 719 h 862"/>
                    <a:gd name="T72" fmla="*/ 177 w 2293"/>
                    <a:gd name="T73" fmla="*/ 682 h 862"/>
                    <a:gd name="T74" fmla="*/ 116 w 2293"/>
                    <a:gd name="T75" fmla="*/ 609 h 862"/>
                    <a:gd name="T76" fmla="*/ 67 w 2293"/>
                    <a:gd name="T77" fmla="*/ 542 h 862"/>
                    <a:gd name="T78" fmla="*/ 60 w 2293"/>
                    <a:gd name="T79" fmla="*/ 477 h 862"/>
                    <a:gd name="T80" fmla="*/ 80 w 2293"/>
                    <a:gd name="T81" fmla="*/ 468 h 862"/>
                    <a:gd name="T82" fmla="*/ 69 w 2293"/>
                    <a:gd name="T83" fmla="*/ 38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3" h="862">
                      <a:moveTo>
                        <a:pt x="0" y="358"/>
                      </a:moveTo>
                      <a:cubicBezTo>
                        <a:pt x="2" y="346"/>
                        <a:pt x="8" y="287"/>
                        <a:pt x="18" y="284"/>
                      </a:cubicBezTo>
                      <a:cubicBezTo>
                        <a:pt x="42" y="276"/>
                        <a:pt x="52" y="244"/>
                        <a:pt x="77" y="233"/>
                      </a:cubicBezTo>
                      <a:cubicBezTo>
                        <a:pt x="91" y="227"/>
                        <a:pt x="107" y="237"/>
                        <a:pt x="120" y="229"/>
                      </a:cubicBezTo>
                      <a:cubicBezTo>
                        <a:pt x="135" y="220"/>
                        <a:pt x="142" y="227"/>
                        <a:pt x="154" y="234"/>
                      </a:cubicBezTo>
                      <a:cubicBezTo>
                        <a:pt x="173" y="245"/>
                        <a:pt x="235" y="241"/>
                        <a:pt x="197" y="219"/>
                      </a:cubicBezTo>
                      <a:cubicBezTo>
                        <a:pt x="210" y="214"/>
                        <a:pt x="224" y="215"/>
                        <a:pt x="236" y="218"/>
                      </a:cubicBezTo>
                      <a:cubicBezTo>
                        <a:pt x="230" y="220"/>
                        <a:pt x="226" y="224"/>
                        <a:pt x="226" y="229"/>
                      </a:cubicBezTo>
                      <a:cubicBezTo>
                        <a:pt x="233" y="238"/>
                        <a:pt x="270" y="233"/>
                        <a:pt x="280" y="232"/>
                      </a:cubicBezTo>
                      <a:cubicBezTo>
                        <a:pt x="309" y="230"/>
                        <a:pt x="350" y="245"/>
                        <a:pt x="376" y="226"/>
                      </a:cubicBezTo>
                      <a:cubicBezTo>
                        <a:pt x="365" y="215"/>
                        <a:pt x="349" y="224"/>
                        <a:pt x="338" y="215"/>
                      </a:cubicBezTo>
                      <a:cubicBezTo>
                        <a:pt x="357" y="179"/>
                        <a:pt x="428" y="192"/>
                        <a:pt x="461" y="185"/>
                      </a:cubicBezTo>
                      <a:cubicBezTo>
                        <a:pt x="434" y="173"/>
                        <a:pt x="393" y="183"/>
                        <a:pt x="371" y="161"/>
                      </a:cubicBezTo>
                      <a:cubicBezTo>
                        <a:pt x="346" y="136"/>
                        <a:pt x="375" y="116"/>
                        <a:pt x="403" y="118"/>
                      </a:cubicBezTo>
                      <a:cubicBezTo>
                        <a:pt x="434" y="121"/>
                        <a:pt x="464" y="134"/>
                        <a:pt x="496" y="128"/>
                      </a:cubicBezTo>
                      <a:cubicBezTo>
                        <a:pt x="540" y="119"/>
                        <a:pt x="572" y="140"/>
                        <a:pt x="616" y="136"/>
                      </a:cubicBezTo>
                      <a:cubicBezTo>
                        <a:pt x="636" y="135"/>
                        <a:pt x="640" y="125"/>
                        <a:pt x="648" y="111"/>
                      </a:cubicBezTo>
                      <a:cubicBezTo>
                        <a:pt x="658" y="95"/>
                        <a:pt x="690" y="88"/>
                        <a:pt x="706" y="80"/>
                      </a:cubicBezTo>
                      <a:cubicBezTo>
                        <a:pt x="754" y="56"/>
                        <a:pt x="792" y="35"/>
                        <a:pt x="844" y="22"/>
                      </a:cubicBezTo>
                      <a:cubicBezTo>
                        <a:pt x="899" y="9"/>
                        <a:pt x="939" y="16"/>
                        <a:pt x="993" y="16"/>
                      </a:cubicBezTo>
                      <a:cubicBezTo>
                        <a:pt x="1014" y="16"/>
                        <a:pt x="1036" y="24"/>
                        <a:pt x="1059" y="18"/>
                      </a:cubicBezTo>
                      <a:cubicBezTo>
                        <a:pt x="1069" y="16"/>
                        <a:pt x="1074" y="5"/>
                        <a:pt x="1084" y="2"/>
                      </a:cubicBezTo>
                      <a:cubicBezTo>
                        <a:pt x="1094" y="0"/>
                        <a:pt x="1101" y="5"/>
                        <a:pt x="1111" y="6"/>
                      </a:cubicBezTo>
                      <a:cubicBezTo>
                        <a:pt x="1092" y="23"/>
                        <a:pt x="1117" y="48"/>
                        <a:pt x="1134" y="52"/>
                      </a:cubicBezTo>
                      <a:cubicBezTo>
                        <a:pt x="1147" y="56"/>
                        <a:pt x="1160" y="59"/>
                        <a:pt x="1174" y="57"/>
                      </a:cubicBezTo>
                      <a:cubicBezTo>
                        <a:pt x="1190" y="56"/>
                        <a:pt x="1205" y="40"/>
                        <a:pt x="1202" y="60"/>
                      </a:cubicBezTo>
                      <a:cubicBezTo>
                        <a:pt x="1210" y="30"/>
                        <a:pt x="1226" y="66"/>
                        <a:pt x="1228" y="75"/>
                      </a:cubicBezTo>
                      <a:cubicBezTo>
                        <a:pt x="1230" y="86"/>
                        <a:pt x="1259" y="124"/>
                        <a:pt x="1273" y="111"/>
                      </a:cubicBezTo>
                      <a:cubicBezTo>
                        <a:pt x="1293" y="94"/>
                        <a:pt x="1311" y="98"/>
                        <a:pt x="1328" y="111"/>
                      </a:cubicBezTo>
                      <a:cubicBezTo>
                        <a:pt x="1349" y="128"/>
                        <a:pt x="1376" y="131"/>
                        <a:pt x="1400" y="143"/>
                      </a:cubicBezTo>
                      <a:cubicBezTo>
                        <a:pt x="1414" y="149"/>
                        <a:pt x="1419" y="122"/>
                        <a:pt x="1437" y="142"/>
                      </a:cubicBezTo>
                      <a:cubicBezTo>
                        <a:pt x="1451" y="158"/>
                        <a:pt x="1481" y="158"/>
                        <a:pt x="1503" y="160"/>
                      </a:cubicBezTo>
                      <a:cubicBezTo>
                        <a:pt x="1532" y="162"/>
                        <a:pt x="1565" y="143"/>
                        <a:pt x="1596" y="141"/>
                      </a:cubicBezTo>
                      <a:cubicBezTo>
                        <a:pt x="1622" y="138"/>
                        <a:pt x="1636" y="135"/>
                        <a:pt x="1660" y="143"/>
                      </a:cubicBezTo>
                      <a:cubicBezTo>
                        <a:pt x="1693" y="155"/>
                        <a:pt x="1718" y="162"/>
                        <a:pt x="1755" y="147"/>
                      </a:cubicBezTo>
                      <a:cubicBezTo>
                        <a:pt x="1800" y="129"/>
                        <a:pt x="1842" y="108"/>
                        <a:pt x="1883" y="81"/>
                      </a:cubicBezTo>
                      <a:cubicBezTo>
                        <a:pt x="1899" y="70"/>
                        <a:pt x="1910" y="88"/>
                        <a:pt x="1925" y="89"/>
                      </a:cubicBezTo>
                      <a:cubicBezTo>
                        <a:pt x="1934" y="89"/>
                        <a:pt x="1935" y="78"/>
                        <a:pt x="1945" y="79"/>
                      </a:cubicBezTo>
                      <a:cubicBezTo>
                        <a:pt x="1952" y="81"/>
                        <a:pt x="1958" y="82"/>
                        <a:pt x="1965" y="83"/>
                      </a:cubicBezTo>
                      <a:cubicBezTo>
                        <a:pt x="1975" y="85"/>
                        <a:pt x="2001" y="95"/>
                        <a:pt x="2009" y="83"/>
                      </a:cubicBezTo>
                      <a:cubicBezTo>
                        <a:pt x="2019" y="68"/>
                        <a:pt x="2057" y="56"/>
                        <a:pt x="2042" y="78"/>
                      </a:cubicBezTo>
                      <a:cubicBezTo>
                        <a:pt x="2054" y="76"/>
                        <a:pt x="2062" y="83"/>
                        <a:pt x="2069" y="89"/>
                      </a:cubicBezTo>
                      <a:cubicBezTo>
                        <a:pt x="2074" y="94"/>
                        <a:pt x="2080" y="98"/>
                        <a:pt x="2085" y="103"/>
                      </a:cubicBezTo>
                      <a:cubicBezTo>
                        <a:pt x="2095" y="104"/>
                        <a:pt x="2097" y="108"/>
                        <a:pt x="2090" y="116"/>
                      </a:cubicBezTo>
                      <a:cubicBezTo>
                        <a:pt x="2093" y="128"/>
                        <a:pt x="2114" y="116"/>
                        <a:pt x="2120" y="126"/>
                      </a:cubicBezTo>
                      <a:cubicBezTo>
                        <a:pt x="2124" y="133"/>
                        <a:pt x="2124" y="154"/>
                        <a:pt x="2131" y="159"/>
                      </a:cubicBezTo>
                      <a:cubicBezTo>
                        <a:pt x="2152" y="177"/>
                        <a:pt x="2169" y="194"/>
                        <a:pt x="2153" y="212"/>
                      </a:cubicBezTo>
                      <a:cubicBezTo>
                        <a:pt x="2137" y="230"/>
                        <a:pt x="2169" y="257"/>
                        <a:pt x="2149" y="268"/>
                      </a:cubicBezTo>
                      <a:cubicBezTo>
                        <a:pt x="2177" y="283"/>
                        <a:pt x="2193" y="279"/>
                        <a:pt x="2225" y="280"/>
                      </a:cubicBezTo>
                      <a:cubicBezTo>
                        <a:pt x="2252" y="281"/>
                        <a:pt x="2285" y="315"/>
                        <a:pt x="2292" y="336"/>
                      </a:cubicBezTo>
                      <a:cubicBezTo>
                        <a:pt x="2279" y="325"/>
                        <a:pt x="2259" y="309"/>
                        <a:pt x="2249" y="336"/>
                      </a:cubicBezTo>
                      <a:cubicBezTo>
                        <a:pt x="2246" y="345"/>
                        <a:pt x="2247" y="354"/>
                        <a:pt x="2243" y="362"/>
                      </a:cubicBezTo>
                      <a:cubicBezTo>
                        <a:pt x="2237" y="373"/>
                        <a:pt x="2207" y="367"/>
                        <a:pt x="2196" y="371"/>
                      </a:cubicBezTo>
                      <a:cubicBezTo>
                        <a:pt x="2202" y="379"/>
                        <a:pt x="2214" y="399"/>
                        <a:pt x="2215" y="409"/>
                      </a:cubicBezTo>
                      <a:cubicBezTo>
                        <a:pt x="2217" y="426"/>
                        <a:pt x="2224" y="435"/>
                        <a:pt x="2228" y="450"/>
                      </a:cubicBezTo>
                      <a:cubicBezTo>
                        <a:pt x="2234" y="473"/>
                        <a:pt x="2221" y="506"/>
                        <a:pt x="2251" y="516"/>
                      </a:cubicBezTo>
                      <a:cubicBezTo>
                        <a:pt x="2239" y="525"/>
                        <a:pt x="2230" y="544"/>
                        <a:pt x="2225" y="557"/>
                      </a:cubicBezTo>
                      <a:cubicBezTo>
                        <a:pt x="2214" y="582"/>
                        <a:pt x="2243" y="579"/>
                        <a:pt x="2256" y="591"/>
                      </a:cubicBezTo>
                      <a:cubicBezTo>
                        <a:pt x="2269" y="603"/>
                        <a:pt x="2264" y="620"/>
                        <a:pt x="2266" y="636"/>
                      </a:cubicBezTo>
                      <a:cubicBezTo>
                        <a:pt x="2267" y="644"/>
                        <a:pt x="2282" y="648"/>
                        <a:pt x="2287" y="653"/>
                      </a:cubicBezTo>
                      <a:cubicBezTo>
                        <a:pt x="2293" y="658"/>
                        <a:pt x="2285" y="671"/>
                        <a:pt x="2288" y="678"/>
                      </a:cubicBezTo>
                      <a:cubicBezTo>
                        <a:pt x="2262" y="660"/>
                        <a:pt x="2243" y="707"/>
                        <a:pt x="2227" y="701"/>
                      </a:cubicBezTo>
                      <a:cubicBezTo>
                        <a:pt x="2207" y="695"/>
                        <a:pt x="2228" y="669"/>
                        <a:pt x="2214" y="659"/>
                      </a:cubicBezTo>
                      <a:cubicBezTo>
                        <a:pt x="2207" y="654"/>
                        <a:pt x="2194" y="654"/>
                        <a:pt x="2186" y="660"/>
                      </a:cubicBezTo>
                      <a:cubicBezTo>
                        <a:pt x="2172" y="671"/>
                        <a:pt x="2153" y="669"/>
                        <a:pt x="2139" y="664"/>
                      </a:cubicBezTo>
                      <a:cubicBezTo>
                        <a:pt x="2115" y="657"/>
                        <a:pt x="2097" y="649"/>
                        <a:pt x="2071" y="650"/>
                      </a:cubicBezTo>
                      <a:cubicBezTo>
                        <a:pt x="2053" y="650"/>
                        <a:pt x="2042" y="645"/>
                        <a:pt x="2030" y="660"/>
                      </a:cubicBezTo>
                      <a:cubicBezTo>
                        <a:pt x="2016" y="679"/>
                        <a:pt x="1990" y="695"/>
                        <a:pt x="1986" y="668"/>
                      </a:cubicBezTo>
                      <a:cubicBezTo>
                        <a:pt x="1983" y="644"/>
                        <a:pt x="1946" y="673"/>
                        <a:pt x="1932" y="677"/>
                      </a:cubicBezTo>
                      <a:cubicBezTo>
                        <a:pt x="1894" y="688"/>
                        <a:pt x="1864" y="688"/>
                        <a:pt x="1828" y="683"/>
                      </a:cubicBezTo>
                      <a:cubicBezTo>
                        <a:pt x="1763" y="675"/>
                        <a:pt x="1698" y="737"/>
                        <a:pt x="1631" y="741"/>
                      </a:cubicBezTo>
                      <a:cubicBezTo>
                        <a:pt x="1604" y="743"/>
                        <a:pt x="1556" y="749"/>
                        <a:pt x="1535" y="733"/>
                      </a:cubicBezTo>
                      <a:cubicBezTo>
                        <a:pt x="1513" y="716"/>
                        <a:pt x="1499" y="706"/>
                        <a:pt x="1467" y="720"/>
                      </a:cubicBezTo>
                      <a:cubicBezTo>
                        <a:pt x="1433" y="734"/>
                        <a:pt x="1360" y="769"/>
                        <a:pt x="1335" y="737"/>
                      </a:cubicBezTo>
                      <a:cubicBezTo>
                        <a:pt x="1323" y="721"/>
                        <a:pt x="1294" y="715"/>
                        <a:pt x="1287" y="740"/>
                      </a:cubicBezTo>
                      <a:cubicBezTo>
                        <a:pt x="1281" y="765"/>
                        <a:pt x="1288" y="783"/>
                        <a:pt x="1297" y="804"/>
                      </a:cubicBezTo>
                      <a:cubicBezTo>
                        <a:pt x="1285" y="805"/>
                        <a:pt x="1272" y="808"/>
                        <a:pt x="1261" y="805"/>
                      </a:cubicBezTo>
                      <a:cubicBezTo>
                        <a:pt x="1258" y="815"/>
                        <a:pt x="1264" y="825"/>
                        <a:pt x="1259" y="835"/>
                      </a:cubicBezTo>
                      <a:cubicBezTo>
                        <a:pt x="1253" y="847"/>
                        <a:pt x="1237" y="849"/>
                        <a:pt x="1232" y="862"/>
                      </a:cubicBezTo>
                      <a:cubicBezTo>
                        <a:pt x="1223" y="856"/>
                        <a:pt x="1215" y="849"/>
                        <a:pt x="1204" y="847"/>
                      </a:cubicBezTo>
                      <a:cubicBezTo>
                        <a:pt x="1216" y="834"/>
                        <a:pt x="1203" y="817"/>
                        <a:pt x="1195" y="807"/>
                      </a:cubicBezTo>
                      <a:cubicBezTo>
                        <a:pt x="1182" y="789"/>
                        <a:pt x="1199" y="779"/>
                        <a:pt x="1217" y="766"/>
                      </a:cubicBezTo>
                      <a:cubicBezTo>
                        <a:pt x="1234" y="752"/>
                        <a:pt x="1246" y="743"/>
                        <a:pt x="1232" y="723"/>
                      </a:cubicBezTo>
                      <a:cubicBezTo>
                        <a:pt x="1227" y="714"/>
                        <a:pt x="1214" y="704"/>
                        <a:pt x="1204" y="716"/>
                      </a:cubicBezTo>
                      <a:cubicBezTo>
                        <a:pt x="1190" y="731"/>
                        <a:pt x="1177" y="728"/>
                        <a:pt x="1160" y="740"/>
                      </a:cubicBezTo>
                      <a:cubicBezTo>
                        <a:pt x="1187" y="737"/>
                        <a:pt x="1157" y="762"/>
                        <a:pt x="1138" y="758"/>
                      </a:cubicBezTo>
                      <a:cubicBezTo>
                        <a:pt x="1114" y="754"/>
                        <a:pt x="1094" y="741"/>
                        <a:pt x="1074" y="731"/>
                      </a:cubicBezTo>
                      <a:cubicBezTo>
                        <a:pt x="1025" y="707"/>
                        <a:pt x="991" y="777"/>
                        <a:pt x="965" y="806"/>
                      </a:cubicBezTo>
                      <a:cubicBezTo>
                        <a:pt x="961" y="802"/>
                        <a:pt x="958" y="799"/>
                        <a:pt x="954" y="795"/>
                      </a:cubicBezTo>
                      <a:cubicBezTo>
                        <a:pt x="944" y="804"/>
                        <a:pt x="937" y="820"/>
                        <a:pt x="922" y="815"/>
                      </a:cubicBezTo>
                      <a:cubicBezTo>
                        <a:pt x="910" y="810"/>
                        <a:pt x="872" y="819"/>
                        <a:pt x="859" y="824"/>
                      </a:cubicBezTo>
                      <a:cubicBezTo>
                        <a:pt x="836" y="835"/>
                        <a:pt x="810" y="833"/>
                        <a:pt x="789" y="824"/>
                      </a:cubicBezTo>
                      <a:cubicBezTo>
                        <a:pt x="757" y="810"/>
                        <a:pt x="748" y="776"/>
                        <a:pt x="717" y="761"/>
                      </a:cubicBezTo>
                      <a:cubicBezTo>
                        <a:pt x="684" y="745"/>
                        <a:pt x="650" y="727"/>
                        <a:pt x="612" y="720"/>
                      </a:cubicBezTo>
                      <a:cubicBezTo>
                        <a:pt x="592" y="717"/>
                        <a:pt x="551" y="709"/>
                        <a:pt x="548" y="740"/>
                      </a:cubicBezTo>
                      <a:cubicBezTo>
                        <a:pt x="547" y="757"/>
                        <a:pt x="548" y="788"/>
                        <a:pt x="534" y="802"/>
                      </a:cubicBezTo>
                      <a:cubicBezTo>
                        <a:pt x="526" y="810"/>
                        <a:pt x="517" y="796"/>
                        <a:pt x="510" y="795"/>
                      </a:cubicBezTo>
                      <a:cubicBezTo>
                        <a:pt x="492" y="793"/>
                        <a:pt x="472" y="812"/>
                        <a:pt x="455" y="815"/>
                      </a:cubicBezTo>
                      <a:cubicBezTo>
                        <a:pt x="434" y="818"/>
                        <a:pt x="404" y="806"/>
                        <a:pt x="388" y="796"/>
                      </a:cubicBezTo>
                      <a:cubicBezTo>
                        <a:pt x="376" y="788"/>
                        <a:pt x="377" y="763"/>
                        <a:pt x="360" y="763"/>
                      </a:cubicBezTo>
                      <a:cubicBezTo>
                        <a:pt x="375" y="745"/>
                        <a:pt x="345" y="725"/>
                        <a:pt x="339" y="749"/>
                      </a:cubicBezTo>
                      <a:cubicBezTo>
                        <a:pt x="326" y="738"/>
                        <a:pt x="293" y="734"/>
                        <a:pt x="291" y="715"/>
                      </a:cubicBezTo>
                      <a:cubicBezTo>
                        <a:pt x="287" y="729"/>
                        <a:pt x="250" y="751"/>
                        <a:pt x="238" y="759"/>
                      </a:cubicBezTo>
                      <a:cubicBezTo>
                        <a:pt x="243" y="751"/>
                        <a:pt x="240" y="746"/>
                        <a:pt x="231" y="744"/>
                      </a:cubicBezTo>
                      <a:cubicBezTo>
                        <a:pt x="241" y="742"/>
                        <a:pt x="247" y="735"/>
                        <a:pt x="248" y="726"/>
                      </a:cubicBezTo>
                      <a:cubicBezTo>
                        <a:pt x="235" y="735"/>
                        <a:pt x="175" y="747"/>
                        <a:pt x="159" y="743"/>
                      </a:cubicBezTo>
                      <a:cubicBezTo>
                        <a:pt x="173" y="728"/>
                        <a:pt x="197" y="727"/>
                        <a:pt x="216" y="728"/>
                      </a:cubicBezTo>
                      <a:cubicBezTo>
                        <a:pt x="234" y="728"/>
                        <a:pt x="232" y="733"/>
                        <a:pt x="241" y="719"/>
                      </a:cubicBezTo>
                      <a:cubicBezTo>
                        <a:pt x="247" y="710"/>
                        <a:pt x="258" y="706"/>
                        <a:pt x="266" y="698"/>
                      </a:cubicBezTo>
                      <a:cubicBezTo>
                        <a:pt x="244" y="689"/>
                        <a:pt x="166" y="687"/>
                        <a:pt x="146" y="705"/>
                      </a:cubicBezTo>
                      <a:cubicBezTo>
                        <a:pt x="120" y="674"/>
                        <a:pt x="173" y="690"/>
                        <a:pt x="177" y="682"/>
                      </a:cubicBezTo>
                      <a:cubicBezTo>
                        <a:pt x="181" y="676"/>
                        <a:pt x="181" y="666"/>
                        <a:pt x="178" y="660"/>
                      </a:cubicBezTo>
                      <a:cubicBezTo>
                        <a:pt x="170" y="645"/>
                        <a:pt x="158" y="666"/>
                        <a:pt x="164" y="643"/>
                      </a:cubicBezTo>
                      <a:cubicBezTo>
                        <a:pt x="135" y="675"/>
                        <a:pt x="142" y="608"/>
                        <a:pt x="116" y="609"/>
                      </a:cubicBezTo>
                      <a:cubicBezTo>
                        <a:pt x="135" y="600"/>
                        <a:pt x="155" y="592"/>
                        <a:pt x="142" y="570"/>
                      </a:cubicBezTo>
                      <a:cubicBezTo>
                        <a:pt x="132" y="553"/>
                        <a:pt x="100" y="562"/>
                        <a:pt x="94" y="550"/>
                      </a:cubicBezTo>
                      <a:cubicBezTo>
                        <a:pt x="87" y="538"/>
                        <a:pt x="80" y="520"/>
                        <a:pt x="67" y="542"/>
                      </a:cubicBezTo>
                      <a:cubicBezTo>
                        <a:pt x="61" y="551"/>
                        <a:pt x="26" y="526"/>
                        <a:pt x="26" y="517"/>
                      </a:cubicBezTo>
                      <a:cubicBezTo>
                        <a:pt x="62" y="525"/>
                        <a:pt x="33" y="489"/>
                        <a:pt x="35" y="475"/>
                      </a:cubicBezTo>
                      <a:cubicBezTo>
                        <a:pt x="37" y="463"/>
                        <a:pt x="57" y="472"/>
                        <a:pt x="60" y="477"/>
                      </a:cubicBezTo>
                      <a:cubicBezTo>
                        <a:pt x="67" y="489"/>
                        <a:pt x="63" y="509"/>
                        <a:pt x="74" y="518"/>
                      </a:cubicBezTo>
                      <a:cubicBezTo>
                        <a:pt x="74" y="493"/>
                        <a:pt x="114" y="525"/>
                        <a:pt x="128" y="499"/>
                      </a:cubicBezTo>
                      <a:cubicBezTo>
                        <a:pt x="103" y="496"/>
                        <a:pt x="94" y="485"/>
                        <a:pt x="80" y="468"/>
                      </a:cubicBezTo>
                      <a:cubicBezTo>
                        <a:pt x="94" y="461"/>
                        <a:pt x="101" y="446"/>
                        <a:pt x="117" y="443"/>
                      </a:cubicBezTo>
                      <a:cubicBezTo>
                        <a:pt x="112" y="425"/>
                        <a:pt x="89" y="444"/>
                        <a:pt x="93" y="423"/>
                      </a:cubicBezTo>
                      <a:cubicBezTo>
                        <a:pt x="96" y="402"/>
                        <a:pt x="84" y="399"/>
                        <a:pt x="69" y="386"/>
                      </a:cubicBezTo>
                      <a:cubicBezTo>
                        <a:pt x="81" y="374"/>
                        <a:pt x="94" y="364"/>
                        <a:pt x="105" y="351"/>
                      </a:cubicBezTo>
                      <a:cubicBezTo>
                        <a:pt x="71" y="335"/>
                        <a:pt x="35" y="369"/>
                        <a:pt x="0" y="35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sp>
            <p:nvSpPr>
              <p:cNvPr id="380" name="Freeform 47">
                <a:extLst>
                  <a:ext uri="{FF2B5EF4-FFF2-40B4-BE49-F238E27FC236}">
                    <a16:creationId xmlns:a16="http://schemas.microsoft.com/office/drawing/2014/main" id="{BC4DCCFE-EF04-7E99-46F9-CA36B1F6A40D}"/>
                  </a:ext>
                </a:extLst>
              </p:cNvPr>
              <p:cNvSpPr>
                <a:spLocks/>
              </p:cNvSpPr>
              <p:nvPr/>
            </p:nvSpPr>
            <p:spPr bwMode="auto">
              <a:xfrm>
                <a:off x="3075327" y="3075965"/>
                <a:ext cx="14616" cy="19495"/>
              </a:xfrm>
              <a:custGeom>
                <a:avLst/>
                <a:gdLst>
                  <a:gd name="T0" fmla="*/ 21 w 21"/>
                  <a:gd name="T1" fmla="*/ 23 h 23"/>
                  <a:gd name="T2" fmla="*/ 0 w 21"/>
                  <a:gd name="T3" fmla="*/ 0 h 23"/>
                  <a:gd name="T4" fmla="*/ 21 w 21"/>
                  <a:gd name="T5" fmla="*/ 23 h 23"/>
                </a:gdLst>
                <a:ahLst/>
                <a:cxnLst>
                  <a:cxn ang="0">
                    <a:pos x="T0" y="T1"/>
                  </a:cxn>
                  <a:cxn ang="0">
                    <a:pos x="T2" y="T3"/>
                  </a:cxn>
                  <a:cxn ang="0">
                    <a:pos x="T4" y="T5"/>
                  </a:cxn>
                </a:cxnLst>
                <a:rect l="0" t="0" r="r" b="b"/>
                <a:pathLst>
                  <a:path w="21" h="23">
                    <a:moveTo>
                      <a:pt x="21" y="23"/>
                    </a:moveTo>
                    <a:cubicBezTo>
                      <a:pt x="14" y="15"/>
                      <a:pt x="7" y="7"/>
                      <a:pt x="0" y="0"/>
                    </a:cubicBezTo>
                    <a:cubicBezTo>
                      <a:pt x="9" y="6"/>
                      <a:pt x="16" y="14"/>
                      <a:pt x="21" y="23"/>
                    </a:cubicBezTo>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1" name="Freeform 51">
                <a:extLst>
                  <a:ext uri="{FF2B5EF4-FFF2-40B4-BE49-F238E27FC236}">
                    <a16:creationId xmlns:a16="http://schemas.microsoft.com/office/drawing/2014/main" id="{72D09EAA-020B-2674-09AD-02860B9AD15F}"/>
                  </a:ext>
                </a:extLst>
              </p:cNvPr>
              <p:cNvSpPr>
                <a:spLocks/>
              </p:cNvSpPr>
              <p:nvPr/>
            </p:nvSpPr>
            <p:spPr bwMode="auto">
              <a:xfrm>
                <a:off x="3102734" y="3051596"/>
                <a:ext cx="10962" cy="12185"/>
              </a:xfrm>
              <a:custGeom>
                <a:avLst/>
                <a:gdLst>
                  <a:gd name="T0" fmla="*/ 4 w 16"/>
                  <a:gd name="T1" fmla="*/ 0 h 12"/>
                  <a:gd name="T2" fmla="*/ 16 w 16"/>
                  <a:gd name="T3" fmla="*/ 7 h 12"/>
                  <a:gd name="T4" fmla="*/ 4 w 16"/>
                  <a:gd name="T5" fmla="*/ 0 h 12"/>
                </a:gdLst>
                <a:ahLst/>
                <a:cxnLst>
                  <a:cxn ang="0">
                    <a:pos x="T0" y="T1"/>
                  </a:cxn>
                  <a:cxn ang="0">
                    <a:pos x="T2" y="T3"/>
                  </a:cxn>
                  <a:cxn ang="0">
                    <a:pos x="T4" y="T5"/>
                  </a:cxn>
                </a:cxnLst>
                <a:rect l="0" t="0" r="r" b="b"/>
                <a:pathLst>
                  <a:path w="16" h="12">
                    <a:moveTo>
                      <a:pt x="4" y="0"/>
                    </a:moveTo>
                    <a:lnTo>
                      <a:pt x="16" y="7"/>
                    </a:lnTo>
                    <a:cubicBezTo>
                      <a:pt x="5" y="12"/>
                      <a:pt x="0" y="10"/>
                      <a:pt x="4" y="0"/>
                    </a:cubicBezTo>
                    <a:close/>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2" name="Freeform 52">
                <a:extLst>
                  <a:ext uri="{FF2B5EF4-FFF2-40B4-BE49-F238E27FC236}">
                    <a16:creationId xmlns:a16="http://schemas.microsoft.com/office/drawing/2014/main" id="{2559ECF2-1784-4E3D-CFF7-8B74E4DEA3CC}"/>
                  </a:ext>
                </a:extLst>
              </p:cNvPr>
              <p:cNvSpPr>
                <a:spLocks/>
              </p:cNvSpPr>
              <p:nvPr/>
            </p:nvSpPr>
            <p:spPr bwMode="auto">
              <a:xfrm>
                <a:off x="3102734" y="3051596"/>
                <a:ext cx="10962" cy="12185"/>
              </a:xfrm>
              <a:custGeom>
                <a:avLst/>
                <a:gdLst>
                  <a:gd name="T0" fmla="*/ 4 w 16"/>
                  <a:gd name="T1" fmla="*/ 0 h 12"/>
                  <a:gd name="T2" fmla="*/ 16 w 16"/>
                  <a:gd name="T3" fmla="*/ 7 h 12"/>
                  <a:gd name="T4" fmla="*/ 4 w 16"/>
                  <a:gd name="T5" fmla="*/ 0 h 12"/>
                </a:gdLst>
                <a:ahLst/>
                <a:cxnLst>
                  <a:cxn ang="0">
                    <a:pos x="T0" y="T1"/>
                  </a:cxn>
                  <a:cxn ang="0">
                    <a:pos x="T2" y="T3"/>
                  </a:cxn>
                  <a:cxn ang="0">
                    <a:pos x="T4" y="T5"/>
                  </a:cxn>
                </a:cxnLst>
                <a:rect l="0" t="0" r="r" b="b"/>
                <a:pathLst>
                  <a:path w="16" h="12">
                    <a:moveTo>
                      <a:pt x="4" y="0"/>
                    </a:moveTo>
                    <a:lnTo>
                      <a:pt x="16" y="7"/>
                    </a:lnTo>
                    <a:cubicBezTo>
                      <a:pt x="5" y="12"/>
                      <a:pt x="0" y="10"/>
                      <a:pt x="4" y="0"/>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3" name="Freeform 53">
                <a:extLst>
                  <a:ext uri="{FF2B5EF4-FFF2-40B4-BE49-F238E27FC236}">
                    <a16:creationId xmlns:a16="http://schemas.microsoft.com/office/drawing/2014/main" id="{241FF720-B74C-A6C2-A6A8-3F9E98358B01}"/>
                  </a:ext>
                </a:extLst>
              </p:cNvPr>
              <p:cNvSpPr>
                <a:spLocks/>
              </p:cNvSpPr>
              <p:nvPr/>
            </p:nvSpPr>
            <p:spPr bwMode="auto">
              <a:xfrm>
                <a:off x="3111869" y="3122266"/>
                <a:ext cx="9136" cy="9748"/>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cubicBezTo>
                      <a:pt x="6" y="1"/>
                      <a:pt x="10" y="4"/>
                      <a:pt x="13" y="9"/>
                    </a:cubicBezTo>
                    <a:close/>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4" name="Freeform 54">
                <a:extLst>
                  <a:ext uri="{FF2B5EF4-FFF2-40B4-BE49-F238E27FC236}">
                    <a16:creationId xmlns:a16="http://schemas.microsoft.com/office/drawing/2014/main" id="{566BDAB5-2924-EA8D-53B3-CF003B3A77D1}"/>
                  </a:ext>
                </a:extLst>
              </p:cNvPr>
              <p:cNvSpPr>
                <a:spLocks/>
              </p:cNvSpPr>
              <p:nvPr/>
            </p:nvSpPr>
            <p:spPr bwMode="auto">
              <a:xfrm>
                <a:off x="3111869" y="3122266"/>
                <a:ext cx="9136" cy="9748"/>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cubicBezTo>
                      <a:pt x="6" y="1"/>
                      <a:pt x="10" y="4"/>
                      <a:pt x="13" y="9"/>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5" name="Freeform 55">
                <a:extLst>
                  <a:ext uri="{FF2B5EF4-FFF2-40B4-BE49-F238E27FC236}">
                    <a16:creationId xmlns:a16="http://schemas.microsoft.com/office/drawing/2014/main" id="{92B7E44C-F298-3F6C-1D05-BCED024F04D2}"/>
                  </a:ext>
                </a:extLst>
              </p:cNvPr>
              <p:cNvSpPr>
                <a:spLocks/>
              </p:cNvSpPr>
              <p:nvPr/>
            </p:nvSpPr>
            <p:spPr bwMode="auto">
              <a:xfrm>
                <a:off x="3108215" y="3068655"/>
                <a:ext cx="38369" cy="48737"/>
              </a:xfrm>
              <a:custGeom>
                <a:avLst/>
                <a:gdLst>
                  <a:gd name="T0" fmla="*/ 33 w 58"/>
                  <a:gd name="T1" fmla="*/ 35 h 54"/>
                  <a:gd name="T2" fmla="*/ 0 w 58"/>
                  <a:gd name="T3" fmla="*/ 0 h 54"/>
                  <a:gd name="T4" fmla="*/ 58 w 58"/>
                  <a:gd name="T5" fmla="*/ 46 h 54"/>
                  <a:gd name="T6" fmla="*/ 33 w 58"/>
                  <a:gd name="T7" fmla="*/ 35 h 54"/>
                </a:gdLst>
                <a:ahLst/>
                <a:cxnLst>
                  <a:cxn ang="0">
                    <a:pos x="T0" y="T1"/>
                  </a:cxn>
                  <a:cxn ang="0">
                    <a:pos x="T2" y="T3"/>
                  </a:cxn>
                  <a:cxn ang="0">
                    <a:pos x="T4" y="T5"/>
                  </a:cxn>
                  <a:cxn ang="0">
                    <a:pos x="T6" y="T7"/>
                  </a:cxn>
                </a:cxnLst>
                <a:rect l="0" t="0" r="r" b="b"/>
                <a:pathLst>
                  <a:path w="58" h="54">
                    <a:moveTo>
                      <a:pt x="33" y="35"/>
                    </a:moveTo>
                    <a:cubicBezTo>
                      <a:pt x="20" y="25"/>
                      <a:pt x="8" y="13"/>
                      <a:pt x="0" y="0"/>
                    </a:cubicBezTo>
                    <a:cubicBezTo>
                      <a:pt x="15" y="19"/>
                      <a:pt x="43" y="26"/>
                      <a:pt x="58" y="46"/>
                    </a:cubicBezTo>
                    <a:cubicBezTo>
                      <a:pt x="45" y="54"/>
                      <a:pt x="38" y="44"/>
                      <a:pt x="33" y="35"/>
                    </a:cubicBezTo>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6" name="Freeform 57">
                <a:extLst>
                  <a:ext uri="{FF2B5EF4-FFF2-40B4-BE49-F238E27FC236}">
                    <a16:creationId xmlns:a16="http://schemas.microsoft.com/office/drawing/2014/main" id="{DD22F527-4926-7261-2CD2-FA572E35AA10}"/>
                  </a:ext>
                </a:extLst>
              </p:cNvPr>
              <p:cNvSpPr>
                <a:spLocks/>
              </p:cNvSpPr>
              <p:nvPr/>
            </p:nvSpPr>
            <p:spPr bwMode="auto">
              <a:xfrm>
                <a:off x="3121005" y="3139323"/>
                <a:ext cx="21925" cy="24368"/>
              </a:xfrm>
              <a:custGeom>
                <a:avLst/>
                <a:gdLst>
                  <a:gd name="T0" fmla="*/ 12 w 33"/>
                  <a:gd name="T1" fmla="*/ 11 h 26"/>
                  <a:gd name="T2" fmla="*/ 0 w 33"/>
                  <a:gd name="T3" fmla="*/ 0 h 26"/>
                  <a:gd name="T4" fmla="*/ 33 w 33"/>
                  <a:gd name="T5" fmla="*/ 26 h 26"/>
                  <a:gd name="T6" fmla="*/ 12 w 33"/>
                  <a:gd name="T7" fmla="*/ 11 h 26"/>
                </a:gdLst>
                <a:ahLst/>
                <a:cxnLst>
                  <a:cxn ang="0">
                    <a:pos x="T0" y="T1"/>
                  </a:cxn>
                  <a:cxn ang="0">
                    <a:pos x="T2" y="T3"/>
                  </a:cxn>
                  <a:cxn ang="0">
                    <a:pos x="T4" y="T5"/>
                  </a:cxn>
                  <a:cxn ang="0">
                    <a:pos x="T6" y="T7"/>
                  </a:cxn>
                </a:cxnLst>
                <a:rect l="0" t="0" r="r" b="b"/>
                <a:pathLst>
                  <a:path w="33" h="26">
                    <a:moveTo>
                      <a:pt x="12" y="11"/>
                    </a:moveTo>
                    <a:cubicBezTo>
                      <a:pt x="8" y="7"/>
                      <a:pt x="4" y="4"/>
                      <a:pt x="0" y="0"/>
                    </a:cubicBezTo>
                    <a:cubicBezTo>
                      <a:pt x="17" y="1"/>
                      <a:pt x="20" y="19"/>
                      <a:pt x="33" y="26"/>
                    </a:cubicBezTo>
                    <a:cubicBezTo>
                      <a:pt x="23" y="24"/>
                      <a:pt x="16" y="19"/>
                      <a:pt x="12" y="11"/>
                    </a:cubicBezTo>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7" name="Freeform 58">
                <a:extLst>
                  <a:ext uri="{FF2B5EF4-FFF2-40B4-BE49-F238E27FC236}">
                    <a16:creationId xmlns:a16="http://schemas.microsoft.com/office/drawing/2014/main" id="{AB5E2ED5-1244-EB2D-D31E-BD79D4233E08}"/>
                  </a:ext>
                </a:extLst>
              </p:cNvPr>
              <p:cNvSpPr>
                <a:spLocks/>
              </p:cNvSpPr>
              <p:nvPr/>
            </p:nvSpPr>
            <p:spPr bwMode="auto">
              <a:xfrm>
                <a:off x="3121005" y="3139323"/>
                <a:ext cx="21925" cy="24368"/>
              </a:xfrm>
              <a:custGeom>
                <a:avLst/>
                <a:gdLst>
                  <a:gd name="T0" fmla="*/ 5 w 12"/>
                  <a:gd name="T1" fmla="*/ 5 h 10"/>
                  <a:gd name="T2" fmla="*/ 0 w 12"/>
                  <a:gd name="T3" fmla="*/ 0 h 10"/>
                  <a:gd name="T4" fmla="*/ 12 w 12"/>
                  <a:gd name="T5" fmla="*/ 10 h 10"/>
                  <a:gd name="T6" fmla="*/ 5 w 12"/>
                  <a:gd name="T7" fmla="*/ 5 h 10"/>
                </a:gdLst>
                <a:ahLst/>
                <a:cxnLst>
                  <a:cxn ang="0">
                    <a:pos x="T0" y="T1"/>
                  </a:cxn>
                  <a:cxn ang="0">
                    <a:pos x="T2" y="T3"/>
                  </a:cxn>
                  <a:cxn ang="0">
                    <a:pos x="T4" y="T5"/>
                  </a:cxn>
                  <a:cxn ang="0">
                    <a:pos x="T6" y="T7"/>
                  </a:cxn>
                </a:cxnLst>
                <a:rect l="0" t="0" r="r" b="b"/>
                <a:pathLst>
                  <a:path w="12" h="10">
                    <a:moveTo>
                      <a:pt x="5" y="5"/>
                    </a:moveTo>
                    <a:cubicBezTo>
                      <a:pt x="3" y="3"/>
                      <a:pt x="2" y="2"/>
                      <a:pt x="0" y="0"/>
                    </a:cubicBezTo>
                    <a:cubicBezTo>
                      <a:pt x="6" y="1"/>
                      <a:pt x="8" y="8"/>
                      <a:pt x="12" y="10"/>
                    </a:cubicBezTo>
                    <a:cubicBezTo>
                      <a:pt x="9" y="9"/>
                      <a:pt x="6" y="8"/>
                      <a:pt x="5" y="5"/>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8" name="Freeform 59">
                <a:extLst>
                  <a:ext uri="{FF2B5EF4-FFF2-40B4-BE49-F238E27FC236}">
                    <a16:creationId xmlns:a16="http://schemas.microsoft.com/office/drawing/2014/main" id="{DBF45E45-D84E-7C09-E628-9496B2D9C9DD}"/>
                  </a:ext>
                </a:extLst>
              </p:cNvPr>
              <p:cNvSpPr>
                <a:spLocks/>
              </p:cNvSpPr>
              <p:nvPr/>
            </p:nvSpPr>
            <p:spPr bwMode="auto">
              <a:xfrm>
                <a:off x="3148411" y="3171003"/>
                <a:ext cx="18271" cy="17059"/>
              </a:xfrm>
              <a:custGeom>
                <a:avLst/>
                <a:gdLst>
                  <a:gd name="T0" fmla="*/ 0 w 26"/>
                  <a:gd name="T1" fmla="*/ 0 h 18"/>
                  <a:gd name="T2" fmla="*/ 26 w 26"/>
                  <a:gd name="T3" fmla="*/ 18 h 18"/>
                  <a:gd name="T4" fmla="*/ 0 w 26"/>
                  <a:gd name="T5" fmla="*/ 0 h 18"/>
                </a:gdLst>
                <a:ahLst/>
                <a:cxnLst>
                  <a:cxn ang="0">
                    <a:pos x="T0" y="T1"/>
                  </a:cxn>
                  <a:cxn ang="0">
                    <a:pos x="T2" y="T3"/>
                  </a:cxn>
                  <a:cxn ang="0">
                    <a:pos x="T4" y="T5"/>
                  </a:cxn>
                </a:cxnLst>
                <a:rect l="0" t="0" r="r" b="b"/>
                <a:pathLst>
                  <a:path w="26" h="18">
                    <a:moveTo>
                      <a:pt x="0" y="0"/>
                    </a:moveTo>
                    <a:cubicBezTo>
                      <a:pt x="10" y="5"/>
                      <a:pt x="19" y="11"/>
                      <a:pt x="26" y="18"/>
                    </a:cubicBezTo>
                    <a:cubicBezTo>
                      <a:pt x="17" y="14"/>
                      <a:pt x="6" y="8"/>
                      <a:pt x="0" y="0"/>
                    </a:cubicBezTo>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89" name="Freeform 61">
                <a:extLst>
                  <a:ext uri="{FF2B5EF4-FFF2-40B4-BE49-F238E27FC236}">
                    <a16:creationId xmlns:a16="http://schemas.microsoft.com/office/drawing/2014/main" id="{E2948AA1-EEF3-9438-D8FE-91A6AB33D20D}"/>
                  </a:ext>
                </a:extLst>
              </p:cNvPr>
              <p:cNvSpPr>
                <a:spLocks/>
              </p:cNvSpPr>
              <p:nvPr/>
            </p:nvSpPr>
            <p:spPr bwMode="auto">
              <a:xfrm>
                <a:off x="3141102" y="3146634"/>
                <a:ext cx="9136" cy="7312"/>
              </a:xfrm>
              <a:custGeom>
                <a:avLst/>
                <a:gdLst>
                  <a:gd name="T0" fmla="*/ 13 w 13"/>
                  <a:gd name="T1" fmla="*/ 8 h 8"/>
                  <a:gd name="T2" fmla="*/ 0 w 13"/>
                  <a:gd name="T3" fmla="*/ 0 h 8"/>
                  <a:gd name="T4" fmla="*/ 13 w 13"/>
                  <a:gd name="T5" fmla="*/ 8 h 8"/>
                </a:gdLst>
                <a:ahLst/>
                <a:cxnLst>
                  <a:cxn ang="0">
                    <a:pos x="T0" y="T1"/>
                  </a:cxn>
                  <a:cxn ang="0">
                    <a:pos x="T2" y="T3"/>
                  </a:cxn>
                  <a:cxn ang="0">
                    <a:pos x="T4" y="T5"/>
                  </a:cxn>
                </a:cxnLst>
                <a:rect l="0" t="0" r="r" b="b"/>
                <a:pathLst>
                  <a:path w="13" h="8">
                    <a:moveTo>
                      <a:pt x="13" y="8"/>
                    </a:moveTo>
                    <a:lnTo>
                      <a:pt x="0" y="0"/>
                    </a:lnTo>
                    <a:cubicBezTo>
                      <a:pt x="7" y="0"/>
                      <a:pt x="11" y="3"/>
                      <a:pt x="13" y="8"/>
                    </a:cubicBezTo>
                    <a:close/>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0" name="Freeform 62">
                <a:extLst>
                  <a:ext uri="{FF2B5EF4-FFF2-40B4-BE49-F238E27FC236}">
                    <a16:creationId xmlns:a16="http://schemas.microsoft.com/office/drawing/2014/main" id="{F685D53F-2CD2-90B1-92B9-B129FF396BEB}"/>
                  </a:ext>
                </a:extLst>
              </p:cNvPr>
              <p:cNvSpPr>
                <a:spLocks/>
              </p:cNvSpPr>
              <p:nvPr/>
            </p:nvSpPr>
            <p:spPr bwMode="auto">
              <a:xfrm>
                <a:off x="3141102" y="3146634"/>
                <a:ext cx="9136" cy="7312"/>
              </a:xfrm>
              <a:custGeom>
                <a:avLst/>
                <a:gdLst>
                  <a:gd name="T0" fmla="*/ 13 w 13"/>
                  <a:gd name="T1" fmla="*/ 8 h 8"/>
                  <a:gd name="T2" fmla="*/ 0 w 13"/>
                  <a:gd name="T3" fmla="*/ 0 h 8"/>
                  <a:gd name="T4" fmla="*/ 13 w 13"/>
                  <a:gd name="T5" fmla="*/ 8 h 8"/>
                </a:gdLst>
                <a:ahLst/>
                <a:cxnLst>
                  <a:cxn ang="0">
                    <a:pos x="T0" y="T1"/>
                  </a:cxn>
                  <a:cxn ang="0">
                    <a:pos x="T2" y="T3"/>
                  </a:cxn>
                  <a:cxn ang="0">
                    <a:pos x="T4" y="T5"/>
                  </a:cxn>
                </a:cxnLst>
                <a:rect l="0" t="0" r="r" b="b"/>
                <a:pathLst>
                  <a:path w="13" h="8">
                    <a:moveTo>
                      <a:pt x="13" y="8"/>
                    </a:moveTo>
                    <a:lnTo>
                      <a:pt x="0" y="0"/>
                    </a:lnTo>
                    <a:cubicBezTo>
                      <a:pt x="7" y="0"/>
                      <a:pt x="11" y="3"/>
                      <a:pt x="13" y="8"/>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1" name="Freeform 63">
                <a:extLst>
                  <a:ext uri="{FF2B5EF4-FFF2-40B4-BE49-F238E27FC236}">
                    <a16:creationId xmlns:a16="http://schemas.microsoft.com/office/drawing/2014/main" id="{E0AFD11B-6053-B67F-6770-158F735C6E52}"/>
                  </a:ext>
                </a:extLst>
              </p:cNvPr>
              <p:cNvSpPr>
                <a:spLocks/>
              </p:cNvSpPr>
              <p:nvPr/>
            </p:nvSpPr>
            <p:spPr bwMode="auto">
              <a:xfrm>
                <a:off x="3181298" y="3195371"/>
                <a:ext cx="10962" cy="7312"/>
              </a:xfrm>
              <a:custGeom>
                <a:avLst/>
                <a:gdLst>
                  <a:gd name="T0" fmla="*/ 0 w 14"/>
                  <a:gd name="T1" fmla="*/ 0 h 6"/>
                  <a:gd name="T2" fmla="*/ 14 w 14"/>
                  <a:gd name="T3" fmla="*/ 6 h 6"/>
                  <a:gd name="T4" fmla="*/ 0 w 14"/>
                  <a:gd name="T5" fmla="*/ 0 h 6"/>
                </a:gdLst>
                <a:ahLst/>
                <a:cxnLst>
                  <a:cxn ang="0">
                    <a:pos x="T0" y="T1"/>
                  </a:cxn>
                  <a:cxn ang="0">
                    <a:pos x="T2" y="T3"/>
                  </a:cxn>
                  <a:cxn ang="0">
                    <a:pos x="T4" y="T5"/>
                  </a:cxn>
                </a:cxnLst>
                <a:rect l="0" t="0" r="r" b="b"/>
                <a:pathLst>
                  <a:path w="14" h="6">
                    <a:moveTo>
                      <a:pt x="0" y="0"/>
                    </a:moveTo>
                    <a:cubicBezTo>
                      <a:pt x="5" y="2"/>
                      <a:pt x="9" y="4"/>
                      <a:pt x="14" y="6"/>
                    </a:cubicBezTo>
                    <a:cubicBezTo>
                      <a:pt x="9" y="5"/>
                      <a:pt x="4" y="3"/>
                      <a:pt x="0" y="0"/>
                    </a:cubicBezTo>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2" name="Freeform 64">
                <a:extLst>
                  <a:ext uri="{FF2B5EF4-FFF2-40B4-BE49-F238E27FC236}">
                    <a16:creationId xmlns:a16="http://schemas.microsoft.com/office/drawing/2014/main" id="{45C53CD5-D0CF-8AF3-39B1-AE4FF41969D2}"/>
                  </a:ext>
                </a:extLst>
              </p:cNvPr>
              <p:cNvSpPr>
                <a:spLocks/>
              </p:cNvSpPr>
              <p:nvPr/>
            </p:nvSpPr>
            <p:spPr bwMode="auto">
              <a:xfrm>
                <a:off x="3181298" y="3195371"/>
                <a:ext cx="10962" cy="7312"/>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3" name="Freeform 65">
                <a:extLst>
                  <a:ext uri="{FF2B5EF4-FFF2-40B4-BE49-F238E27FC236}">
                    <a16:creationId xmlns:a16="http://schemas.microsoft.com/office/drawing/2014/main" id="{3BD04ECD-C921-5B75-1E27-1F1F499F0B0E}"/>
                  </a:ext>
                </a:extLst>
              </p:cNvPr>
              <p:cNvSpPr>
                <a:spLocks/>
              </p:cNvSpPr>
              <p:nvPr/>
            </p:nvSpPr>
            <p:spPr bwMode="auto">
              <a:xfrm>
                <a:off x="3230629" y="3217302"/>
                <a:ext cx="9136" cy="0"/>
              </a:xfrm>
              <a:custGeom>
                <a:avLst/>
                <a:gdLst>
                  <a:gd name="T0" fmla="*/ 0 w 13"/>
                  <a:gd name="T1" fmla="*/ 1 h 2"/>
                  <a:gd name="T2" fmla="*/ 13 w 13"/>
                  <a:gd name="T3" fmla="*/ 0 h 2"/>
                  <a:gd name="T4" fmla="*/ 0 w 13"/>
                  <a:gd name="T5" fmla="*/ 1 h 2"/>
                </a:gdLst>
                <a:ahLst/>
                <a:cxnLst>
                  <a:cxn ang="0">
                    <a:pos x="T0" y="T1"/>
                  </a:cxn>
                  <a:cxn ang="0">
                    <a:pos x="T2" y="T3"/>
                  </a:cxn>
                  <a:cxn ang="0">
                    <a:pos x="T4" y="T5"/>
                  </a:cxn>
                </a:cxnLst>
                <a:rect l="0" t="0" r="r" b="b"/>
                <a:pathLst>
                  <a:path w="13" h="2">
                    <a:moveTo>
                      <a:pt x="0" y="1"/>
                    </a:moveTo>
                    <a:lnTo>
                      <a:pt x="13" y="0"/>
                    </a:lnTo>
                    <a:cubicBezTo>
                      <a:pt x="8" y="2"/>
                      <a:pt x="4" y="2"/>
                      <a:pt x="0" y="1"/>
                    </a:cubicBezTo>
                    <a:close/>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4" name="Freeform 75">
                <a:extLst>
                  <a:ext uri="{FF2B5EF4-FFF2-40B4-BE49-F238E27FC236}">
                    <a16:creationId xmlns:a16="http://schemas.microsoft.com/office/drawing/2014/main" id="{DD8EA642-C07D-DF6A-82D1-7EE2C8A78834}"/>
                  </a:ext>
                </a:extLst>
              </p:cNvPr>
              <p:cNvSpPr>
                <a:spLocks/>
              </p:cNvSpPr>
              <p:nvPr/>
            </p:nvSpPr>
            <p:spPr bwMode="auto">
              <a:xfrm>
                <a:off x="3332945" y="3307466"/>
                <a:ext cx="27407" cy="12185"/>
              </a:xfrm>
              <a:custGeom>
                <a:avLst/>
                <a:gdLst>
                  <a:gd name="T0" fmla="*/ 39 w 39"/>
                  <a:gd name="T1" fmla="*/ 11 h 11"/>
                  <a:gd name="T2" fmla="*/ 0 w 39"/>
                  <a:gd name="T3" fmla="*/ 3 h 11"/>
                  <a:gd name="T4" fmla="*/ 39 w 39"/>
                  <a:gd name="T5" fmla="*/ 11 h 11"/>
                </a:gdLst>
                <a:ahLst/>
                <a:cxnLst>
                  <a:cxn ang="0">
                    <a:pos x="T0" y="T1"/>
                  </a:cxn>
                  <a:cxn ang="0">
                    <a:pos x="T2" y="T3"/>
                  </a:cxn>
                  <a:cxn ang="0">
                    <a:pos x="T4" y="T5"/>
                  </a:cxn>
                </a:cxnLst>
                <a:rect l="0" t="0" r="r" b="b"/>
                <a:pathLst>
                  <a:path w="39" h="11">
                    <a:moveTo>
                      <a:pt x="39" y="11"/>
                    </a:moveTo>
                    <a:cubicBezTo>
                      <a:pt x="26" y="7"/>
                      <a:pt x="13" y="5"/>
                      <a:pt x="0" y="3"/>
                    </a:cubicBezTo>
                    <a:cubicBezTo>
                      <a:pt x="13" y="0"/>
                      <a:pt x="27" y="5"/>
                      <a:pt x="39" y="11"/>
                    </a:cubicBezTo>
                  </a:path>
                </a:pathLst>
              </a:custGeom>
              <a:solidFill>
                <a:srgbClr val="BFBFBF"/>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5" name="Freeform 77">
                <a:extLst>
                  <a:ext uri="{FF2B5EF4-FFF2-40B4-BE49-F238E27FC236}">
                    <a16:creationId xmlns:a16="http://schemas.microsoft.com/office/drawing/2014/main" id="{32E130BD-49DC-1859-76AD-7D28B84CF542}"/>
                  </a:ext>
                </a:extLst>
              </p:cNvPr>
              <p:cNvSpPr>
                <a:spLocks/>
              </p:cNvSpPr>
              <p:nvPr/>
            </p:nvSpPr>
            <p:spPr bwMode="auto">
              <a:xfrm>
                <a:off x="3490074" y="3314776"/>
                <a:ext cx="149820" cy="389896"/>
              </a:xfrm>
              <a:custGeom>
                <a:avLst/>
                <a:gdLst>
                  <a:gd name="T0" fmla="*/ 1 w 218"/>
                  <a:gd name="T1" fmla="*/ 286 h 427"/>
                  <a:gd name="T2" fmla="*/ 10 w 218"/>
                  <a:gd name="T3" fmla="*/ 250 h 427"/>
                  <a:gd name="T4" fmla="*/ 25 w 218"/>
                  <a:gd name="T5" fmla="*/ 202 h 427"/>
                  <a:gd name="T6" fmla="*/ 18 w 218"/>
                  <a:gd name="T7" fmla="*/ 179 h 427"/>
                  <a:gd name="T8" fmla="*/ 30 w 218"/>
                  <a:gd name="T9" fmla="*/ 150 h 427"/>
                  <a:gd name="T10" fmla="*/ 8 w 218"/>
                  <a:gd name="T11" fmla="*/ 120 h 427"/>
                  <a:gd name="T12" fmla="*/ 23 w 218"/>
                  <a:gd name="T13" fmla="*/ 42 h 427"/>
                  <a:gd name="T14" fmla="*/ 59 w 218"/>
                  <a:gd name="T15" fmla="*/ 27 h 427"/>
                  <a:gd name="T16" fmla="*/ 109 w 218"/>
                  <a:gd name="T17" fmla="*/ 35 h 427"/>
                  <a:gd name="T18" fmla="*/ 116 w 218"/>
                  <a:gd name="T19" fmla="*/ 56 h 427"/>
                  <a:gd name="T20" fmla="*/ 152 w 218"/>
                  <a:gd name="T21" fmla="*/ 78 h 427"/>
                  <a:gd name="T22" fmla="*/ 142 w 218"/>
                  <a:gd name="T23" fmla="*/ 160 h 427"/>
                  <a:gd name="T24" fmla="*/ 152 w 218"/>
                  <a:gd name="T25" fmla="*/ 181 h 427"/>
                  <a:gd name="T26" fmla="*/ 148 w 218"/>
                  <a:gd name="T27" fmla="*/ 195 h 427"/>
                  <a:gd name="T28" fmla="*/ 165 w 218"/>
                  <a:gd name="T29" fmla="*/ 224 h 427"/>
                  <a:gd name="T30" fmla="*/ 188 w 218"/>
                  <a:gd name="T31" fmla="*/ 247 h 427"/>
                  <a:gd name="T32" fmla="*/ 209 w 218"/>
                  <a:gd name="T33" fmla="*/ 266 h 427"/>
                  <a:gd name="T34" fmla="*/ 177 w 218"/>
                  <a:gd name="T35" fmla="*/ 325 h 427"/>
                  <a:gd name="T36" fmla="*/ 158 w 218"/>
                  <a:gd name="T37" fmla="*/ 364 h 427"/>
                  <a:gd name="T38" fmla="*/ 136 w 218"/>
                  <a:gd name="T39" fmla="*/ 401 h 427"/>
                  <a:gd name="T40" fmla="*/ 109 w 218"/>
                  <a:gd name="T41" fmla="*/ 422 h 427"/>
                  <a:gd name="T42" fmla="*/ 82 w 218"/>
                  <a:gd name="T43" fmla="*/ 399 h 427"/>
                  <a:gd name="T44" fmla="*/ 0 w 218"/>
                  <a:gd name="T45" fmla="*/ 317 h 427"/>
                  <a:gd name="T46" fmla="*/ 17 w 218"/>
                  <a:gd name="T47" fmla="*/ 330 h 427"/>
                  <a:gd name="T48" fmla="*/ 19 w 218"/>
                  <a:gd name="T49" fmla="*/ 303 h 427"/>
                  <a:gd name="T50" fmla="*/ 1 w 218"/>
                  <a:gd name="T51" fmla="*/ 28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427">
                    <a:moveTo>
                      <a:pt x="1" y="286"/>
                    </a:moveTo>
                    <a:cubicBezTo>
                      <a:pt x="8" y="275"/>
                      <a:pt x="14" y="263"/>
                      <a:pt x="10" y="250"/>
                    </a:cubicBezTo>
                    <a:cubicBezTo>
                      <a:pt x="28" y="253"/>
                      <a:pt x="20" y="214"/>
                      <a:pt x="25" y="202"/>
                    </a:cubicBezTo>
                    <a:cubicBezTo>
                      <a:pt x="28" y="192"/>
                      <a:pt x="12" y="192"/>
                      <a:pt x="18" y="179"/>
                    </a:cubicBezTo>
                    <a:cubicBezTo>
                      <a:pt x="23" y="170"/>
                      <a:pt x="27" y="160"/>
                      <a:pt x="30" y="150"/>
                    </a:cubicBezTo>
                    <a:cubicBezTo>
                      <a:pt x="35" y="133"/>
                      <a:pt x="32" y="115"/>
                      <a:pt x="8" y="120"/>
                    </a:cubicBezTo>
                    <a:cubicBezTo>
                      <a:pt x="0" y="95"/>
                      <a:pt x="4" y="63"/>
                      <a:pt x="23" y="42"/>
                    </a:cubicBezTo>
                    <a:cubicBezTo>
                      <a:pt x="38" y="25"/>
                      <a:pt x="45" y="0"/>
                      <a:pt x="59" y="27"/>
                    </a:cubicBezTo>
                    <a:cubicBezTo>
                      <a:pt x="70" y="48"/>
                      <a:pt x="92" y="18"/>
                      <a:pt x="109" y="35"/>
                    </a:cubicBezTo>
                    <a:cubicBezTo>
                      <a:pt x="114" y="41"/>
                      <a:pt x="110" y="50"/>
                      <a:pt x="116" y="56"/>
                    </a:cubicBezTo>
                    <a:cubicBezTo>
                      <a:pt x="128" y="66"/>
                      <a:pt x="143" y="59"/>
                      <a:pt x="152" y="78"/>
                    </a:cubicBezTo>
                    <a:cubicBezTo>
                      <a:pt x="159" y="94"/>
                      <a:pt x="157" y="155"/>
                      <a:pt x="142" y="160"/>
                    </a:cubicBezTo>
                    <a:cubicBezTo>
                      <a:pt x="143" y="167"/>
                      <a:pt x="149" y="175"/>
                      <a:pt x="152" y="181"/>
                    </a:cubicBezTo>
                    <a:cubicBezTo>
                      <a:pt x="153" y="186"/>
                      <a:pt x="151" y="190"/>
                      <a:pt x="148" y="195"/>
                    </a:cubicBezTo>
                    <a:cubicBezTo>
                      <a:pt x="145" y="206"/>
                      <a:pt x="159" y="217"/>
                      <a:pt x="165" y="224"/>
                    </a:cubicBezTo>
                    <a:cubicBezTo>
                      <a:pt x="173" y="235"/>
                      <a:pt x="171" y="249"/>
                      <a:pt x="188" y="247"/>
                    </a:cubicBezTo>
                    <a:cubicBezTo>
                      <a:pt x="206" y="245"/>
                      <a:pt x="206" y="254"/>
                      <a:pt x="209" y="266"/>
                    </a:cubicBezTo>
                    <a:cubicBezTo>
                      <a:pt x="218" y="301"/>
                      <a:pt x="190" y="297"/>
                      <a:pt x="177" y="325"/>
                    </a:cubicBezTo>
                    <a:cubicBezTo>
                      <a:pt x="173" y="334"/>
                      <a:pt x="170" y="360"/>
                      <a:pt x="158" y="364"/>
                    </a:cubicBezTo>
                    <a:cubicBezTo>
                      <a:pt x="127" y="375"/>
                      <a:pt x="124" y="370"/>
                      <a:pt x="136" y="401"/>
                    </a:cubicBezTo>
                    <a:cubicBezTo>
                      <a:pt x="114" y="399"/>
                      <a:pt x="133" y="416"/>
                      <a:pt x="109" y="422"/>
                    </a:cubicBezTo>
                    <a:cubicBezTo>
                      <a:pt x="89" y="427"/>
                      <a:pt x="84" y="414"/>
                      <a:pt x="82" y="399"/>
                    </a:cubicBezTo>
                    <a:cubicBezTo>
                      <a:pt x="77" y="361"/>
                      <a:pt x="23" y="347"/>
                      <a:pt x="0" y="317"/>
                    </a:cubicBezTo>
                    <a:cubicBezTo>
                      <a:pt x="8" y="318"/>
                      <a:pt x="14" y="322"/>
                      <a:pt x="17" y="330"/>
                    </a:cubicBezTo>
                    <a:cubicBezTo>
                      <a:pt x="30" y="316"/>
                      <a:pt x="6" y="308"/>
                      <a:pt x="19" y="303"/>
                    </a:cubicBezTo>
                    <a:cubicBezTo>
                      <a:pt x="12" y="299"/>
                      <a:pt x="5" y="293"/>
                      <a:pt x="1" y="286"/>
                    </a:cubicBezTo>
                  </a:path>
                </a:pathLst>
              </a:custGeom>
              <a:solidFill>
                <a:schemeClr val="accent5">
                  <a:lumMod val="60000"/>
                  <a:lumOff val="40000"/>
                </a:schemeClr>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6" name="Freeform 85">
                <a:extLst>
                  <a:ext uri="{FF2B5EF4-FFF2-40B4-BE49-F238E27FC236}">
                    <a16:creationId xmlns:a16="http://schemas.microsoft.com/office/drawing/2014/main" id="{7DA72495-6D25-5D63-D4B9-2BA429E4A4CC}"/>
                  </a:ext>
                </a:extLst>
              </p:cNvPr>
              <p:cNvSpPr>
                <a:spLocks/>
              </p:cNvSpPr>
              <p:nvPr/>
            </p:nvSpPr>
            <p:spPr bwMode="auto">
              <a:xfrm>
                <a:off x="3934053" y="4711091"/>
                <a:ext cx="939117" cy="1257414"/>
              </a:xfrm>
              <a:custGeom>
                <a:avLst/>
                <a:gdLst>
                  <a:gd name="T0" fmla="*/ 46 w 1371"/>
                  <a:gd name="T1" fmla="*/ 116 h 1377"/>
                  <a:gd name="T2" fmla="*/ 122 w 1371"/>
                  <a:gd name="T3" fmla="*/ 13 h 1377"/>
                  <a:gd name="T4" fmla="*/ 324 w 1371"/>
                  <a:gd name="T5" fmla="*/ 38 h 1377"/>
                  <a:gd name="T6" fmla="*/ 393 w 1371"/>
                  <a:gd name="T7" fmla="*/ 63 h 1377"/>
                  <a:gd name="T8" fmla="*/ 449 w 1371"/>
                  <a:gd name="T9" fmla="*/ 81 h 1377"/>
                  <a:gd name="T10" fmla="*/ 631 w 1371"/>
                  <a:gd name="T11" fmla="*/ 77 h 1377"/>
                  <a:gd name="T12" fmla="*/ 696 w 1371"/>
                  <a:gd name="T13" fmla="*/ 57 h 1377"/>
                  <a:gd name="T14" fmla="*/ 710 w 1371"/>
                  <a:gd name="T15" fmla="*/ 23 h 1377"/>
                  <a:gd name="T16" fmla="*/ 732 w 1371"/>
                  <a:gd name="T17" fmla="*/ 38 h 1377"/>
                  <a:gd name="T18" fmla="*/ 856 w 1371"/>
                  <a:gd name="T19" fmla="*/ 28 h 1377"/>
                  <a:gd name="T20" fmla="*/ 927 w 1371"/>
                  <a:gd name="T21" fmla="*/ 48 h 1377"/>
                  <a:gd name="T22" fmla="*/ 894 w 1371"/>
                  <a:gd name="T23" fmla="*/ 61 h 1377"/>
                  <a:gd name="T24" fmla="*/ 931 w 1371"/>
                  <a:gd name="T25" fmla="*/ 51 h 1377"/>
                  <a:gd name="T26" fmla="*/ 1045 w 1371"/>
                  <a:gd name="T27" fmla="*/ 84 h 1377"/>
                  <a:gd name="T28" fmla="*/ 1167 w 1371"/>
                  <a:gd name="T29" fmla="*/ 51 h 1377"/>
                  <a:gd name="T30" fmla="*/ 1251 w 1371"/>
                  <a:gd name="T31" fmla="*/ 304 h 1377"/>
                  <a:gd name="T32" fmla="*/ 1202 w 1371"/>
                  <a:gd name="T33" fmla="*/ 485 h 1377"/>
                  <a:gd name="T34" fmla="*/ 1139 w 1371"/>
                  <a:gd name="T35" fmla="*/ 517 h 1377"/>
                  <a:gd name="T36" fmla="*/ 1052 w 1371"/>
                  <a:gd name="T37" fmla="*/ 407 h 1377"/>
                  <a:gd name="T38" fmla="*/ 975 w 1371"/>
                  <a:gd name="T39" fmla="*/ 228 h 1377"/>
                  <a:gd name="T40" fmla="*/ 995 w 1371"/>
                  <a:gd name="T41" fmla="*/ 394 h 1377"/>
                  <a:gd name="T42" fmla="*/ 1085 w 1371"/>
                  <a:gd name="T43" fmla="*/ 508 h 1377"/>
                  <a:gd name="T44" fmla="*/ 1098 w 1371"/>
                  <a:gd name="T45" fmla="*/ 576 h 1377"/>
                  <a:gd name="T46" fmla="*/ 1147 w 1371"/>
                  <a:gd name="T47" fmla="*/ 662 h 1377"/>
                  <a:gd name="T48" fmla="*/ 1158 w 1371"/>
                  <a:gd name="T49" fmla="*/ 718 h 1377"/>
                  <a:gd name="T50" fmla="*/ 1277 w 1371"/>
                  <a:gd name="T51" fmla="*/ 958 h 1377"/>
                  <a:gd name="T52" fmla="*/ 1371 w 1371"/>
                  <a:gd name="T53" fmla="*/ 1070 h 1377"/>
                  <a:gd name="T54" fmla="*/ 1343 w 1371"/>
                  <a:gd name="T55" fmla="*/ 1167 h 1377"/>
                  <a:gd name="T56" fmla="*/ 1262 w 1371"/>
                  <a:gd name="T57" fmla="*/ 1231 h 1377"/>
                  <a:gd name="T58" fmla="*/ 1218 w 1371"/>
                  <a:gd name="T59" fmla="*/ 1302 h 1377"/>
                  <a:gd name="T60" fmla="*/ 1122 w 1371"/>
                  <a:gd name="T61" fmla="*/ 1373 h 1377"/>
                  <a:gd name="T62" fmla="*/ 839 w 1371"/>
                  <a:gd name="T63" fmla="*/ 1335 h 1377"/>
                  <a:gd name="T64" fmla="*/ 820 w 1371"/>
                  <a:gd name="T65" fmla="*/ 1328 h 1377"/>
                  <a:gd name="T66" fmla="*/ 176 w 1371"/>
                  <a:gd name="T67" fmla="*/ 1336 h 1377"/>
                  <a:gd name="T68" fmla="*/ 46 w 1371"/>
                  <a:gd name="T69" fmla="*/ 1238 h 1377"/>
                  <a:gd name="T70" fmla="*/ 50 w 1371"/>
                  <a:gd name="T71" fmla="*/ 468 h 1377"/>
                  <a:gd name="T72" fmla="*/ 22 w 1371"/>
                  <a:gd name="T73" fmla="*/ 228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1" h="1377">
                    <a:moveTo>
                      <a:pt x="22" y="228"/>
                    </a:moveTo>
                    <a:cubicBezTo>
                      <a:pt x="0" y="191"/>
                      <a:pt x="48" y="153"/>
                      <a:pt x="46" y="116"/>
                    </a:cubicBezTo>
                    <a:cubicBezTo>
                      <a:pt x="44" y="71"/>
                      <a:pt x="13" y="34"/>
                      <a:pt x="67" y="0"/>
                    </a:cubicBezTo>
                    <a:cubicBezTo>
                      <a:pt x="67" y="29"/>
                      <a:pt x="103" y="19"/>
                      <a:pt x="122" y="13"/>
                    </a:cubicBezTo>
                    <a:cubicBezTo>
                      <a:pt x="156" y="4"/>
                      <a:pt x="184" y="14"/>
                      <a:pt x="217" y="18"/>
                    </a:cubicBezTo>
                    <a:cubicBezTo>
                      <a:pt x="254" y="21"/>
                      <a:pt x="289" y="29"/>
                      <a:pt x="324" y="38"/>
                    </a:cubicBezTo>
                    <a:cubicBezTo>
                      <a:pt x="339" y="42"/>
                      <a:pt x="340" y="58"/>
                      <a:pt x="355" y="62"/>
                    </a:cubicBezTo>
                    <a:cubicBezTo>
                      <a:pt x="369" y="66"/>
                      <a:pt x="379" y="64"/>
                      <a:pt x="393" y="63"/>
                    </a:cubicBezTo>
                    <a:cubicBezTo>
                      <a:pt x="402" y="62"/>
                      <a:pt x="405" y="76"/>
                      <a:pt x="415" y="78"/>
                    </a:cubicBezTo>
                    <a:cubicBezTo>
                      <a:pt x="426" y="80"/>
                      <a:pt x="438" y="80"/>
                      <a:pt x="449" y="81"/>
                    </a:cubicBezTo>
                    <a:cubicBezTo>
                      <a:pt x="485" y="84"/>
                      <a:pt x="508" y="106"/>
                      <a:pt x="541" y="112"/>
                    </a:cubicBezTo>
                    <a:cubicBezTo>
                      <a:pt x="574" y="117"/>
                      <a:pt x="606" y="96"/>
                      <a:pt x="631" y="77"/>
                    </a:cubicBezTo>
                    <a:cubicBezTo>
                      <a:pt x="644" y="67"/>
                      <a:pt x="656" y="56"/>
                      <a:pt x="668" y="45"/>
                    </a:cubicBezTo>
                    <a:cubicBezTo>
                      <a:pt x="677" y="52"/>
                      <a:pt x="684" y="59"/>
                      <a:pt x="696" y="57"/>
                    </a:cubicBezTo>
                    <a:cubicBezTo>
                      <a:pt x="689" y="54"/>
                      <a:pt x="691" y="52"/>
                      <a:pt x="682" y="53"/>
                    </a:cubicBezTo>
                    <a:cubicBezTo>
                      <a:pt x="694" y="47"/>
                      <a:pt x="706" y="36"/>
                      <a:pt x="710" y="23"/>
                    </a:cubicBezTo>
                    <a:cubicBezTo>
                      <a:pt x="730" y="35"/>
                      <a:pt x="751" y="14"/>
                      <a:pt x="771" y="14"/>
                    </a:cubicBezTo>
                    <a:cubicBezTo>
                      <a:pt x="757" y="20"/>
                      <a:pt x="743" y="27"/>
                      <a:pt x="732" y="38"/>
                    </a:cubicBezTo>
                    <a:cubicBezTo>
                      <a:pt x="736" y="36"/>
                      <a:pt x="820" y="12"/>
                      <a:pt x="781" y="9"/>
                    </a:cubicBezTo>
                    <a:cubicBezTo>
                      <a:pt x="811" y="0"/>
                      <a:pt x="828" y="32"/>
                      <a:pt x="856" y="28"/>
                    </a:cubicBezTo>
                    <a:cubicBezTo>
                      <a:pt x="870" y="26"/>
                      <a:pt x="883" y="14"/>
                      <a:pt x="897" y="18"/>
                    </a:cubicBezTo>
                    <a:cubicBezTo>
                      <a:pt x="910" y="23"/>
                      <a:pt x="915" y="41"/>
                      <a:pt x="927" y="48"/>
                    </a:cubicBezTo>
                    <a:cubicBezTo>
                      <a:pt x="915" y="40"/>
                      <a:pt x="904" y="23"/>
                      <a:pt x="889" y="22"/>
                    </a:cubicBezTo>
                    <a:cubicBezTo>
                      <a:pt x="893" y="34"/>
                      <a:pt x="874" y="56"/>
                      <a:pt x="894" y="61"/>
                    </a:cubicBezTo>
                    <a:cubicBezTo>
                      <a:pt x="916" y="66"/>
                      <a:pt x="905" y="71"/>
                      <a:pt x="918" y="84"/>
                    </a:cubicBezTo>
                    <a:cubicBezTo>
                      <a:pt x="919" y="79"/>
                      <a:pt x="959" y="63"/>
                      <a:pt x="931" y="51"/>
                    </a:cubicBezTo>
                    <a:cubicBezTo>
                      <a:pt x="961" y="57"/>
                      <a:pt x="970" y="84"/>
                      <a:pt x="1005" y="81"/>
                    </a:cubicBezTo>
                    <a:cubicBezTo>
                      <a:pt x="1017" y="80"/>
                      <a:pt x="1053" y="60"/>
                      <a:pt x="1045" y="84"/>
                    </a:cubicBezTo>
                    <a:cubicBezTo>
                      <a:pt x="1068" y="71"/>
                      <a:pt x="1092" y="78"/>
                      <a:pt x="1116" y="72"/>
                    </a:cubicBezTo>
                    <a:cubicBezTo>
                      <a:pt x="1138" y="66"/>
                      <a:pt x="1149" y="65"/>
                      <a:pt x="1167" y="51"/>
                    </a:cubicBezTo>
                    <a:cubicBezTo>
                      <a:pt x="1186" y="100"/>
                      <a:pt x="1209" y="143"/>
                      <a:pt x="1226" y="192"/>
                    </a:cubicBezTo>
                    <a:cubicBezTo>
                      <a:pt x="1235" y="216"/>
                      <a:pt x="1272" y="281"/>
                      <a:pt x="1251" y="304"/>
                    </a:cubicBezTo>
                    <a:cubicBezTo>
                      <a:pt x="1224" y="335"/>
                      <a:pt x="1233" y="390"/>
                      <a:pt x="1215" y="427"/>
                    </a:cubicBezTo>
                    <a:cubicBezTo>
                      <a:pt x="1204" y="448"/>
                      <a:pt x="1204" y="462"/>
                      <a:pt x="1202" y="485"/>
                    </a:cubicBezTo>
                    <a:cubicBezTo>
                      <a:pt x="1201" y="504"/>
                      <a:pt x="1175" y="523"/>
                      <a:pt x="1180" y="542"/>
                    </a:cubicBezTo>
                    <a:cubicBezTo>
                      <a:pt x="1168" y="531"/>
                      <a:pt x="1152" y="527"/>
                      <a:pt x="1139" y="517"/>
                    </a:cubicBezTo>
                    <a:cubicBezTo>
                      <a:pt x="1122" y="506"/>
                      <a:pt x="1111" y="489"/>
                      <a:pt x="1100" y="472"/>
                    </a:cubicBezTo>
                    <a:cubicBezTo>
                      <a:pt x="1087" y="451"/>
                      <a:pt x="1044" y="438"/>
                      <a:pt x="1052" y="407"/>
                    </a:cubicBezTo>
                    <a:cubicBezTo>
                      <a:pt x="1060" y="375"/>
                      <a:pt x="1030" y="353"/>
                      <a:pt x="1015" y="331"/>
                    </a:cubicBezTo>
                    <a:cubicBezTo>
                      <a:pt x="995" y="300"/>
                      <a:pt x="981" y="265"/>
                      <a:pt x="975" y="228"/>
                    </a:cubicBezTo>
                    <a:cubicBezTo>
                      <a:pt x="959" y="243"/>
                      <a:pt x="940" y="277"/>
                      <a:pt x="955" y="295"/>
                    </a:cubicBezTo>
                    <a:cubicBezTo>
                      <a:pt x="980" y="325"/>
                      <a:pt x="975" y="363"/>
                      <a:pt x="995" y="394"/>
                    </a:cubicBezTo>
                    <a:cubicBezTo>
                      <a:pt x="1013" y="421"/>
                      <a:pt x="1031" y="454"/>
                      <a:pt x="1054" y="477"/>
                    </a:cubicBezTo>
                    <a:cubicBezTo>
                      <a:pt x="1064" y="488"/>
                      <a:pt x="1075" y="496"/>
                      <a:pt x="1085" y="508"/>
                    </a:cubicBezTo>
                    <a:cubicBezTo>
                      <a:pt x="1089" y="513"/>
                      <a:pt x="1108" y="547"/>
                      <a:pt x="1084" y="529"/>
                    </a:cubicBezTo>
                    <a:cubicBezTo>
                      <a:pt x="1104" y="544"/>
                      <a:pt x="1086" y="564"/>
                      <a:pt x="1098" y="576"/>
                    </a:cubicBezTo>
                    <a:cubicBezTo>
                      <a:pt x="1114" y="594"/>
                      <a:pt x="1122" y="612"/>
                      <a:pt x="1130" y="633"/>
                    </a:cubicBezTo>
                    <a:cubicBezTo>
                      <a:pt x="1134" y="644"/>
                      <a:pt x="1141" y="653"/>
                      <a:pt x="1147" y="662"/>
                    </a:cubicBezTo>
                    <a:cubicBezTo>
                      <a:pt x="1151" y="670"/>
                      <a:pt x="1141" y="679"/>
                      <a:pt x="1140" y="686"/>
                    </a:cubicBezTo>
                    <a:cubicBezTo>
                      <a:pt x="1139" y="696"/>
                      <a:pt x="1154" y="710"/>
                      <a:pt x="1158" y="718"/>
                    </a:cubicBezTo>
                    <a:cubicBezTo>
                      <a:pt x="1168" y="737"/>
                      <a:pt x="1178" y="755"/>
                      <a:pt x="1187" y="774"/>
                    </a:cubicBezTo>
                    <a:cubicBezTo>
                      <a:pt x="1218" y="835"/>
                      <a:pt x="1249" y="896"/>
                      <a:pt x="1277" y="958"/>
                    </a:cubicBezTo>
                    <a:cubicBezTo>
                      <a:pt x="1288" y="983"/>
                      <a:pt x="1306" y="1000"/>
                      <a:pt x="1320" y="1022"/>
                    </a:cubicBezTo>
                    <a:cubicBezTo>
                      <a:pt x="1333" y="1043"/>
                      <a:pt x="1358" y="1049"/>
                      <a:pt x="1371" y="1070"/>
                    </a:cubicBezTo>
                    <a:cubicBezTo>
                      <a:pt x="1358" y="1071"/>
                      <a:pt x="1345" y="1069"/>
                      <a:pt x="1334" y="1063"/>
                    </a:cubicBezTo>
                    <a:cubicBezTo>
                      <a:pt x="1325" y="1097"/>
                      <a:pt x="1335" y="1135"/>
                      <a:pt x="1343" y="1167"/>
                    </a:cubicBezTo>
                    <a:cubicBezTo>
                      <a:pt x="1348" y="1188"/>
                      <a:pt x="1319" y="1225"/>
                      <a:pt x="1295" y="1225"/>
                    </a:cubicBezTo>
                    <a:cubicBezTo>
                      <a:pt x="1283" y="1225"/>
                      <a:pt x="1269" y="1215"/>
                      <a:pt x="1262" y="1231"/>
                    </a:cubicBezTo>
                    <a:cubicBezTo>
                      <a:pt x="1256" y="1243"/>
                      <a:pt x="1252" y="1257"/>
                      <a:pt x="1248" y="1270"/>
                    </a:cubicBezTo>
                    <a:cubicBezTo>
                      <a:pt x="1242" y="1285"/>
                      <a:pt x="1234" y="1298"/>
                      <a:pt x="1218" y="1302"/>
                    </a:cubicBezTo>
                    <a:cubicBezTo>
                      <a:pt x="1204" y="1305"/>
                      <a:pt x="1175" y="1300"/>
                      <a:pt x="1167" y="1315"/>
                    </a:cubicBezTo>
                    <a:cubicBezTo>
                      <a:pt x="1153" y="1343"/>
                      <a:pt x="1162" y="1368"/>
                      <a:pt x="1122" y="1373"/>
                    </a:cubicBezTo>
                    <a:cubicBezTo>
                      <a:pt x="1084" y="1377"/>
                      <a:pt x="1072" y="1340"/>
                      <a:pt x="1040" y="1334"/>
                    </a:cubicBezTo>
                    <a:cubicBezTo>
                      <a:pt x="976" y="1320"/>
                      <a:pt x="904" y="1346"/>
                      <a:pt x="839" y="1335"/>
                    </a:cubicBezTo>
                    <a:cubicBezTo>
                      <a:pt x="841" y="1329"/>
                      <a:pt x="849" y="1316"/>
                      <a:pt x="844" y="1309"/>
                    </a:cubicBezTo>
                    <a:cubicBezTo>
                      <a:pt x="833" y="1293"/>
                      <a:pt x="824" y="1322"/>
                      <a:pt x="820" y="1328"/>
                    </a:cubicBezTo>
                    <a:cubicBezTo>
                      <a:pt x="804" y="1349"/>
                      <a:pt x="728" y="1336"/>
                      <a:pt x="703" y="1336"/>
                    </a:cubicBezTo>
                    <a:lnTo>
                      <a:pt x="176" y="1336"/>
                    </a:lnTo>
                    <a:cubicBezTo>
                      <a:pt x="137" y="1336"/>
                      <a:pt x="90" y="1343"/>
                      <a:pt x="52" y="1336"/>
                    </a:cubicBezTo>
                    <a:cubicBezTo>
                      <a:pt x="42" y="1334"/>
                      <a:pt x="46" y="1250"/>
                      <a:pt x="46" y="1238"/>
                    </a:cubicBezTo>
                    <a:cubicBezTo>
                      <a:pt x="44" y="1066"/>
                      <a:pt x="46" y="893"/>
                      <a:pt x="46" y="720"/>
                    </a:cubicBezTo>
                    <a:cubicBezTo>
                      <a:pt x="47" y="636"/>
                      <a:pt x="52" y="552"/>
                      <a:pt x="50" y="468"/>
                    </a:cubicBezTo>
                    <a:cubicBezTo>
                      <a:pt x="49" y="427"/>
                      <a:pt x="51" y="385"/>
                      <a:pt x="47" y="345"/>
                    </a:cubicBezTo>
                    <a:cubicBezTo>
                      <a:pt x="44" y="310"/>
                      <a:pt x="37" y="259"/>
                      <a:pt x="22" y="228"/>
                    </a:cubicBezTo>
                    <a:close/>
                  </a:path>
                </a:pathLst>
              </a:custGeom>
              <a:solidFill>
                <a:srgbClr val="FFC00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7" name="Freeform 109">
                <a:extLst>
                  <a:ext uri="{FF2B5EF4-FFF2-40B4-BE49-F238E27FC236}">
                    <a16:creationId xmlns:a16="http://schemas.microsoft.com/office/drawing/2014/main" id="{28B267ED-C582-23F4-1D6F-880BE8E44683}"/>
                  </a:ext>
                </a:extLst>
              </p:cNvPr>
              <p:cNvSpPr>
                <a:spLocks/>
              </p:cNvSpPr>
              <p:nvPr/>
            </p:nvSpPr>
            <p:spPr bwMode="auto">
              <a:xfrm>
                <a:off x="1986390" y="3811893"/>
                <a:ext cx="10962" cy="14621"/>
              </a:xfrm>
              <a:custGeom>
                <a:avLst/>
                <a:gdLst>
                  <a:gd name="T0" fmla="*/ 4 w 17"/>
                  <a:gd name="T1" fmla="*/ 15 h 15"/>
                  <a:gd name="T2" fmla="*/ 17 w 17"/>
                  <a:gd name="T3" fmla="*/ 8 h 15"/>
                  <a:gd name="T4" fmla="*/ 4 w 17"/>
                  <a:gd name="T5" fmla="*/ 15 h 15"/>
                </a:gdLst>
                <a:ahLst/>
                <a:cxnLst>
                  <a:cxn ang="0">
                    <a:pos x="T0" y="T1"/>
                  </a:cxn>
                  <a:cxn ang="0">
                    <a:pos x="T2" y="T3"/>
                  </a:cxn>
                  <a:cxn ang="0">
                    <a:pos x="T4" y="T5"/>
                  </a:cxn>
                </a:cxnLst>
                <a:rect l="0" t="0" r="r" b="b"/>
                <a:pathLst>
                  <a:path w="17" h="15">
                    <a:moveTo>
                      <a:pt x="4" y="15"/>
                    </a:moveTo>
                    <a:cubicBezTo>
                      <a:pt x="0" y="2"/>
                      <a:pt x="4" y="0"/>
                      <a:pt x="17" y="8"/>
                    </a:cubicBezTo>
                    <a:cubicBezTo>
                      <a:pt x="13" y="11"/>
                      <a:pt x="9" y="13"/>
                      <a:pt x="4" y="15"/>
                    </a:cubicBezTo>
                  </a:path>
                </a:pathLst>
              </a:custGeom>
              <a:solidFill>
                <a:srgbClr val="C05046"/>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8" name="Freeform 117">
                <a:extLst>
                  <a:ext uri="{FF2B5EF4-FFF2-40B4-BE49-F238E27FC236}">
                    <a16:creationId xmlns:a16="http://schemas.microsoft.com/office/drawing/2014/main" id="{800E6AE1-B2DE-F5A2-E930-7267BD94ABFC}"/>
                  </a:ext>
                </a:extLst>
              </p:cNvPr>
              <p:cNvSpPr>
                <a:spLocks/>
              </p:cNvSpPr>
              <p:nvPr/>
            </p:nvSpPr>
            <p:spPr bwMode="auto">
              <a:xfrm>
                <a:off x="4745275" y="4503958"/>
                <a:ext cx="124241" cy="480060"/>
              </a:xfrm>
              <a:custGeom>
                <a:avLst/>
                <a:gdLst>
                  <a:gd name="T0" fmla="*/ 0 w 182"/>
                  <a:gd name="T1" fmla="*/ 288 h 526"/>
                  <a:gd name="T2" fmla="*/ 26 w 182"/>
                  <a:gd name="T3" fmla="*/ 235 h 526"/>
                  <a:gd name="T4" fmla="*/ 76 w 182"/>
                  <a:gd name="T5" fmla="*/ 105 h 526"/>
                  <a:gd name="T6" fmla="*/ 94 w 182"/>
                  <a:gd name="T7" fmla="*/ 59 h 526"/>
                  <a:gd name="T8" fmla="*/ 100 w 182"/>
                  <a:gd name="T9" fmla="*/ 28 h 526"/>
                  <a:gd name="T10" fmla="*/ 134 w 182"/>
                  <a:gd name="T11" fmla="*/ 29 h 526"/>
                  <a:gd name="T12" fmla="*/ 159 w 182"/>
                  <a:gd name="T13" fmla="*/ 0 h 526"/>
                  <a:gd name="T14" fmla="*/ 156 w 182"/>
                  <a:gd name="T15" fmla="*/ 124 h 526"/>
                  <a:gd name="T16" fmla="*/ 123 w 182"/>
                  <a:gd name="T17" fmla="*/ 106 h 526"/>
                  <a:gd name="T18" fmla="*/ 91 w 182"/>
                  <a:gd name="T19" fmla="*/ 135 h 526"/>
                  <a:gd name="T20" fmla="*/ 96 w 182"/>
                  <a:gd name="T21" fmla="*/ 203 h 526"/>
                  <a:gd name="T22" fmla="*/ 77 w 182"/>
                  <a:gd name="T23" fmla="*/ 262 h 526"/>
                  <a:gd name="T24" fmla="*/ 147 w 182"/>
                  <a:gd name="T25" fmla="*/ 248 h 526"/>
                  <a:gd name="T26" fmla="*/ 141 w 182"/>
                  <a:gd name="T27" fmla="*/ 301 h 526"/>
                  <a:gd name="T28" fmla="*/ 113 w 182"/>
                  <a:gd name="T29" fmla="*/ 373 h 526"/>
                  <a:gd name="T30" fmla="*/ 75 w 182"/>
                  <a:gd name="T31" fmla="*/ 526 h 526"/>
                  <a:gd name="T32" fmla="*/ 41 w 182"/>
                  <a:gd name="T33" fmla="*/ 409 h 526"/>
                  <a:gd name="T34" fmla="*/ 25 w 182"/>
                  <a:gd name="T35" fmla="*/ 360 h 526"/>
                  <a:gd name="T36" fmla="*/ 0 w 182"/>
                  <a:gd name="T37" fmla="*/ 2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526">
                    <a:moveTo>
                      <a:pt x="0" y="288"/>
                    </a:moveTo>
                    <a:cubicBezTo>
                      <a:pt x="6" y="280"/>
                      <a:pt x="40" y="244"/>
                      <a:pt x="26" y="235"/>
                    </a:cubicBezTo>
                    <a:cubicBezTo>
                      <a:pt x="54" y="195"/>
                      <a:pt x="64" y="149"/>
                      <a:pt x="76" y="105"/>
                    </a:cubicBezTo>
                    <a:cubicBezTo>
                      <a:pt x="80" y="91"/>
                      <a:pt x="82" y="69"/>
                      <a:pt x="94" y="59"/>
                    </a:cubicBezTo>
                    <a:cubicBezTo>
                      <a:pt x="104" y="52"/>
                      <a:pt x="92" y="36"/>
                      <a:pt x="100" y="28"/>
                    </a:cubicBezTo>
                    <a:cubicBezTo>
                      <a:pt x="108" y="20"/>
                      <a:pt x="125" y="28"/>
                      <a:pt x="134" y="29"/>
                    </a:cubicBezTo>
                    <a:cubicBezTo>
                      <a:pt x="153" y="31"/>
                      <a:pt x="152" y="11"/>
                      <a:pt x="159" y="0"/>
                    </a:cubicBezTo>
                    <a:cubicBezTo>
                      <a:pt x="182" y="9"/>
                      <a:pt x="162" y="101"/>
                      <a:pt x="156" y="124"/>
                    </a:cubicBezTo>
                    <a:cubicBezTo>
                      <a:pt x="144" y="123"/>
                      <a:pt x="134" y="110"/>
                      <a:pt x="123" y="106"/>
                    </a:cubicBezTo>
                    <a:cubicBezTo>
                      <a:pt x="105" y="99"/>
                      <a:pt x="94" y="123"/>
                      <a:pt x="91" y="135"/>
                    </a:cubicBezTo>
                    <a:cubicBezTo>
                      <a:pt x="87" y="151"/>
                      <a:pt x="71" y="205"/>
                      <a:pt x="96" y="203"/>
                    </a:cubicBezTo>
                    <a:cubicBezTo>
                      <a:pt x="141" y="201"/>
                      <a:pt x="74" y="234"/>
                      <a:pt x="77" y="262"/>
                    </a:cubicBezTo>
                    <a:cubicBezTo>
                      <a:pt x="79" y="281"/>
                      <a:pt x="137" y="248"/>
                      <a:pt x="147" y="248"/>
                    </a:cubicBezTo>
                    <a:cubicBezTo>
                      <a:pt x="148" y="267"/>
                      <a:pt x="137" y="280"/>
                      <a:pt x="141" y="301"/>
                    </a:cubicBezTo>
                    <a:cubicBezTo>
                      <a:pt x="146" y="324"/>
                      <a:pt x="122" y="352"/>
                      <a:pt x="113" y="373"/>
                    </a:cubicBezTo>
                    <a:cubicBezTo>
                      <a:pt x="97" y="416"/>
                      <a:pt x="115" y="491"/>
                      <a:pt x="75" y="526"/>
                    </a:cubicBezTo>
                    <a:cubicBezTo>
                      <a:pt x="59" y="489"/>
                      <a:pt x="64" y="444"/>
                      <a:pt x="41" y="409"/>
                    </a:cubicBezTo>
                    <a:cubicBezTo>
                      <a:pt x="32" y="395"/>
                      <a:pt x="31" y="376"/>
                      <a:pt x="25" y="360"/>
                    </a:cubicBezTo>
                    <a:cubicBezTo>
                      <a:pt x="17" y="336"/>
                      <a:pt x="6" y="315"/>
                      <a:pt x="0" y="288"/>
                    </a:cubicBezTo>
                  </a:path>
                </a:pathLst>
              </a:custGeom>
              <a:solidFill>
                <a:srgbClr val="FFC00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399" name="Freeform 123">
                <a:extLst>
                  <a:ext uri="{FF2B5EF4-FFF2-40B4-BE49-F238E27FC236}">
                    <a16:creationId xmlns:a16="http://schemas.microsoft.com/office/drawing/2014/main" id="{C0EA6F0A-0182-6449-2267-487DB2659678}"/>
                  </a:ext>
                </a:extLst>
              </p:cNvPr>
              <p:cNvSpPr>
                <a:spLocks/>
              </p:cNvSpPr>
              <p:nvPr/>
            </p:nvSpPr>
            <p:spPr bwMode="auto">
              <a:xfrm>
                <a:off x="4118589" y="4045831"/>
                <a:ext cx="43850" cy="29242"/>
              </a:xfrm>
              <a:custGeom>
                <a:avLst/>
                <a:gdLst>
                  <a:gd name="T0" fmla="*/ 19 w 64"/>
                  <a:gd name="T1" fmla="*/ 33 h 33"/>
                  <a:gd name="T2" fmla="*/ 64 w 64"/>
                  <a:gd name="T3" fmla="*/ 3 h 33"/>
                  <a:gd name="T4" fmla="*/ 19 w 64"/>
                  <a:gd name="T5" fmla="*/ 33 h 33"/>
                </a:gdLst>
                <a:ahLst/>
                <a:cxnLst>
                  <a:cxn ang="0">
                    <a:pos x="T0" y="T1"/>
                  </a:cxn>
                  <a:cxn ang="0">
                    <a:pos x="T2" y="T3"/>
                  </a:cxn>
                  <a:cxn ang="0">
                    <a:pos x="T4" y="T5"/>
                  </a:cxn>
                </a:cxnLst>
                <a:rect l="0" t="0" r="r" b="b"/>
                <a:pathLst>
                  <a:path w="64" h="33">
                    <a:moveTo>
                      <a:pt x="19" y="33"/>
                    </a:moveTo>
                    <a:cubicBezTo>
                      <a:pt x="0" y="15"/>
                      <a:pt x="51" y="0"/>
                      <a:pt x="64" y="3"/>
                    </a:cubicBezTo>
                    <a:cubicBezTo>
                      <a:pt x="53" y="11"/>
                      <a:pt x="21" y="18"/>
                      <a:pt x="19" y="33"/>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0" name="Freeform 131">
                <a:extLst>
                  <a:ext uri="{FF2B5EF4-FFF2-40B4-BE49-F238E27FC236}">
                    <a16:creationId xmlns:a16="http://schemas.microsoft.com/office/drawing/2014/main" id="{F14AC2E3-2AE9-9CD6-4B1A-FF0A6BA055DD}"/>
                  </a:ext>
                </a:extLst>
              </p:cNvPr>
              <p:cNvSpPr>
                <a:spLocks/>
              </p:cNvSpPr>
              <p:nvPr/>
            </p:nvSpPr>
            <p:spPr bwMode="auto">
              <a:xfrm>
                <a:off x="3601526" y="3848446"/>
                <a:ext cx="7309" cy="19495"/>
              </a:xfrm>
              <a:custGeom>
                <a:avLst/>
                <a:gdLst>
                  <a:gd name="T0" fmla="*/ 12 w 12"/>
                  <a:gd name="T1" fmla="*/ 23 h 23"/>
                  <a:gd name="T2" fmla="*/ 0 w 12"/>
                  <a:gd name="T3" fmla="*/ 0 h 23"/>
                  <a:gd name="T4" fmla="*/ 12 w 12"/>
                  <a:gd name="T5" fmla="*/ 23 h 23"/>
                </a:gdLst>
                <a:ahLst/>
                <a:cxnLst>
                  <a:cxn ang="0">
                    <a:pos x="T0" y="T1"/>
                  </a:cxn>
                  <a:cxn ang="0">
                    <a:pos x="T2" y="T3"/>
                  </a:cxn>
                  <a:cxn ang="0">
                    <a:pos x="T4" y="T5"/>
                  </a:cxn>
                </a:cxnLst>
                <a:rect l="0" t="0" r="r" b="b"/>
                <a:pathLst>
                  <a:path w="12" h="23">
                    <a:moveTo>
                      <a:pt x="12" y="23"/>
                    </a:moveTo>
                    <a:cubicBezTo>
                      <a:pt x="6" y="17"/>
                      <a:pt x="2" y="9"/>
                      <a:pt x="0" y="0"/>
                    </a:cubicBezTo>
                    <a:cubicBezTo>
                      <a:pt x="6" y="7"/>
                      <a:pt x="10" y="15"/>
                      <a:pt x="12" y="23"/>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1" name="Freeform 136">
                <a:extLst>
                  <a:ext uri="{FF2B5EF4-FFF2-40B4-BE49-F238E27FC236}">
                    <a16:creationId xmlns:a16="http://schemas.microsoft.com/office/drawing/2014/main" id="{1541FF36-9794-8BB6-93E2-569EBE10284A}"/>
                  </a:ext>
                </a:extLst>
              </p:cNvPr>
              <p:cNvSpPr>
                <a:spLocks/>
              </p:cNvSpPr>
              <p:nvPr/>
            </p:nvSpPr>
            <p:spPr bwMode="auto">
              <a:xfrm>
                <a:off x="3787887" y="4111626"/>
                <a:ext cx="21925" cy="29242"/>
              </a:xfrm>
              <a:custGeom>
                <a:avLst/>
                <a:gdLst>
                  <a:gd name="T0" fmla="*/ 5 w 12"/>
                  <a:gd name="T1" fmla="*/ 0 h 12"/>
                  <a:gd name="T2" fmla="*/ 4 w 12"/>
                  <a:gd name="T3" fmla="*/ 12 h 12"/>
                  <a:gd name="T4" fmla="*/ 5 w 12"/>
                  <a:gd name="T5" fmla="*/ 0 h 12"/>
                </a:gdLst>
                <a:ahLst/>
                <a:cxnLst>
                  <a:cxn ang="0">
                    <a:pos x="T0" y="T1"/>
                  </a:cxn>
                  <a:cxn ang="0">
                    <a:pos x="T2" y="T3"/>
                  </a:cxn>
                  <a:cxn ang="0">
                    <a:pos x="T4" y="T5"/>
                  </a:cxn>
                </a:cxnLst>
                <a:rect l="0" t="0" r="r" b="b"/>
                <a:pathLst>
                  <a:path w="12" h="12">
                    <a:moveTo>
                      <a:pt x="5" y="0"/>
                    </a:moveTo>
                    <a:cubicBezTo>
                      <a:pt x="8" y="4"/>
                      <a:pt x="12" y="10"/>
                      <a:pt x="4" y="12"/>
                    </a:cubicBezTo>
                    <a:cubicBezTo>
                      <a:pt x="3" y="8"/>
                      <a:pt x="0" y="3"/>
                      <a:pt x="5"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2" name="Freeform 137">
                <a:extLst>
                  <a:ext uri="{FF2B5EF4-FFF2-40B4-BE49-F238E27FC236}">
                    <a16:creationId xmlns:a16="http://schemas.microsoft.com/office/drawing/2014/main" id="{FB55C6D2-54C0-232A-D186-73A6707142B5}"/>
                  </a:ext>
                </a:extLst>
              </p:cNvPr>
              <p:cNvSpPr>
                <a:spLocks/>
              </p:cNvSpPr>
              <p:nvPr/>
            </p:nvSpPr>
            <p:spPr bwMode="auto">
              <a:xfrm>
                <a:off x="3833565" y="3906931"/>
                <a:ext cx="12790" cy="14621"/>
              </a:xfrm>
              <a:custGeom>
                <a:avLst/>
                <a:gdLst>
                  <a:gd name="T0" fmla="*/ 11 w 18"/>
                  <a:gd name="T1" fmla="*/ 0 h 15"/>
                  <a:gd name="T2" fmla="*/ 0 w 18"/>
                  <a:gd name="T3" fmla="*/ 15 h 15"/>
                  <a:gd name="T4" fmla="*/ 11 w 18"/>
                  <a:gd name="T5" fmla="*/ 0 h 15"/>
                </a:gdLst>
                <a:ahLst/>
                <a:cxnLst>
                  <a:cxn ang="0">
                    <a:pos x="T0" y="T1"/>
                  </a:cxn>
                  <a:cxn ang="0">
                    <a:pos x="T2" y="T3"/>
                  </a:cxn>
                  <a:cxn ang="0">
                    <a:pos x="T4" y="T5"/>
                  </a:cxn>
                </a:cxnLst>
                <a:rect l="0" t="0" r="r" b="b"/>
                <a:pathLst>
                  <a:path w="18" h="15">
                    <a:moveTo>
                      <a:pt x="11" y="0"/>
                    </a:moveTo>
                    <a:cubicBezTo>
                      <a:pt x="18" y="12"/>
                      <a:pt x="12" y="15"/>
                      <a:pt x="0" y="15"/>
                    </a:cubicBezTo>
                    <a:cubicBezTo>
                      <a:pt x="1" y="8"/>
                      <a:pt x="5" y="3"/>
                      <a:pt x="11" y="0"/>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3" name="Freeform 139">
                <a:extLst>
                  <a:ext uri="{FF2B5EF4-FFF2-40B4-BE49-F238E27FC236}">
                    <a16:creationId xmlns:a16="http://schemas.microsoft.com/office/drawing/2014/main" id="{04913BF3-27E4-E160-60A8-F5E6E9FBB857}"/>
                  </a:ext>
                </a:extLst>
              </p:cNvPr>
              <p:cNvSpPr>
                <a:spLocks/>
              </p:cNvSpPr>
              <p:nvPr/>
            </p:nvSpPr>
            <p:spPr bwMode="auto">
              <a:xfrm>
                <a:off x="3835391" y="3933735"/>
                <a:ext cx="12790" cy="14621"/>
              </a:xfrm>
              <a:custGeom>
                <a:avLst/>
                <a:gdLst>
                  <a:gd name="T0" fmla="*/ 8 w 17"/>
                  <a:gd name="T1" fmla="*/ 16 h 16"/>
                  <a:gd name="T2" fmla="*/ 0 w 17"/>
                  <a:gd name="T3" fmla="*/ 3 h 16"/>
                  <a:gd name="T4" fmla="*/ 8 w 17"/>
                  <a:gd name="T5" fmla="*/ 16 h 16"/>
                </a:gdLst>
                <a:ahLst/>
                <a:cxnLst>
                  <a:cxn ang="0">
                    <a:pos x="T0" y="T1"/>
                  </a:cxn>
                  <a:cxn ang="0">
                    <a:pos x="T2" y="T3"/>
                  </a:cxn>
                  <a:cxn ang="0">
                    <a:pos x="T4" y="T5"/>
                  </a:cxn>
                </a:cxnLst>
                <a:rect l="0" t="0" r="r" b="b"/>
                <a:pathLst>
                  <a:path w="17" h="16">
                    <a:moveTo>
                      <a:pt x="8" y="16"/>
                    </a:moveTo>
                    <a:cubicBezTo>
                      <a:pt x="5" y="12"/>
                      <a:pt x="2" y="8"/>
                      <a:pt x="0" y="3"/>
                    </a:cubicBezTo>
                    <a:cubicBezTo>
                      <a:pt x="14" y="0"/>
                      <a:pt x="17" y="4"/>
                      <a:pt x="8" y="16"/>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4" name="Freeform 143">
                <a:extLst>
                  <a:ext uri="{FF2B5EF4-FFF2-40B4-BE49-F238E27FC236}">
                    <a16:creationId xmlns:a16="http://schemas.microsoft.com/office/drawing/2014/main" id="{0AEEB2CA-7F5A-6EEB-55C6-7C27BB6814E1}"/>
                  </a:ext>
                </a:extLst>
              </p:cNvPr>
              <p:cNvSpPr>
                <a:spLocks/>
              </p:cNvSpPr>
              <p:nvPr/>
            </p:nvSpPr>
            <p:spPr bwMode="auto">
              <a:xfrm>
                <a:off x="3851835" y="3760720"/>
                <a:ext cx="10962" cy="12185"/>
              </a:xfrm>
              <a:custGeom>
                <a:avLst/>
                <a:gdLst>
                  <a:gd name="T0" fmla="*/ 12 w 15"/>
                  <a:gd name="T1" fmla="*/ 13 h 13"/>
                  <a:gd name="T2" fmla="*/ 0 w 15"/>
                  <a:gd name="T3" fmla="*/ 2 h 13"/>
                  <a:gd name="T4" fmla="*/ 12 w 15"/>
                  <a:gd name="T5" fmla="*/ 13 h 13"/>
                </a:gdLst>
                <a:ahLst/>
                <a:cxnLst>
                  <a:cxn ang="0">
                    <a:pos x="T0" y="T1"/>
                  </a:cxn>
                  <a:cxn ang="0">
                    <a:pos x="T2" y="T3"/>
                  </a:cxn>
                  <a:cxn ang="0">
                    <a:pos x="T4" y="T5"/>
                  </a:cxn>
                </a:cxnLst>
                <a:rect l="0" t="0" r="r" b="b"/>
                <a:pathLst>
                  <a:path w="15" h="13">
                    <a:moveTo>
                      <a:pt x="12" y="13"/>
                    </a:moveTo>
                    <a:cubicBezTo>
                      <a:pt x="8" y="9"/>
                      <a:pt x="4" y="6"/>
                      <a:pt x="0" y="2"/>
                    </a:cubicBezTo>
                    <a:cubicBezTo>
                      <a:pt x="10" y="0"/>
                      <a:pt x="15" y="3"/>
                      <a:pt x="12" y="13"/>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5" name="Freeform 147">
                <a:extLst>
                  <a:ext uri="{FF2B5EF4-FFF2-40B4-BE49-F238E27FC236}">
                    <a16:creationId xmlns:a16="http://schemas.microsoft.com/office/drawing/2014/main" id="{4ECD23AB-950E-3A3E-C2D2-819C93A27807}"/>
                  </a:ext>
                </a:extLst>
              </p:cNvPr>
              <p:cNvSpPr>
                <a:spLocks/>
              </p:cNvSpPr>
              <p:nvPr/>
            </p:nvSpPr>
            <p:spPr bwMode="auto">
              <a:xfrm>
                <a:off x="3904820" y="3948356"/>
                <a:ext cx="10962" cy="19495"/>
              </a:xfrm>
              <a:custGeom>
                <a:avLst/>
                <a:gdLst>
                  <a:gd name="T0" fmla="*/ 4 w 17"/>
                  <a:gd name="T1" fmla="*/ 21 h 21"/>
                  <a:gd name="T2" fmla="*/ 15 w 17"/>
                  <a:gd name="T3" fmla="*/ 0 h 21"/>
                  <a:gd name="T4" fmla="*/ 4 w 17"/>
                  <a:gd name="T5" fmla="*/ 21 h 21"/>
                </a:gdLst>
                <a:ahLst/>
                <a:cxnLst>
                  <a:cxn ang="0">
                    <a:pos x="T0" y="T1"/>
                  </a:cxn>
                  <a:cxn ang="0">
                    <a:pos x="T2" y="T3"/>
                  </a:cxn>
                  <a:cxn ang="0">
                    <a:pos x="T4" y="T5"/>
                  </a:cxn>
                </a:cxnLst>
                <a:rect l="0" t="0" r="r" b="b"/>
                <a:pathLst>
                  <a:path w="17" h="21">
                    <a:moveTo>
                      <a:pt x="4" y="21"/>
                    </a:moveTo>
                    <a:cubicBezTo>
                      <a:pt x="0" y="11"/>
                      <a:pt x="6" y="4"/>
                      <a:pt x="15" y="0"/>
                    </a:cubicBezTo>
                    <a:cubicBezTo>
                      <a:pt x="17" y="9"/>
                      <a:pt x="13" y="16"/>
                      <a:pt x="4" y="21"/>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6" name="Freeform 149">
                <a:extLst>
                  <a:ext uri="{FF2B5EF4-FFF2-40B4-BE49-F238E27FC236}">
                    <a16:creationId xmlns:a16="http://schemas.microsoft.com/office/drawing/2014/main" id="{9D2EA208-F90B-EE97-DD3E-52826693F2D7}"/>
                  </a:ext>
                </a:extLst>
              </p:cNvPr>
              <p:cNvSpPr>
                <a:spLocks/>
              </p:cNvSpPr>
              <p:nvPr/>
            </p:nvSpPr>
            <p:spPr bwMode="auto">
              <a:xfrm>
                <a:off x="3910302" y="4065325"/>
                <a:ext cx="20098" cy="14621"/>
              </a:xfrm>
              <a:custGeom>
                <a:avLst/>
                <a:gdLst>
                  <a:gd name="T0" fmla="*/ 0 w 27"/>
                  <a:gd name="T1" fmla="*/ 15 h 15"/>
                  <a:gd name="T2" fmla="*/ 1 w 27"/>
                  <a:gd name="T3" fmla="*/ 2 h 15"/>
                  <a:gd name="T4" fmla="*/ 27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cubicBezTo>
                      <a:pt x="1" y="10"/>
                      <a:pt x="1" y="6"/>
                      <a:pt x="1" y="2"/>
                    </a:cubicBezTo>
                    <a:cubicBezTo>
                      <a:pt x="9" y="10"/>
                      <a:pt x="20" y="9"/>
                      <a:pt x="27" y="0"/>
                    </a:cubicBezTo>
                    <a:cubicBezTo>
                      <a:pt x="27" y="15"/>
                      <a:pt x="11" y="12"/>
                      <a:pt x="0" y="15"/>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7" name="Freeform 155">
                <a:extLst>
                  <a:ext uri="{FF2B5EF4-FFF2-40B4-BE49-F238E27FC236}">
                    <a16:creationId xmlns:a16="http://schemas.microsoft.com/office/drawing/2014/main" id="{0331028F-AB59-E7EA-46CA-53E3F2B8E1E5}"/>
                  </a:ext>
                </a:extLst>
              </p:cNvPr>
              <p:cNvSpPr>
                <a:spLocks/>
              </p:cNvSpPr>
              <p:nvPr/>
            </p:nvSpPr>
            <p:spPr bwMode="auto">
              <a:xfrm>
                <a:off x="3939535" y="4036083"/>
                <a:ext cx="10962" cy="9748"/>
              </a:xfrm>
              <a:custGeom>
                <a:avLst/>
                <a:gdLst>
                  <a:gd name="T0" fmla="*/ 6 w 16"/>
                  <a:gd name="T1" fmla="*/ 12 h 12"/>
                  <a:gd name="T2" fmla="*/ 0 w 16"/>
                  <a:gd name="T3" fmla="*/ 0 h 12"/>
                  <a:gd name="T4" fmla="*/ 6 w 16"/>
                  <a:gd name="T5" fmla="*/ 12 h 12"/>
                </a:gdLst>
                <a:ahLst/>
                <a:cxnLst>
                  <a:cxn ang="0">
                    <a:pos x="T0" y="T1"/>
                  </a:cxn>
                  <a:cxn ang="0">
                    <a:pos x="T2" y="T3"/>
                  </a:cxn>
                  <a:cxn ang="0">
                    <a:pos x="T4" y="T5"/>
                  </a:cxn>
                </a:cxnLst>
                <a:rect l="0" t="0" r="r" b="b"/>
                <a:pathLst>
                  <a:path w="16" h="12">
                    <a:moveTo>
                      <a:pt x="6" y="12"/>
                    </a:moveTo>
                    <a:cubicBezTo>
                      <a:pt x="4" y="8"/>
                      <a:pt x="2" y="4"/>
                      <a:pt x="0" y="0"/>
                    </a:cubicBezTo>
                    <a:cubicBezTo>
                      <a:pt x="15" y="0"/>
                      <a:pt x="16" y="4"/>
                      <a:pt x="6" y="12"/>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8" name="Freeform 163">
                <a:extLst>
                  <a:ext uri="{FF2B5EF4-FFF2-40B4-BE49-F238E27FC236}">
                    <a16:creationId xmlns:a16="http://schemas.microsoft.com/office/drawing/2014/main" id="{7371C4E0-E41F-23BA-58DF-123A25C0E15B}"/>
                  </a:ext>
                </a:extLst>
              </p:cNvPr>
              <p:cNvSpPr>
                <a:spLocks/>
              </p:cNvSpPr>
              <p:nvPr/>
            </p:nvSpPr>
            <p:spPr bwMode="auto">
              <a:xfrm>
                <a:off x="3954151" y="4079946"/>
                <a:ext cx="9136" cy="7312"/>
              </a:xfrm>
              <a:custGeom>
                <a:avLst/>
                <a:gdLst>
                  <a:gd name="T0" fmla="*/ 13 w 13"/>
                  <a:gd name="T1" fmla="*/ 8 h 8"/>
                  <a:gd name="T2" fmla="*/ 0 w 13"/>
                  <a:gd name="T3" fmla="*/ 1 h 8"/>
                  <a:gd name="T4" fmla="*/ 13 w 13"/>
                  <a:gd name="T5" fmla="*/ 8 h 8"/>
                </a:gdLst>
                <a:ahLst/>
                <a:cxnLst>
                  <a:cxn ang="0">
                    <a:pos x="T0" y="T1"/>
                  </a:cxn>
                  <a:cxn ang="0">
                    <a:pos x="T2" y="T3"/>
                  </a:cxn>
                  <a:cxn ang="0">
                    <a:pos x="T4" y="T5"/>
                  </a:cxn>
                </a:cxnLst>
                <a:rect l="0" t="0" r="r" b="b"/>
                <a:pathLst>
                  <a:path w="13" h="8">
                    <a:moveTo>
                      <a:pt x="13" y="8"/>
                    </a:moveTo>
                    <a:cubicBezTo>
                      <a:pt x="9" y="5"/>
                      <a:pt x="4" y="3"/>
                      <a:pt x="0" y="1"/>
                    </a:cubicBezTo>
                    <a:cubicBezTo>
                      <a:pt x="9" y="0"/>
                      <a:pt x="8" y="4"/>
                      <a:pt x="13" y="8"/>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09" name="Freeform 167">
                <a:extLst>
                  <a:ext uri="{FF2B5EF4-FFF2-40B4-BE49-F238E27FC236}">
                    <a16:creationId xmlns:a16="http://schemas.microsoft.com/office/drawing/2014/main" id="{E6D2F9F1-2B66-F0D4-8202-5B75E023859D}"/>
                  </a:ext>
                </a:extLst>
              </p:cNvPr>
              <p:cNvSpPr>
                <a:spLocks/>
              </p:cNvSpPr>
              <p:nvPr/>
            </p:nvSpPr>
            <p:spPr bwMode="auto">
              <a:xfrm>
                <a:off x="3990694" y="3967852"/>
                <a:ext cx="12790" cy="14621"/>
              </a:xfrm>
              <a:custGeom>
                <a:avLst/>
                <a:gdLst>
                  <a:gd name="T0" fmla="*/ 8 w 18"/>
                  <a:gd name="T1" fmla="*/ 16 h 16"/>
                  <a:gd name="T2" fmla="*/ 18 w 18"/>
                  <a:gd name="T3" fmla="*/ 5 h 16"/>
                  <a:gd name="T4" fmla="*/ 8 w 18"/>
                  <a:gd name="T5" fmla="*/ 16 h 16"/>
                </a:gdLst>
                <a:ahLst/>
                <a:cxnLst>
                  <a:cxn ang="0">
                    <a:pos x="T0" y="T1"/>
                  </a:cxn>
                  <a:cxn ang="0">
                    <a:pos x="T2" y="T3"/>
                  </a:cxn>
                  <a:cxn ang="0">
                    <a:pos x="T4" y="T5"/>
                  </a:cxn>
                </a:cxnLst>
                <a:rect l="0" t="0" r="r" b="b"/>
                <a:pathLst>
                  <a:path w="18" h="16">
                    <a:moveTo>
                      <a:pt x="8" y="16"/>
                    </a:moveTo>
                    <a:cubicBezTo>
                      <a:pt x="0" y="4"/>
                      <a:pt x="3" y="0"/>
                      <a:pt x="18" y="5"/>
                    </a:cubicBezTo>
                    <a:cubicBezTo>
                      <a:pt x="14" y="9"/>
                      <a:pt x="11" y="12"/>
                      <a:pt x="8" y="16"/>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0" name="Freeform 169">
                <a:extLst>
                  <a:ext uri="{FF2B5EF4-FFF2-40B4-BE49-F238E27FC236}">
                    <a16:creationId xmlns:a16="http://schemas.microsoft.com/office/drawing/2014/main" id="{95CE0B93-A004-E810-9D81-F77635D3BA9B}"/>
                  </a:ext>
                </a:extLst>
              </p:cNvPr>
              <p:cNvSpPr>
                <a:spLocks/>
              </p:cNvSpPr>
              <p:nvPr/>
            </p:nvSpPr>
            <p:spPr bwMode="auto">
              <a:xfrm>
                <a:off x="3988865" y="4065325"/>
                <a:ext cx="12790" cy="14621"/>
              </a:xfrm>
              <a:custGeom>
                <a:avLst/>
                <a:gdLst>
                  <a:gd name="T0" fmla="*/ 12 w 19"/>
                  <a:gd name="T1" fmla="*/ 15 h 15"/>
                  <a:gd name="T2" fmla="*/ 0 w 19"/>
                  <a:gd name="T3" fmla="*/ 5 h 15"/>
                  <a:gd name="T4" fmla="*/ 12 w 19"/>
                  <a:gd name="T5" fmla="*/ 15 h 15"/>
                </a:gdLst>
                <a:ahLst/>
                <a:cxnLst>
                  <a:cxn ang="0">
                    <a:pos x="T0" y="T1"/>
                  </a:cxn>
                  <a:cxn ang="0">
                    <a:pos x="T2" y="T3"/>
                  </a:cxn>
                  <a:cxn ang="0">
                    <a:pos x="T4" y="T5"/>
                  </a:cxn>
                </a:cxnLst>
                <a:rect l="0" t="0" r="r" b="b"/>
                <a:pathLst>
                  <a:path w="19" h="15">
                    <a:moveTo>
                      <a:pt x="12" y="15"/>
                    </a:moveTo>
                    <a:cubicBezTo>
                      <a:pt x="8" y="12"/>
                      <a:pt x="4" y="8"/>
                      <a:pt x="0" y="5"/>
                    </a:cubicBezTo>
                    <a:cubicBezTo>
                      <a:pt x="10" y="0"/>
                      <a:pt x="19" y="5"/>
                      <a:pt x="12" y="15"/>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1" name="Freeform 171">
                <a:extLst>
                  <a:ext uri="{FF2B5EF4-FFF2-40B4-BE49-F238E27FC236}">
                    <a16:creationId xmlns:a16="http://schemas.microsoft.com/office/drawing/2014/main" id="{271A3DF8-6DE5-3E8C-F1AB-7E7B585A164A}"/>
                  </a:ext>
                </a:extLst>
              </p:cNvPr>
              <p:cNvSpPr>
                <a:spLocks/>
              </p:cNvSpPr>
              <p:nvPr/>
            </p:nvSpPr>
            <p:spPr bwMode="auto">
              <a:xfrm>
                <a:off x="4008964" y="3592577"/>
                <a:ext cx="12790" cy="14621"/>
              </a:xfrm>
              <a:custGeom>
                <a:avLst/>
                <a:gdLst>
                  <a:gd name="T0" fmla="*/ 19 w 19"/>
                  <a:gd name="T1" fmla="*/ 3 h 16"/>
                  <a:gd name="T2" fmla="*/ 18 w 19"/>
                  <a:gd name="T3" fmla="*/ 14 h 16"/>
                  <a:gd name="T4" fmla="*/ 0 w 19"/>
                  <a:gd name="T5" fmla="*/ 2 h 16"/>
                  <a:gd name="T6" fmla="*/ 19 w 19"/>
                  <a:gd name="T7" fmla="*/ 3 h 16"/>
                </a:gdLst>
                <a:ahLst/>
                <a:cxnLst>
                  <a:cxn ang="0">
                    <a:pos x="T0" y="T1"/>
                  </a:cxn>
                  <a:cxn ang="0">
                    <a:pos x="T2" y="T3"/>
                  </a:cxn>
                  <a:cxn ang="0">
                    <a:pos x="T4" y="T5"/>
                  </a:cxn>
                  <a:cxn ang="0">
                    <a:pos x="T6" y="T7"/>
                  </a:cxn>
                </a:cxnLst>
                <a:rect l="0" t="0" r="r" b="b"/>
                <a:pathLst>
                  <a:path w="19" h="16">
                    <a:moveTo>
                      <a:pt x="19" y="3"/>
                    </a:moveTo>
                    <a:lnTo>
                      <a:pt x="18" y="14"/>
                    </a:lnTo>
                    <a:cubicBezTo>
                      <a:pt x="8" y="16"/>
                      <a:pt x="1" y="11"/>
                      <a:pt x="0" y="2"/>
                    </a:cubicBezTo>
                    <a:cubicBezTo>
                      <a:pt x="7" y="0"/>
                      <a:pt x="13" y="0"/>
                      <a:pt x="19" y="3"/>
                    </a:cubicBezTo>
                    <a:close/>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2" name="Freeform 172">
                <a:extLst>
                  <a:ext uri="{FF2B5EF4-FFF2-40B4-BE49-F238E27FC236}">
                    <a16:creationId xmlns:a16="http://schemas.microsoft.com/office/drawing/2014/main" id="{67D44FA0-EF9E-CFD3-C161-527BA54B337A}"/>
                  </a:ext>
                </a:extLst>
              </p:cNvPr>
              <p:cNvSpPr>
                <a:spLocks/>
              </p:cNvSpPr>
              <p:nvPr/>
            </p:nvSpPr>
            <p:spPr bwMode="auto">
              <a:xfrm>
                <a:off x="4008964" y="3592577"/>
                <a:ext cx="12790" cy="14621"/>
              </a:xfrm>
              <a:custGeom>
                <a:avLst/>
                <a:gdLst>
                  <a:gd name="T0" fmla="*/ 19 w 19"/>
                  <a:gd name="T1" fmla="*/ 3 h 16"/>
                  <a:gd name="T2" fmla="*/ 18 w 19"/>
                  <a:gd name="T3" fmla="*/ 14 h 16"/>
                  <a:gd name="T4" fmla="*/ 0 w 19"/>
                  <a:gd name="T5" fmla="*/ 2 h 16"/>
                  <a:gd name="T6" fmla="*/ 19 w 19"/>
                  <a:gd name="T7" fmla="*/ 3 h 16"/>
                </a:gdLst>
                <a:ahLst/>
                <a:cxnLst>
                  <a:cxn ang="0">
                    <a:pos x="T0" y="T1"/>
                  </a:cxn>
                  <a:cxn ang="0">
                    <a:pos x="T2" y="T3"/>
                  </a:cxn>
                  <a:cxn ang="0">
                    <a:pos x="T4" y="T5"/>
                  </a:cxn>
                  <a:cxn ang="0">
                    <a:pos x="T6" y="T7"/>
                  </a:cxn>
                </a:cxnLst>
                <a:rect l="0" t="0" r="r" b="b"/>
                <a:pathLst>
                  <a:path w="19" h="16">
                    <a:moveTo>
                      <a:pt x="19" y="3"/>
                    </a:moveTo>
                    <a:lnTo>
                      <a:pt x="18" y="14"/>
                    </a:lnTo>
                    <a:cubicBezTo>
                      <a:pt x="8" y="16"/>
                      <a:pt x="1" y="11"/>
                      <a:pt x="0" y="2"/>
                    </a:cubicBezTo>
                    <a:cubicBezTo>
                      <a:pt x="7" y="0"/>
                      <a:pt x="13" y="0"/>
                      <a:pt x="19" y="3"/>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3" name="Freeform 175">
                <a:extLst>
                  <a:ext uri="{FF2B5EF4-FFF2-40B4-BE49-F238E27FC236}">
                    <a16:creationId xmlns:a16="http://schemas.microsoft.com/office/drawing/2014/main" id="{79724E6E-D7CE-6391-A569-36E03D04429E}"/>
                  </a:ext>
                </a:extLst>
              </p:cNvPr>
              <p:cNvSpPr>
                <a:spLocks/>
              </p:cNvSpPr>
              <p:nvPr/>
            </p:nvSpPr>
            <p:spPr bwMode="auto">
              <a:xfrm>
                <a:off x="4034543" y="4045831"/>
                <a:ext cx="21925" cy="17059"/>
              </a:xfrm>
              <a:custGeom>
                <a:avLst/>
                <a:gdLst>
                  <a:gd name="T0" fmla="*/ 0 w 33"/>
                  <a:gd name="T1" fmla="*/ 18 h 18"/>
                  <a:gd name="T2" fmla="*/ 33 w 33"/>
                  <a:gd name="T3" fmla="*/ 0 h 18"/>
                  <a:gd name="T4" fmla="*/ 0 w 33"/>
                  <a:gd name="T5" fmla="*/ 18 h 18"/>
                </a:gdLst>
                <a:ahLst/>
                <a:cxnLst>
                  <a:cxn ang="0">
                    <a:pos x="T0" y="T1"/>
                  </a:cxn>
                  <a:cxn ang="0">
                    <a:pos x="T2" y="T3"/>
                  </a:cxn>
                  <a:cxn ang="0">
                    <a:pos x="T4" y="T5"/>
                  </a:cxn>
                </a:cxnLst>
                <a:rect l="0" t="0" r="r" b="b"/>
                <a:pathLst>
                  <a:path w="33" h="18">
                    <a:moveTo>
                      <a:pt x="0" y="18"/>
                    </a:moveTo>
                    <a:cubicBezTo>
                      <a:pt x="5" y="6"/>
                      <a:pt x="19" y="0"/>
                      <a:pt x="33" y="0"/>
                    </a:cubicBezTo>
                    <a:cubicBezTo>
                      <a:pt x="21" y="5"/>
                      <a:pt x="11" y="13"/>
                      <a:pt x="0" y="18"/>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4" name="Freeform 185">
                <a:extLst>
                  <a:ext uri="{FF2B5EF4-FFF2-40B4-BE49-F238E27FC236}">
                    <a16:creationId xmlns:a16="http://schemas.microsoft.com/office/drawing/2014/main" id="{8AA097EF-7BDA-2FD6-E8BD-A180172375EB}"/>
                  </a:ext>
                </a:extLst>
              </p:cNvPr>
              <p:cNvSpPr>
                <a:spLocks/>
              </p:cNvSpPr>
              <p:nvPr/>
            </p:nvSpPr>
            <p:spPr bwMode="auto">
              <a:xfrm>
                <a:off x="4114935" y="4011715"/>
                <a:ext cx="9136" cy="9748"/>
              </a:xfrm>
              <a:custGeom>
                <a:avLst/>
                <a:gdLst>
                  <a:gd name="T0" fmla="*/ 12 w 12"/>
                  <a:gd name="T1" fmla="*/ 10 h 10"/>
                  <a:gd name="T2" fmla="*/ 0 w 12"/>
                  <a:gd name="T3" fmla="*/ 0 h 10"/>
                  <a:gd name="T4" fmla="*/ 12 w 12"/>
                  <a:gd name="T5" fmla="*/ 10 h 10"/>
                </a:gdLst>
                <a:ahLst/>
                <a:cxnLst>
                  <a:cxn ang="0">
                    <a:pos x="T0" y="T1"/>
                  </a:cxn>
                  <a:cxn ang="0">
                    <a:pos x="T2" y="T3"/>
                  </a:cxn>
                  <a:cxn ang="0">
                    <a:pos x="T4" y="T5"/>
                  </a:cxn>
                </a:cxnLst>
                <a:rect l="0" t="0" r="r" b="b"/>
                <a:pathLst>
                  <a:path w="12" h="10">
                    <a:moveTo>
                      <a:pt x="12" y="10"/>
                    </a:moveTo>
                    <a:cubicBezTo>
                      <a:pt x="8" y="7"/>
                      <a:pt x="4" y="3"/>
                      <a:pt x="0" y="0"/>
                    </a:cubicBezTo>
                    <a:cubicBezTo>
                      <a:pt x="10" y="0"/>
                      <a:pt x="10" y="3"/>
                      <a:pt x="12" y="10"/>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5" name="Freeform 187">
                <a:extLst>
                  <a:ext uri="{FF2B5EF4-FFF2-40B4-BE49-F238E27FC236}">
                    <a16:creationId xmlns:a16="http://schemas.microsoft.com/office/drawing/2014/main" id="{B86EBF1D-8FC8-48A2-48C1-12C105672BC9}"/>
                  </a:ext>
                </a:extLst>
              </p:cNvPr>
              <p:cNvSpPr>
                <a:spLocks/>
              </p:cNvSpPr>
              <p:nvPr/>
            </p:nvSpPr>
            <p:spPr bwMode="auto">
              <a:xfrm>
                <a:off x="4127723" y="4031209"/>
                <a:ext cx="10962" cy="12185"/>
              </a:xfrm>
              <a:custGeom>
                <a:avLst/>
                <a:gdLst>
                  <a:gd name="T0" fmla="*/ 8 w 16"/>
                  <a:gd name="T1" fmla="*/ 15 h 15"/>
                  <a:gd name="T2" fmla="*/ 16 w 16"/>
                  <a:gd name="T3" fmla="*/ 3 h 15"/>
                  <a:gd name="T4" fmla="*/ 8 w 16"/>
                  <a:gd name="T5" fmla="*/ 15 h 15"/>
                </a:gdLst>
                <a:ahLst/>
                <a:cxnLst>
                  <a:cxn ang="0">
                    <a:pos x="T0" y="T1"/>
                  </a:cxn>
                  <a:cxn ang="0">
                    <a:pos x="T2" y="T3"/>
                  </a:cxn>
                  <a:cxn ang="0">
                    <a:pos x="T4" y="T5"/>
                  </a:cxn>
                </a:cxnLst>
                <a:rect l="0" t="0" r="r" b="b"/>
                <a:pathLst>
                  <a:path w="16" h="15">
                    <a:moveTo>
                      <a:pt x="8" y="15"/>
                    </a:moveTo>
                    <a:cubicBezTo>
                      <a:pt x="0" y="3"/>
                      <a:pt x="2" y="0"/>
                      <a:pt x="16" y="3"/>
                    </a:cubicBezTo>
                    <a:cubicBezTo>
                      <a:pt x="13" y="7"/>
                      <a:pt x="11" y="11"/>
                      <a:pt x="8" y="15"/>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6" name="Freeform 189">
                <a:extLst>
                  <a:ext uri="{FF2B5EF4-FFF2-40B4-BE49-F238E27FC236}">
                    <a16:creationId xmlns:a16="http://schemas.microsoft.com/office/drawing/2014/main" id="{B07EF9E6-F847-C89C-B750-3EDAAB7A9FAB}"/>
                  </a:ext>
                </a:extLst>
              </p:cNvPr>
              <p:cNvSpPr>
                <a:spLocks/>
              </p:cNvSpPr>
              <p:nvPr/>
            </p:nvSpPr>
            <p:spPr bwMode="auto">
              <a:xfrm>
                <a:off x="4144167" y="4182294"/>
                <a:ext cx="10962" cy="53611"/>
              </a:xfrm>
              <a:custGeom>
                <a:avLst/>
                <a:gdLst>
                  <a:gd name="T0" fmla="*/ 3 w 16"/>
                  <a:gd name="T1" fmla="*/ 58 h 58"/>
                  <a:gd name="T2" fmla="*/ 12 w 16"/>
                  <a:gd name="T3" fmla="*/ 0 h 58"/>
                  <a:gd name="T4" fmla="*/ 3 w 16"/>
                  <a:gd name="T5" fmla="*/ 58 h 58"/>
                </a:gdLst>
                <a:ahLst/>
                <a:cxnLst>
                  <a:cxn ang="0">
                    <a:pos x="T0" y="T1"/>
                  </a:cxn>
                  <a:cxn ang="0">
                    <a:pos x="T2" y="T3"/>
                  </a:cxn>
                  <a:cxn ang="0">
                    <a:pos x="T4" y="T5"/>
                  </a:cxn>
                </a:cxnLst>
                <a:rect l="0" t="0" r="r" b="b"/>
                <a:pathLst>
                  <a:path w="16" h="58">
                    <a:moveTo>
                      <a:pt x="3" y="58"/>
                    </a:moveTo>
                    <a:cubicBezTo>
                      <a:pt x="0" y="37"/>
                      <a:pt x="2" y="20"/>
                      <a:pt x="12" y="0"/>
                    </a:cubicBezTo>
                    <a:cubicBezTo>
                      <a:pt x="15" y="12"/>
                      <a:pt x="16" y="51"/>
                      <a:pt x="3" y="58"/>
                    </a:cubicBezTo>
                  </a:path>
                </a:pathLst>
              </a:custGeom>
              <a:solidFill>
                <a:srgbClr val="BF9000"/>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417" name="Group 1277">
                <a:extLst>
                  <a:ext uri="{FF2B5EF4-FFF2-40B4-BE49-F238E27FC236}">
                    <a16:creationId xmlns:a16="http://schemas.microsoft.com/office/drawing/2014/main" id="{2CFAD4E6-2ACA-7E08-BA03-C50CB35F6182}"/>
                  </a:ext>
                </a:extLst>
              </p:cNvPr>
              <p:cNvGrpSpPr/>
              <p:nvPr/>
            </p:nvGrpSpPr>
            <p:grpSpPr>
              <a:xfrm>
                <a:off x="3519308" y="3429308"/>
                <a:ext cx="718040" cy="869954"/>
                <a:chOff x="4263390" y="2690837"/>
                <a:chExt cx="926856" cy="951369"/>
              </a:xfrm>
              <a:solidFill>
                <a:schemeClr val="accent5">
                  <a:lumMod val="60000"/>
                  <a:lumOff val="40000"/>
                </a:schemeClr>
              </a:solidFill>
            </p:grpSpPr>
            <p:sp>
              <p:nvSpPr>
                <p:cNvPr id="462" name="Freeform 145">
                  <a:extLst>
                    <a:ext uri="{FF2B5EF4-FFF2-40B4-BE49-F238E27FC236}">
                      <a16:creationId xmlns:a16="http://schemas.microsoft.com/office/drawing/2014/main" id="{A65CF974-FFA5-771D-688C-051CC6EB2268}"/>
                    </a:ext>
                  </a:extLst>
                </p:cNvPr>
                <p:cNvSpPr>
                  <a:spLocks/>
                </p:cNvSpPr>
                <p:nvPr/>
              </p:nvSpPr>
              <p:spPr bwMode="auto">
                <a:xfrm>
                  <a:off x="4676111" y="3535610"/>
                  <a:ext cx="306594" cy="106596"/>
                </a:xfrm>
                <a:custGeom>
                  <a:avLst/>
                  <a:gdLst>
                    <a:gd name="T0" fmla="*/ 81 w 346"/>
                    <a:gd name="T1" fmla="*/ 65 h 107"/>
                    <a:gd name="T2" fmla="*/ 16 w 346"/>
                    <a:gd name="T3" fmla="*/ 60 h 107"/>
                    <a:gd name="T4" fmla="*/ 13 w 346"/>
                    <a:gd name="T5" fmla="*/ 18 h 107"/>
                    <a:gd name="T6" fmla="*/ 25 w 346"/>
                    <a:gd name="T7" fmla="*/ 25 h 107"/>
                    <a:gd name="T8" fmla="*/ 31 w 346"/>
                    <a:gd name="T9" fmla="*/ 0 h 107"/>
                    <a:gd name="T10" fmla="*/ 88 w 346"/>
                    <a:gd name="T11" fmla="*/ 14 h 107"/>
                    <a:gd name="T12" fmla="*/ 90 w 346"/>
                    <a:gd name="T13" fmla="*/ 35 h 107"/>
                    <a:gd name="T14" fmla="*/ 136 w 346"/>
                    <a:gd name="T15" fmla="*/ 39 h 107"/>
                    <a:gd name="T16" fmla="*/ 247 w 346"/>
                    <a:gd name="T17" fmla="*/ 50 h 107"/>
                    <a:gd name="T18" fmla="*/ 277 w 346"/>
                    <a:gd name="T19" fmla="*/ 57 h 107"/>
                    <a:gd name="T20" fmla="*/ 282 w 346"/>
                    <a:gd name="T21" fmla="*/ 73 h 107"/>
                    <a:gd name="T22" fmla="*/ 336 w 346"/>
                    <a:gd name="T23" fmla="*/ 61 h 107"/>
                    <a:gd name="T24" fmla="*/ 340 w 346"/>
                    <a:gd name="T25" fmla="*/ 84 h 107"/>
                    <a:gd name="T26" fmla="*/ 311 w 346"/>
                    <a:gd name="T27" fmla="*/ 91 h 107"/>
                    <a:gd name="T28" fmla="*/ 207 w 346"/>
                    <a:gd name="T29" fmla="*/ 100 h 107"/>
                    <a:gd name="T30" fmla="*/ 165 w 346"/>
                    <a:gd name="T31" fmla="*/ 101 h 107"/>
                    <a:gd name="T32" fmla="*/ 147 w 346"/>
                    <a:gd name="T33" fmla="*/ 78 h 107"/>
                    <a:gd name="T34" fmla="*/ 81 w 346"/>
                    <a:gd name="T35" fmla="*/ 6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107">
                      <a:moveTo>
                        <a:pt x="81" y="65"/>
                      </a:moveTo>
                      <a:cubicBezTo>
                        <a:pt x="65" y="68"/>
                        <a:pt x="31" y="66"/>
                        <a:pt x="16" y="60"/>
                      </a:cubicBezTo>
                      <a:cubicBezTo>
                        <a:pt x="0" y="53"/>
                        <a:pt x="12" y="29"/>
                        <a:pt x="13" y="18"/>
                      </a:cubicBezTo>
                      <a:cubicBezTo>
                        <a:pt x="17" y="20"/>
                        <a:pt x="21" y="22"/>
                        <a:pt x="25" y="25"/>
                      </a:cubicBezTo>
                      <a:cubicBezTo>
                        <a:pt x="30" y="17"/>
                        <a:pt x="32" y="9"/>
                        <a:pt x="31" y="0"/>
                      </a:cubicBezTo>
                      <a:cubicBezTo>
                        <a:pt x="39" y="29"/>
                        <a:pt x="64" y="17"/>
                        <a:pt x="88" y="14"/>
                      </a:cubicBezTo>
                      <a:cubicBezTo>
                        <a:pt x="64" y="23"/>
                        <a:pt x="81" y="26"/>
                        <a:pt x="90" y="35"/>
                      </a:cubicBezTo>
                      <a:cubicBezTo>
                        <a:pt x="104" y="47"/>
                        <a:pt x="118" y="45"/>
                        <a:pt x="136" y="39"/>
                      </a:cubicBezTo>
                      <a:cubicBezTo>
                        <a:pt x="173" y="27"/>
                        <a:pt x="210" y="48"/>
                        <a:pt x="247" y="50"/>
                      </a:cubicBezTo>
                      <a:cubicBezTo>
                        <a:pt x="257" y="50"/>
                        <a:pt x="277" y="40"/>
                        <a:pt x="277" y="57"/>
                      </a:cubicBezTo>
                      <a:cubicBezTo>
                        <a:pt x="276" y="64"/>
                        <a:pt x="271" y="74"/>
                        <a:pt x="282" y="73"/>
                      </a:cubicBezTo>
                      <a:cubicBezTo>
                        <a:pt x="299" y="72"/>
                        <a:pt x="320" y="58"/>
                        <a:pt x="336" y="61"/>
                      </a:cubicBezTo>
                      <a:cubicBezTo>
                        <a:pt x="345" y="62"/>
                        <a:pt x="346" y="79"/>
                        <a:pt x="340" y="84"/>
                      </a:cubicBezTo>
                      <a:cubicBezTo>
                        <a:pt x="333" y="91"/>
                        <a:pt x="320" y="91"/>
                        <a:pt x="311" y="91"/>
                      </a:cubicBezTo>
                      <a:cubicBezTo>
                        <a:pt x="276" y="91"/>
                        <a:pt x="242" y="94"/>
                        <a:pt x="207" y="100"/>
                      </a:cubicBezTo>
                      <a:cubicBezTo>
                        <a:pt x="194" y="103"/>
                        <a:pt x="177" y="107"/>
                        <a:pt x="165" y="101"/>
                      </a:cubicBezTo>
                      <a:cubicBezTo>
                        <a:pt x="155" y="95"/>
                        <a:pt x="158" y="83"/>
                        <a:pt x="147" y="78"/>
                      </a:cubicBezTo>
                      <a:cubicBezTo>
                        <a:pt x="127" y="68"/>
                        <a:pt x="103" y="70"/>
                        <a:pt x="81" y="65"/>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463" name="Group 1276">
                  <a:extLst>
                    <a:ext uri="{FF2B5EF4-FFF2-40B4-BE49-F238E27FC236}">
                      <a16:creationId xmlns:a16="http://schemas.microsoft.com/office/drawing/2014/main" id="{0D9A7248-E8D8-19CE-E4A6-C3264A75428E}"/>
                    </a:ext>
                  </a:extLst>
                </p:cNvPr>
                <p:cNvGrpSpPr/>
                <p:nvPr/>
              </p:nvGrpSpPr>
              <p:grpSpPr>
                <a:xfrm>
                  <a:off x="4263390" y="2690837"/>
                  <a:ext cx="926856" cy="831449"/>
                  <a:chOff x="4263390" y="2690837"/>
                  <a:chExt cx="926856" cy="831449"/>
                </a:xfrm>
                <a:grpFill/>
              </p:grpSpPr>
              <p:sp>
                <p:nvSpPr>
                  <p:cNvPr id="464" name="Freeform 121">
                    <a:extLst>
                      <a:ext uri="{FF2B5EF4-FFF2-40B4-BE49-F238E27FC236}">
                        <a16:creationId xmlns:a16="http://schemas.microsoft.com/office/drawing/2014/main" id="{B2A3A5EF-9B1D-E587-DAE5-B45E1B8957D2}"/>
                      </a:ext>
                    </a:extLst>
                  </p:cNvPr>
                  <p:cNvSpPr>
                    <a:spLocks/>
                  </p:cNvSpPr>
                  <p:nvPr/>
                </p:nvSpPr>
                <p:spPr bwMode="auto">
                  <a:xfrm>
                    <a:off x="4914312" y="2896034"/>
                    <a:ext cx="35377" cy="29315"/>
                  </a:xfrm>
                  <a:custGeom>
                    <a:avLst/>
                    <a:gdLst>
                      <a:gd name="T0" fmla="*/ 9 w 42"/>
                      <a:gd name="T1" fmla="*/ 31 h 31"/>
                      <a:gd name="T2" fmla="*/ 39 w 42"/>
                      <a:gd name="T3" fmla="*/ 15 h 31"/>
                      <a:gd name="T4" fmla="*/ 9 w 42"/>
                      <a:gd name="T5" fmla="*/ 31 h 31"/>
                    </a:gdLst>
                    <a:ahLst/>
                    <a:cxnLst>
                      <a:cxn ang="0">
                        <a:pos x="T0" y="T1"/>
                      </a:cxn>
                      <a:cxn ang="0">
                        <a:pos x="T2" y="T3"/>
                      </a:cxn>
                      <a:cxn ang="0">
                        <a:pos x="T4" y="T5"/>
                      </a:cxn>
                    </a:cxnLst>
                    <a:rect l="0" t="0" r="r" b="b"/>
                    <a:pathLst>
                      <a:path w="42" h="31">
                        <a:moveTo>
                          <a:pt x="9" y="31"/>
                        </a:moveTo>
                        <a:cubicBezTo>
                          <a:pt x="0" y="16"/>
                          <a:pt x="33" y="0"/>
                          <a:pt x="39" y="15"/>
                        </a:cubicBezTo>
                        <a:cubicBezTo>
                          <a:pt x="42" y="25"/>
                          <a:pt x="15" y="31"/>
                          <a:pt x="9" y="31"/>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65" name="Freeform 129">
                    <a:extLst>
                      <a:ext uri="{FF2B5EF4-FFF2-40B4-BE49-F238E27FC236}">
                        <a16:creationId xmlns:a16="http://schemas.microsoft.com/office/drawing/2014/main" id="{F7789E65-3B9B-9ADA-EA56-E15DD8B640BE}"/>
                      </a:ext>
                    </a:extLst>
                  </p:cNvPr>
                  <p:cNvSpPr>
                    <a:spLocks/>
                  </p:cNvSpPr>
                  <p:nvPr/>
                </p:nvSpPr>
                <p:spPr bwMode="auto">
                  <a:xfrm>
                    <a:off x="4360084" y="3095902"/>
                    <a:ext cx="21226" cy="45304"/>
                  </a:xfrm>
                  <a:custGeom>
                    <a:avLst/>
                    <a:gdLst>
                      <a:gd name="T0" fmla="*/ 19 w 25"/>
                      <a:gd name="T1" fmla="*/ 3 h 44"/>
                      <a:gd name="T2" fmla="*/ 8 w 25"/>
                      <a:gd name="T3" fmla="*/ 33 h 44"/>
                      <a:gd name="T4" fmla="*/ 19 w 25"/>
                      <a:gd name="T5" fmla="*/ 3 h 44"/>
                    </a:gdLst>
                    <a:ahLst/>
                    <a:cxnLst>
                      <a:cxn ang="0">
                        <a:pos x="T0" y="T1"/>
                      </a:cxn>
                      <a:cxn ang="0">
                        <a:pos x="T2" y="T3"/>
                      </a:cxn>
                      <a:cxn ang="0">
                        <a:pos x="T4" y="T5"/>
                      </a:cxn>
                    </a:cxnLst>
                    <a:rect l="0" t="0" r="r" b="b"/>
                    <a:pathLst>
                      <a:path w="25" h="44">
                        <a:moveTo>
                          <a:pt x="19" y="3"/>
                        </a:moveTo>
                        <a:cubicBezTo>
                          <a:pt x="25" y="10"/>
                          <a:pt x="23" y="44"/>
                          <a:pt x="8" y="33"/>
                        </a:cubicBezTo>
                        <a:cubicBezTo>
                          <a:pt x="0" y="28"/>
                          <a:pt x="6" y="0"/>
                          <a:pt x="19" y="3"/>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66" name="Freeform 161">
                    <a:extLst>
                      <a:ext uri="{FF2B5EF4-FFF2-40B4-BE49-F238E27FC236}">
                        <a16:creationId xmlns:a16="http://schemas.microsoft.com/office/drawing/2014/main" id="{645BCC8F-69EE-CA83-9616-BE142B86D2BB}"/>
                      </a:ext>
                    </a:extLst>
                  </p:cNvPr>
                  <p:cNvSpPr>
                    <a:spLocks/>
                  </p:cNvSpPr>
                  <p:nvPr/>
                </p:nvSpPr>
                <p:spPr bwMode="auto">
                  <a:xfrm>
                    <a:off x="4841200" y="3258460"/>
                    <a:ext cx="25943" cy="18655"/>
                  </a:xfrm>
                  <a:custGeom>
                    <a:avLst/>
                    <a:gdLst>
                      <a:gd name="T0" fmla="*/ 0 w 29"/>
                      <a:gd name="T1" fmla="*/ 0 h 19"/>
                      <a:gd name="T2" fmla="*/ 28 w 29"/>
                      <a:gd name="T3" fmla="*/ 17 h 19"/>
                      <a:gd name="T4" fmla="*/ 0 w 29"/>
                      <a:gd name="T5" fmla="*/ 0 h 19"/>
                    </a:gdLst>
                    <a:ahLst/>
                    <a:cxnLst>
                      <a:cxn ang="0">
                        <a:pos x="T0" y="T1"/>
                      </a:cxn>
                      <a:cxn ang="0">
                        <a:pos x="T2" y="T3"/>
                      </a:cxn>
                      <a:cxn ang="0">
                        <a:pos x="T4" y="T5"/>
                      </a:cxn>
                    </a:cxnLst>
                    <a:rect l="0" t="0" r="r" b="b"/>
                    <a:pathLst>
                      <a:path w="29" h="19">
                        <a:moveTo>
                          <a:pt x="0" y="0"/>
                        </a:moveTo>
                        <a:cubicBezTo>
                          <a:pt x="11" y="3"/>
                          <a:pt x="29" y="2"/>
                          <a:pt x="28" y="17"/>
                        </a:cubicBezTo>
                        <a:cubicBezTo>
                          <a:pt x="15" y="19"/>
                          <a:pt x="3" y="11"/>
                          <a:pt x="0" y="0"/>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467" name="Group 1275">
                    <a:extLst>
                      <a:ext uri="{FF2B5EF4-FFF2-40B4-BE49-F238E27FC236}">
                        <a16:creationId xmlns:a16="http://schemas.microsoft.com/office/drawing/2014/main" id="{AA33F469-5B55-A69E-C7C5-F24CFE63756C}"/>
                      </a:ext>
                    </a:extLst>
                  </p:cNvPr>
                  <p:cNvGrpSpPr/>
                  <p:nvPr/>
                </p:nvGrpSpPr>
                <p:grpSpPr>
                  <a:xfrm>
                    <a:off x="4263390" y="2690837"/>
                    <a:ext cx="926856" cy="831449"/>
                    <a:chOff x="4263390" y="2690837"/>
                    <a:chExt cx="926856" cy="831449"/>
                  </a:xfrm>
                  <a:grpFill/>
                </p:grpSpPr>
                <p:sp>
                  <p:nvSpPr>
                    <p:cNvPr id="468" name="Freeform 135">
                      <a:extLst>
                        <a:ext uri="{FF2B5EF4-FFF2-40B4-BE49-F238E27FC236}">
                          <a16:creationId xmlns:a16="http://schemas.microsoft.com/office/drawing/2014/main" id="{0DB78C4F-2281-2A9E-8828-0C9483F99A01}"/>
                        </a:ext>
                      </a:extLst>
                    </p:cNvPr>
                    <p:cNvSpPr>
                      <a:spLocks/>
                    </p:cNvSpPr>
                    <p:nvPr/>
                  </p:nvSpPr>
                  <p:spPr bwMode="auto">
                    <a:xfrm>
                      <a:off x="4610076" y="3437010"/>
                      <a:ext cx="28301" cy="31979"/>
                    </a:xfrm>
                    <a:custGeom>
                      <a:avLst/>
                      <a:gdLst>
                        <a:gd name="T0" fmla="*/ 13 w 32"/>
                        <a:gd name="T1" fmla="*/ 0 h 32"/>
                        <a:gd name="T2" fmla="*/ 11 w 32"/>
                        <a:gd name="T3" fmla="*/ 32 h 32"/>
                        <a:gd name="T4" fmla="*/ 13 w 32"/>
                        <a:gd name="T5" fmla="*/ 0 h 32"/>
                      </a:gdLst>
                      <a:ahLst/>
                      <a:cxnLst>
                        <a:cxn ang="0">
                          <a:pos x="T0" y="T1"/>
                        </a:cxn>
                        <a:cxn ang="0">
                          <a:pos x="T2" y="T3"/>
                        </a:cxn>
                        <a:cxn ang="0">
                          <a:pos x="T4" y="T5"/>
                        </a:cxn>
                      </a:cxnLst>
                      <a:rect l="0" t="0" r="r" b="b"/>
                      <a:pathLst>
                        <a:path w="32" h="32">
                          <a:moveTo>
                            <a:pt x="13" y="0"/>
                          </a:moveTo>
                          <a:cubicBezTo>
                            <a:pt x="21" y="10"/>
                            <a:pt x="32" y="27"/>
                            <a:pt x="11" y="32"/>
                          </a:cubicBezTo>
                          <a:cubicBezTo>
                            <a:pt x="9" y="22"/>
                            <a:pt x="0" y="8"/>
                            <a:pt x="13" y="0"/>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69" name="Freeform 165">
                      <a:extLst>
                        <a:ext uri="{FF2B5EF4-FFF2-40B4-BE49-F238E27FC236}">
                          <a16:creationId xmlns:a16="http://schemas.microsoft.com/office/drawing/2014/main" id="{7BC8844B-CB3E-597D-F1C7-2CD1D218A091}"/>
                        </a:ext>
                      </a:extLst>
                    </p:cNvPr>
                    <p:cNvSpPr>
                      <a:spLocks/>
                    </p:cNvSpPr>
                    <p:nvPr/>
                  </p:nvSpPr>
                  <p:spPr bwMode="auto">
                    <a:xfrm>
                      <a:off x="4852993" y="3333078"/>
                      <a:ext cx="18867" cy="23985"/>
                    </a:xfrm>
                    <a:custGeom>
                      <a:avLst/>
                      <a:gdLst>
                        <a:gd name="T0" fmla="*/ 10 w 21"/>
                        <a:gd name="T1" fmla="*/ 23 h 23"/>
                        <a:gd name="T2" fmla="*/ 14 w 21"/>
                        <a:gd name="T3" fmla="*/ 0 h 23"/>
                        <a:gd name="T4" fmla="*/ 10 w 21"/>
                        <a:gd name="T5" fmla="*/ 23 h 23"/>
                      </a:gdLst>
                      <a:ahLst/>
                      <a:cxnLst>
                        <a:cxn ang="0">
                          <a:pos x="T0" y="T1"/>
                        </a:cxn>
                        <a:cxn ang="0">
                          <a:pos x="T2" y="T3"/>
                        </a:cxn>
                        <a:cxn ang="0">
                          <a:pos x="T4" y="T5"/>
                        </a:cxn>
                      </a:cxnLst>
                      <a:rect l="0" t="0" r="r" b="b"/>
                      <a:pathLst>
                        <a:path w="21" h="23">
                          <a:moveTo>
                            <a:pt x="10" y="23"/>
                          </a:moveTo>
                          <a:cubicBezTo>
                            <a:pt x="0" y="15"/>
                            <a:pt x="2" y="5"/>
                            <a:pt x="14" y="0"/>
                          </a:cubicBezTo>
                          <a:cubicBezTo>
                            <a:pt x="21" y="7"/>
                            <a:pt x="19" y="16"/>
                            <a:pt x="10" y="23"/>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470" name="Group 1274">
                      <a:extLst>
                        <a:ext uri="{FF2B5EF4-FFF2-40B4-BE49-F238E27FC236}">
                          <a16:creationId xmlns:a16="http://schemas.microsoft.com/office/drawing/2014/main" id="{C70449EC-B002-5E85-C543-C321047E1CD4}"/>
                        </a:ext>
                      </a:extLst>
                    </p:cNvPr>
                    <p:cNvGrpSpPr/>
                    <p:nvPr/>
                  </p:nvGrpSpPr>
                  <p:grpSpPr>
                    <a:xfrm>
                      <a:off x="4263390" y="2690837"/>
                      <a:ext cx="926856" cy="831449"/>
                      <a:chOff x="4263390" y="2690837"/>
                      <a:chExt cx="926856" cy="831449"/>
                    </a:xfrm>
                    <a:grpFill/>
                  </p:grpSpPr>
                  <p:sp>
                    <p:nvSpPr>
                      <p:cNvPr id="471" name="Freeform 141">
                        <a:extLst>
                          <a:ext uri="{FF2B5EF4-FFF2-40B4-BE49-F238E27FC236}">
                            <a16:creationId xmlns:a16="http://schemas.microsoft.com/office/drawing/2014/main" id="{F280DF7C-19EA-70DF-1F99-067E0A81A59E}"/>
                          </a:ext>
                        </a:extLst>
                      </p:cNvPr>
                      <p:cNvSpPr>
                        <a:spLocks/>
                      </p:cNvSpPr>
                      <p:nvPr/>
                    </p:nvSpPr>
                    <p:spPr bwMode="auto">
                      <a:xfrm>
                        <a:off x="4619509" y="3071917"/>
                        <a:ext cx="183956" cy="154564"/>
                      </a:xfrm>
                      <a:custGeom>
                        <a:avLst/>
                        <a:gdLst>
                          <a:gd name="T0" fmla="*/ 81 w 209"/>
                          <a:gd name="T1" fmla="*/ 78 h 156"/>
                          <a:gd name="T2" fmla="*/ 0 w 209"/>
                          <a:gd name="T3" fmla="*/ 28 h 156"/>
                          <a:gd name="T4" fmla="*/ 40 w 209"/>
                          <a:gd name="T5" fmla="*/ 0 h 156"/>
                          <a:gd name="T6" fmla="*/ 77 w 209"/>
                          <a:gd name="T7" fmla="*/ 32 h 156"/>
                          <a:gd name="T8" fmla="*/ 139 w 209"/>
                          <a:gd name="T9" fmla="*/ 50 h 156"/>
                          <a:gd name="T10" fmla="*/ 161 w 209"/>
                          <a:gd name="T11" fmla="*/ 106 h 156"/>
                          <a:gd name="T12" fmla="*/ 200 w 209"/>
                          <a:gd name="T13" fmla="*/ 132 h 156"/>
                          <a:gd name="T14" fmla="*/ 167 w 209"/>
                          <a:gd name="T15" fmla="*/ 132 h 156"/>
                          <a:gd name="T16" fmla="*/ 134 w 209"/>
                          <a:gd name="T17" fmla="*/ 89 h 156"/>
                          <a:gd name="T18" fmla="*/ 81 w 209"/>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6">
                            <a:moveTo>
                              <a:pt x="81" y="78"/>
                            </a:moveTo>
                            <a:cubicBezTo>
                              <a:pt x="89" y="55"/>
                              <a:pt x="22" y="11"/>
                              <a:pt x="0" y="28"/>
                            </a:cubicBezTo>
                            <a:cubicBezTo>
                              <a:pt x="10" y="17"/>
                              <a:pt x="23" y="1"/>
                              <a:pt x="40" y="0"/>
                            </a:cubicBezTo>
                            <a:cubicBezTo>
                              <a:pt x="59" y="0"/>
                              <a:pt x="66" y="21"/>
                              <a:pt x="77" y="32"/>
                            </a:cubicBezTo>
                            <a:cubicBezTo>
                              <a:pt x="93" y="47"/>
                              <a:pt x="119" y="41"/>
                              <a:pt x="139" y="50"/>
                            </a:cubicBezTo>
                            <a:cubicBezTo>
                              <a:pt x="162" y="60"/>
                              <a:pt x="149" y="89"/>
                              <a:pt x="161" y="106"/>
                            </a:cubicBezTo>
                            <a:cubicBezTo>
                              <a:pt x="170" y="120"/>
                              <a:pt x="193" y="115"/>
                              <a:pt x="200" y="132"/>
                            </a:cubicBezTo>
                            <a:cubicBezTo>
                              <a:pt x="209" y="156"/>
                              <a:pt x="172" y="137"/>
                              <a:pt x="167" y="132"/>
                            </a:cubicBezTo>
                            <a:cubicBezTo>
                              <a:pt x="155" y="121"/>
                              <a:pt x="148" y="96"/>
                              <a:pt x="134" y="89"/>
                            </a:cubicBezTo>
                            <a:cubicBezTo>
                              <a:pt x="118" y="82"/>
                              <a:pt x="91" y="96"/>
                              <a:pt x="81" y="7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472" name="Group 1272">
                        <a:extLst>
                          <a:ext uri="{FF2B5EF4-FFF2-40B4-BE49-F238E27FC236}">
                            <a16:creationId xmlns:a16="http://schemas.microsoft.com/office/drawing/2014/main" id="{84632D73-42E1-18A5-8709-05BA23DEC74D}"/>
                          </a:ext>
                        </a:extLst>
                      </p:cNvPr>
                      <p:cNvGrpSpPr/>
                      <p:nvPr/>
                    </p:nvGrpSpPr>
                    <p:grpSpPr>
                      <a:xfrm>
                        <a:off x="4263390" y="2690837"/>
                        <a:ext cx="926856" cy="831449"/>
                        <a:chOff x="4263390" y="2690837"/>
                        <a:chExt cx="926856" cy="831449"/>
                      </a:xfrm>
                      <a:grpFill/>
                    </p:grpSpPr>
                    <p:sp>
                      <p:nvSpPr>
                        <p:cNvPr id="473" name="Freeform 119">
                          <a:extLst>
                            <a:ext uri="{FF2B5EF4-FFF2-40B4-BE49-F238E27FC236}">
                              <a16:creationId xmlns:a16="http://schemas.microsoft.com/office/drawing/2014/main" id="{439C5411-20E0-0D4F-4072-D35E9BBE0BF8}"/>
                            </a:ext>
                          </a:extLst>
                        </p:cNvPr>
                        <p:cNvSpPr>
                          <a:spLocks/>
                        </p:cNvSpPr>
                        <p:nvPr/>
                      </p:nvSpPr>
                      <p:spPr bwMode="auto">
                        <a:xfrm>
                          <a:off x="4303482" y="2690837"/>
                          <a:ext cx="714600" cy="743508"/>
                        </a:xfrm>
                        <a:custGeom>
                          <a:avLst/>
                          <a:gdLst>
                            <a:gd name="T0" fmla="*/ 30 w 808"/>
                            <a:gd name="T1" fmla="*/ 292 h 743"/>
                            <a:gd name="T2" fmla="*/ 56 w 808"/>
                            <a:gd name="T3" fmla="*/ 241 h 743"/>
                            <a:gd name="T4" fmla="*/ 120 w 808"/>
                            <a:gd name="T5" fmla="*/ 174 h 743"/>
                            <a:gd name="T6" fmla="*/ 167 w 808"/>
                            <a:gd name="T7" fmla="*/ 123 h 743"/>
                            <a:gd name="T8" fmla="*/ 260 w 808"/>
                            <a:gd name="T9" fmla="*/ 89 h 743"/>
                            <a:gd name="T10" fmla="*/ 348 w 808"/>
                            <a:gd name="T11" fmla="*/ 65 h 743"/>
                            <a:gd name="T12" fmla="*/ 450 w 808"/>
                            <a:gd name="T13" fmla="*/ 63 h 743"/>
                            <a:gd name="T14" fmla="*/ 554 w 808"/>
                            <a:gd name="T15" fmla="*/ 37 h 743"/>
                            <a:gd name="T16" fmla="*/ 642 w 808"/>
                            <a:gd name="T17" fmla="*/ 73 h 743"/>
                            <a:gd name="T18" fmla="*/ 744 w 808"/>
                            <a:gd name="T19" fmla="*/ 62 h 743"/>
                            <a:gd name="T20" fmla="*/ 785 w 808"/>
                            <a:gd name="T21" fmla="*/ 18 h 743"/>
                            <a:gd name="T22" fmla="*/ 735 w 808"/>
                            <a:gd name="T23" fmla="*/ 147 h 743"/>
                            <a:gd name="T24" fmla="*/ 585 w 808"/>
                            <a:gd name="T25" fmla="*/ 130 h 743"/>
                            <a:gd name="T26" fmla="*/ 477 w 808"/>
                            <a:gd name="T27" fmla="*/ 145 h 743"/>
                            <a:gd name="T28" fmla="*/ 468 w 808"/>
                            <a:gd name="T29" fmla="*/ 178 h 743"/>
                            <a:gd name="T30" fmla="*/ 535 w 808"/>
                            <a:gd name="T31" fmla="*/ 228 h 743"/>
                            <a:gd name="T32" fmla="*/ 486 w 808"/>
                            <a:gd name="T33" fmla="*/ 249 h 743"/>
                            <a:gd name="T34" fmla="*/ 413 w 808"/>
                            <a:gd name="T35" fmla="*/ 227 h 743"/>
                            <a:gd name="T36" fmla="*/ 402 w 808"/>
                            <a:gd name="T37" fmla="*/ 224 h 743"/>
                            <a:gd name="T38" fmla="*/ 358 w 808"/>
                            <a:gd name="T39" fmla="*/ 165 h 743"/>
                            <a:gd name="T40" fmla="*/ 374 w 808"/>
                            <a:gd name="T41" fmla="*/ 374 h 743"/>
                            <a:gd name="T42" fmla="*/ 372 w 808"/>
                            <a:gd name="T43" fmla="*/ 381 h 743"/>
                            <a:gd name="T44" fmla="*/ 372 w 808"/>
                            <a:gd name="T45" fmla="*/ 430 h 743"/>
                            <a:gd name="T46" fmla="*/ 411 w 808"/>
                            <a:gd name="T47" fmla="*/ 452 h 743"/>
                            <a:gd name="T48" fmla="*/ 489 w 808"/>
                            <a:gd name="T49" fmla="*/ 522 h 743"/>
                            <a:gd name="T50" fmla="*/ 426 w 808"/>
                            <a:gd name="T51" fmla="*/ 525 h 743"/>
                            <a:gd name="T52" fmla="*/ 381 w 808"/>
                            <a:gd name="T53" fmla="*/ 554 h 743"/>
                            <a:gd name="T54" fmla="*/ 420 w 808"/>
                            <a:gd name="T55" fmla="*/ 604 h 743"/>
                            <a:gd name="T56" fmla="*/ 371 w 808"/>
                            <a:gd name="T57" fmla="*/ 598 h 743"/>
                            <a:gd name="T58" fmla="*/ 364 w 808"/>
                            <a:gd name="T59" fmla="*/ 662 h 743"/>
                            <a:gd name="T60" fmla="*/ 385 w 808"/>
                            <a:gd name="T61" fmla="*/ 737 h 743"/>
                            <a:gd name="T62" fmla="*/ 303 w 808"/>
                            <a:gd name="T63" fmla="*/ 735 h 743"/>
                            <a:gd name="T64" fmla="*/ 249 w 808"/>
                            <a:gd name="T65" fmla="*/ 659 h 743"/>
                            <a:gd name="T66" fmla="*/ 202 w 808"/>
                            <a:gd name="T67" fmla="*/ 620 h 743"/>
                            <a:gd name="T68" fmla="*/ 168 w 808"/>
                            <a:gd name="T69" fmla="*/ 504 h 743"/>
                            <a:gd name="T70" fmla="*/ 231 w 808"/>
                            <a:gd name="T71" fmla="*/ 477 h 743"/>
                            <a:gd name="T72" fmla="*/ 341 w 808"/>
                            <a:gd name="T73" fmla="*/ 529 h 743"/>
                            <a:gd name="T74" fmla="*/ 375 w 808"/>
                            <a:gd name="T75" fmla="*/ 497 h 743"/>
                            <a:gd name="T76" fmla="*/ 313 w 808"/>
                            <a:gd name="T77" fmla="*/ 485 h 743"/>
                            <a:gd name="T78" fmla="*/ 234 w 808"/>
                            <a:gd name="T79" fmla="*/ 472 h 743"/>
                            <a:gd name="T80" fmla="*/ 139 w 808"/>
                            <a:gd name="T81" fmla="*/ 483 h 743"/>
                            <a:gd name="T82" fmla="*/ 90 w 808"/>
                            <a:gd name="T83" fmla="*/ 393 h 743"/>
                            <a:gd name="T84" fmla="*/ 89 w 808"/>
                            <a:gd name="T85" fmla="*/ 392 h 743"/>
                            <a:gd name="T86" fmla="*/ 0 w 808"/>
                            <a:gd name="T87" fmla="*/ 29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8" h="743">
                              <a:moveTo>
                                <a:pt x="0" y="292"/>
                              </a:moveTo>
                              <a:cubicBezTo>
                                <a:pt x="9" y="294"/>
                                <a:pt x="21" y="296"/>
                                <a:pt x="30" y="292"/>
                              </a:cubicBezTo>
                              <a:cubicBezTo>
                                <a:pt x="49" y="284"/>
                                <a:pt x="19" y="272"/>
                                <a:pt x="47" y="275"/>
                              </a:cubicBezTo>
                              <a:cubicBezTo>
                                <a:pt x="38" y="252"/>
                                <a:pt x="31" y="253"/>
                                <a:pt x="56" y="241"/>
                              </a:cubicBezTo>
                              <a:cubicBezTo>
                                <a:pt x="71" y="233"/>
                                <a:pt x="82" y="223"/>
                                <a:pt x="88" y="208"/>
                              </a:cubicBezTo>
                              <a:cubicBezTo>
                                <a:pt x="97" y="187"/>
                                <a:pt x="105" y="189"/>
                                <a:pt x="120" y="174"/>
                              </a:cubicBezTo>
                              <a:cubicBezTo>
                                <a:pt x="135" y="159"/>
                                <a:pt x="115" y="146"/>
                                <a:pt x="116" y="131"/>
                              </a:cubicBezTo>
                              <a:cubicBezTo>
                                <a:pt x="134" y="130"/>
                                <a:pt x="150" y="126"/>
                                <a:pt x="167" y="123"/>
                              </a:cubicBezTo>
                              <a:cubicBezTo>
                                <a:pt x="183" y="120"/>
                                <a:pt x="198" y="130"/>
                                <a:pt x="214" y="119"/>
                              </a:cubicBezTo>
                              <a:cubicBezTo>
                                <a:pt x="231" y="107"/>
                                <a:pt x="236" y="92"/>
                                <a:pt x="260" y="89"/>
                              </a:cubicBezTo>
                              <a:cubicBezTo>
                                <a:pt x="283" y="87"/>
                                <a:pt x="299" y="94"/>
                                <a:pt x="322" y="87"/>
                              </a:cubicBezTo>
                              <a:cubicBezTo>
                                <a:pt x="337" y="82"/>
                                <a:pt x="329" y="67"/>
                                <a:pt x="348" y="65"/>
                              </a:cubicBezTo>
                              <a:cubicBezTo>
                                <a:pt x="362" y="64"/>
                                <a:pt x="378" y="77"/>
                                <a:pt x="390" y="69"/>
                              </a:cubicBezTo>
                              <a:cubicBezTo>
                                <a:pt x="407" y="59"/>
                                <a:pt x="431" y="65"/>
                                <a:pt x="450" y="63"/>
                              </a:cubicBezTo>
                              <a:cubicBezTo>
                                <a:pt x="468" y="61"/>
                                <a:pt x="487" y="42"/>
                                <a:pt x="505" y="37"/>
                              </a:cubicBezTo>
                              <a:cubicBezTo>
                                <a:pt x="519" y="33"/>
                                <a:pt x="543" y="26"/>
                                <a:pt x="554" y="37"/>
                              </a:cubicBezTo>
                              <a:cubicBezTo>
                                <a:pt x="564" y="47"/>
                                <a:pt x="571" y="66"/>
                                <a:pt x="590" y="60"/>
                              </a:cubicBezTo>
                              <a:cubicBezTo>
                                <a:pt x="611" y="54"/>
                                <a:pt x="623" y="69"/>
                                <a:pt x="642" y="73"/>
                              </a:cubicBezTo>
                              <a:cubicBezTo>
                                <a:pt x="659" y="76"/>
                                <a:pt x="676" y="66"/>
                                <a:pt x="693" y="66"/>
                              </a:cubicBezTo>
                              <a:cubicBezTo>
                                <a:pt x="709" y="67"/>
                                <a:pt x="730" y="71"/>
                                <a:pt x="744" y="62"/>
                              </a:cubicBezTo>
                              <a:cubicBezTo>
                                <a:pt x="762" y="50"/>
                                <a:pt x="745" y="35"/>
                                <a:pt x="741" y="22"/>
                              </a:cubicBezTo>
                              <a:cubicBezTo>
                                <a:pt x="734" y="0"/>
                                <a:pt x="779" y="15"/>
                                <a:pt x="785" y="18"/>
                              </a:cubicBezTo>
                              <a:cubicBezTo>
                                <a:pt x="802" y="27"/>
                                <a:pt x="803" y="45"/>
                                <a:pt x="808" y="61"/>
                              </a:cubicBezTo>
                              <a:cubicBezTo>
                                <a:pt x="753" y="69"/>
                                <a:pt x="784" y="127"/>
                                <a:pt x="735" y="147"/>
                              </a:cubicBezTo>
                              <a:cubicBezTo>
                                <a:pt x="744" y="129"/>
                                <a:pt x="652" y="125"/>
                                <a:pt x="638" y="120"/>
                              </a:cubicBezTo>
                              <a:cubicBezTo>
                                <a:pt x="611" y="110"/>
                                <a:pt x="611" y="115"/>
                                <a:pt x="585" y="130"/>
                              </a:cubicBezTo>
                              <a:cubicBezTo>
                                <a:pt x="568" y="140"/>
                                <a:pt x="554" y="111"/>
                                <a:pt x="537" y="118"/>
                              </a:cubicBezTo>
                              <a:cubicBezTo>
                                <a:pt x="513" y="129"/>
                                <a:pt x="511" y="157"/>
                                <a:pt x="477" y="145"/>
                              </a:cubicBezTo>
                              <a:cubicBezTo>
                                <a:pt x="452" y="136"/>
                                <a:pt x="453" y="148"/>
                                <a:pt x="459" y="163"/>
                              </a:cubicBezTo>
                              <a:cubicBezTo>
                                <a:pt x="462" y="172"/>
                                <a:pt x="476" y="166"/>
                                <a:pt x="468" y="178"/>
                              </a:cubicBezTo>
                              <a:cubicBezTo>
                                <a:pt x="462" y="186"/>
                                <a:pt x="472" y="196"/>
                                <a:pt x="480" y="189"/>
                              </a:cubicBezTo>
                              <a:cubicBezTo>
                                <a:pt x="495" y="176"/>
                                <a:pt x="528" y="220"/>
                                <a:pt x="535" y="228"/>
                              </a:cubicBezTo>
                              <a:cubicBezTo>
                                <a:pt x="514" y="238"/>
                                <a:pt x="492" y="199"/>
                                <a:pt x="471" y="197"/>
                              </a:cubicBezTo>
                              <a:cubicBezTo>
                                <a:pt x="424" y="194"/>
                                <a:pt x="484" y="236"/>
                                <a:pt x="486" y="249"/>
                              </a:cubicBezTo>
                              <a:cubicBezTo>
                                <a:pt x="464" y="255"/>
                                <a:pt x="443" y="220"/>
                                <a:pt x="425" y="213"/>
                              </a:cubicBezTo>
                              <a:cubicBezTo>
                                <a:pt x="410" y="207"/>
                                <a:pt x="407" y="216"/>
                                <a:pt x="413" y="227"/>
                              </a:cubicBezTo>
                              <a:cubicBezTo>
                                <a:pt x="420" y="242"/>
                                <a:pt x="436" y="246"/>
                                <a:pt x="449" y="257"/>
                              </a:cubicBezTo>
                              <a:cubicBezTo>
                                <a:pt x="416" y="269"/>
                                <a:pt x="410" y="243"/>
                                <a:pt x="402" y="224"/>
                              </a:cubicBezTo>
                              <a:cubicBezTo>
                                <a:pt x="392" y="203"/>
                                <a:pt x="359" y="201"/>
                                <a:pt x="345" y="183"/>
                              </a:cubicBezTo>
                              <a:cubicBezTo>
                                <a:pt x="355" y="180"/>
                                <a:pt x="360" y="174"/>
                                <a:pt x="358" y="165"/>
                              </a:cubicBezTo>
                              <a:cubicBezTo>
                                <a:pt x="288" y="173"/>
                                <a:pt x="316" y="245"/>
                                <a:pt x="340" y="276"/>
                              </a:cubicBezTo>
                              <a:cubicBezTo>
                                <a:pt x="353" y="293"/>
                                <a:pt x="438" y="368"/>
                                <a:pt x="374" y="374"/>
                              </a:cubicBezTo>
                              <a:cubicBezTo>
                                <a:pt x="402" y="365"/>
                                <a:pt x="378" y="331"/>
                                <a:pt x="357" y="336"/>
                              </a:cubicBezTo>
                              <a:cubicBezTo>
                                <a:pt x="331" y="343"/>
                                <a:pt x="351" y="389"/>
                                <a:pt x="372" y="381"/>
                              </a:cubicBezTo>
                              <a:cubicBezTo>
                                <a:pt x="358" y="397"/>
                                <a:pt x="335" y="407"/>
                                <a:pt x="314" y="401"/>
                              </a:cubicBezTo>
                              <a:cubicBezTo>
                                <a:pt x="328" y="408"/>
                                <a:pt x="367" y="418"/>
                                <a:pt x="372" y="430"/>
                              </a:cubicBezTo>
                              <a:cubicBezTo>
                                <a:pt x="376" y="441"/>
                                <a:pt x="391" y="424"/>
                                <a:pt x="398" y="435"/>
                              </a:cubicBezTo>
                              <a:cubicBezTo>
                                <a:pt x="404" y="445"/>
                                <a:pt x="386" y="446"/>
                                <a:pt x="411" y="452"/>
                              </a:cubicBezTo>
                              <a:cubicBezTo>
                                <a:pt x="437" y="459"/>
                                <a:pt x="452" y="473"/>
                                <a:pt x="477" y="484"/>
                              </a:cubicBezTo>
                              <a:cubicBezTo>
                                <a:pt x="495" y="491"/>
                                <a:pt x="493" y="506"/>
                                <a:pt x="489" y="522"/>
                              </a:cubicBezTo>
                              <a:cubicBezTo>
                                <a:pt x="486" y="540"/>
                                <a:pt x="501" y="555"/>
                                <a:pt x="490" y="572"/>
                              </a:cubicBezTo>
                              <a:cubicBezTo>
                                <a:pt x="470" y="557"/>
                                <a:pt x="454" y="530"/>
                                <a:pt x="426" y="525"/>
                              </a:cubicBezTo>
                              <a:cubicBezTo>
                                <a:pt x="405" y="522"/>
                                <a:pt x="385" y="537"/>
                                <a:pt x="365" y="536"/>
                              </a:cubicBezTo>
                              <a:cubicBezTo>
                                <a:pt x="364" y="551"/>
                                <a:pt x="380" y="537"/>
                                <a:pt x="381" y="554"/>
                              </a:cubicBezTo>
                              <a:cubicBezTo>
                                <a:pt x="381" y="565"/>
                                <a:pt x="399" y="605"/>
                                <a:pt x="404" y="576"/>
                              </a:cubicBezTo>
                              <a:cubicBezTo>
                                <a:pt x="407" y="584"/>
                                <a:pt x="429" y="592"/>
                                <a:pt x="420" y="604"/>
                              </a:cubicBezTo>
                              <a:cubicBezTo>
                                <a:pt x="423" y="601"/>
                                <a:pt x="382" y="620"/>
                                <a:pt x="389" y="620"/>
                              </a:cubicBezTo>
                              <a:cubicBezTo>
                                <a:pt x="371" y="619"/>
                                <a:pt x="384" y="603"/>
                                <a:pt x="371" y="598"/>
                              </a:cubicBezTo>
                              <a:cubicBezTo>
                                <a:pt x="358" y="593"/>
                                <a:pt x="342" y="592"/>
                                <a:pt x="332" y="583"/>
                              </a:cubicBezTo>
                              <a:cubicBezTo>
                                <a:pt x="328" y="611"/>
                                <a:pt x="355" y="636"/>
                                <a:pt x="364" y="662"/>
                              </a:cubicBezTo>
                              <a:cubicBezTo>
                                <a:pt x="369" y="677"/>
                                <a:pt x="376" y="690"/>
                                <a:pt x="371" y="706"/>
                              </a:cubicBezTo>
                              <a:cubicBezTo>
                                <a:pt x="366" y="720"/>
                                <a:pt x="389" y="724"/>
                                <a:pt x="385" y="737"/>
                              </a:cubicBezTo>
                              <a:cubicBezTo>
                                <a:pt x="384" y="743"/>
                                <a:pt x="342" y="702"/>
                                <a:pt x="339" y="697"/>
                              </a:cubicBezTo>
                              <a:cubicBezTo>
                                <a:pt x="319" y="665"/>
                                <a:pt x="297" y="716"/>
                                <a:pt x="303" y="735"/>
                              </a:cubicBezTo>
                              <a:cubicBezTo>
                                <a:pt x="284" y="737"/>
                                <a:pt x="280" y="688"/>
                                <a:pt x="267" y="679"/>
                              </a:cubicBezTo>
                              <a:cubicBezTo>
                                <a:pt x="258" y="674"/>
                                <a:pt x="263" y="658"/>
                                <a:pt x="249" y="659"/>
                              </a:cubicBezTo>
                              <a:cubicBezTo>
                                <a:pt x="230" y="661"/>
                                <a:pt x="232" y="683"/>
                                <a:pt x="233" y="695"/>
                              </a:cubicBezTo>
                              <a:cubicBezTo>
                                <a:pt x="197" y="689"/>
                                <a:pt x="186" y="649"/>
                                <a:pt x="202" y="620"/>
                              </a:cubicBezTo>
                              <a:cubicBezTo>
                                <a:pt x="215" y="597"/>
                                <a:pt x="144" y="553"/>
                                <a:pt x="133" y="537"/>
                              </a:cubicBezTo>
                              <a:cubicBezTo>
                                <a:pt x="148" y="532"/>
                                <a:pt x="157" y="513"/>
                                <a:pt x="168" y="504"/>
                              </a:cubicBezTo>
                              <a:cubicBezTo>
                                <a:pt x="178" y="495"/>
                                <a:pt x="190" y="505"/>
                                <a:pt x="202" y="495"/>
                              </a:cubicBezTo>
                              <a:cubicBezTo>
                                <a:pt x="210" y="489"/>
                                <a:pt x="219" y="475"/>
                                <a:pt x="231" y="477"/>
                              </a:cubicBezTo>
                              <a:cubicBezTo>
                                <a:pt x="254" y="481"/>
                                <a:pt x="268" y="503"/>
                                <a:pt x="293" y="505"/>
                              </a:cubicBezTo>
                              <a:cubicBezTo>
                                <a:pt x="313" y="506"/>
                                <a:pt x="325" y="520"/>
                                <a:pt x="341" y="529"/>
                              </a:cubicBezTo>
                              <a:cubicBezTo>
                                <a:pt x="353" y="536"/>
                                <a:pt x="360" y="522"/>
                                <a:pt x="373" y="514"/>
                              </a:cubicBezTo>
                              <a:cubicBezTo>
                                <a:pt x="384" y="508"/>
                                <a:pt x="399" y="500"/>
                                <a:pt x="375" y="497"/>
                              </a:cubicBezTo>
                              <a:cubicBezTo>
                                <a:pt x="363" y="495"/>
                                <a:pt x="352" y="497"/>
                                <a:pt x="340" y="490"/>
                              </a:cubicBezTo>
                              <a:cubicBezTo>
                                <a:pt x="327" y="483"/>
                                <a:pt x="325" y="469"/>
                                <a:pt x="313" y="485"/>
                              </a:cubicBezTo>
                              <a:cubicBezTo>
                                <a:pt x="307" y="476"/>
                                <a:pt x="300" y="469"/>
                                <a:pt x="292" y="463"/>
                              </a:cubicBezTo>
                              <a:cubicBezTo>
                                <a:pt x="292" y="493"/>
                                <a:pt x="247" y="469"/>
                                <a:pt x="234" y="472"/>
                              </a:cubicBezTo>
                              <a:cubicBezTo>
                                <a:pt x="200" y="479"/>
                                <a:pt x="178" y="489"/>
                                <a:pt x="162" y="460"/>
                              </a:cubicBezTo>
                              <a:cubicBezTo>
                                <a:pt x="159" y="470"/>
                                <a:pt x="148" y="478"/>
                                <a:pt x="139" y="483"/>
                              </a:cubicBezTo>
                              <a:cubicBezTo>
                                <a:pt x="133" y="464"/>
                                <a:pt x="129" y="443"/>
                                <a:pt x="111" y="430"/>
                              </a:cubicBezTo>
                              <a:cubicBezTo>
                                <a:pt x="102" y="424"/>
                                <a:pt x="76" y="406"/>
                                <a:pt x="90" y="393"/>
                              </a:cubicBezTo>
                              <a:cubicBezTo>
                                <a:pt x="96" y="388"/>
                                <a:pt x="163" y="408"/>
                                <a:pt x="133" y="381"/>
                              </a:cubicBezTo>
                              <a:cubicBezTo>
                                <a:pt x="124" y="373"/>
                                <a:pt x="88" y="371"/>
                                <a:pt x="89" y="392"/>
                              </a:cubicBezTo>
                              <a:cubicBezTo>
                                <a:pt x="80" y="364"/>
                                <a:pt x="53" y="360"/>
                                <a:pt x="34" y="342"/>
                              </a:cubicBezTo>
                              <a:cubicBezTo>
                                <a:pt x="20" y="329"/>
                                <a:pt x="24" y="294"/>
                                <a:pt x="0" y="292"/>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74" name="Freeform 122">
                          <a:extLst>
                            <a:ext uri="{FF2B5EF4-FFF2-40B4-BE49-F238E27FC236}">
                              <a16:creationId xmlns:a16="http://schemas.microsoft.com/office/drawing/2014/main" id="{DC2BF365-9BA0-99A6-1783-0F796E858A2C}"/>
                            </a:ext>
                          </a:extLst>
                        </p:cNvPr>
                        <p:cNvSpPr>
                          <a:spLocks/>
                        </p:cNvSpPr>
                        <p:nvPr/>
                      </p:nvSpPr>
                      <p:spPr bwMode="auto">
                        <a:xfrm>
                          <a:off x="4914312" y="2896034"/>
                          <a:ext cx="35377" cy="29315"/>
                        </a:xfrm>
                        <a:custGeom>
                          <a:avLst/>
                          <a:gdLst>
                            <a:gd name="T0" fmla="*/ 3 w 15"/>
                            <a:gd name="T1" fmla="*/ 11 h 11"/>
                            <a:gd name="T2" fmla="*/ 14 w 15"/>
                            <a:gd name="T3" fmla="*/ 5 h 11"/>
                            <a:gd name="T4" fmla="*/ 3 w 15"/>
                            <a:gd name="T5" fmla="*/ 11 h 11"/>
                          </a:gdLst>
                          <a:ahLst/>
                          <a:cxnLst>
                            <a:cxn ang="0">
                              <a:pos x="T0" y="T1"/>
                            </a:cxn>
                            <a:cxn ang="0">
                              <a:pos x="T2" y="T3"/>
                            </a:cxn>
                            <a:cxn ang="0">
                              <a:pos x="T4" y="T5"/>
                            </a:cxn>
                          </a:cxnLst>
                          <a:rect l="0" t="0" r="r" b="b"/>
                          <a:pathLst>
                            <a:path w="15" h="11">
                              <a:moveTo>
                                <a:pt x="3" y="11"/>
                              </a:moveTo>
                              <a:cubicBezTo>
                                <a:pt x="0" y="6"/>
                                <a:pt x="12" y="0"/>
                                <a:pt x="14" y="5"/>
                              </a:cubicBezTo>
                              <a:cubicBezTo>
                                <a:pt x="15" y="9"/>
                                <a:pt x="5" y="11"/>
                                <a:pt x="3" y="11"/>
                              </a:cubicBezTo>
                            </a:path>
                          </a:pathLst>
                        </a:custGeom>
                        <a:grpFill/>
                        <a:ln w="6350" cap="flat">
                          <a:solidFill>
                            <a:schemeClr val="bg1"/>
                          </a:solidFill>
                          <a:prstDash val="solid"/>
                          <a:miter lim="800000"/>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75" name="Freeform 125">
                          <a:extLst>
                            <a:ext uri="{FF2B5EF4-FFF2-40B4-BE49-F238E27FC236}">
                              <a16:creationId xmlns:a16="http://schemas.microsoft.com/office/drawing/2014/main" id="{337E78D5-5CB6-7ABD-9552-C1E30676AF1A}"/>
                            </a:ext>
                          </a:extLst>
                        </p:cNvPr>
                        <p:cNvSpPr>
                          <a:spLocks/>
                        </p:cNvSpPr>
                        <p:nvPr/>
                      </p:nvSpPr>
                      <p:spPr bwMode="auto">
                        <a:xfrm>
                          <a:off x="4263390" y="2962657"/>
                          <a:ext cx="49527" cy="63958"/>
                        </a:xfrm>
                        <a:custGeom>
                          <a:avLst/>
                          <a:gdLst>
                            <a:gd name="T0" fmla="*/ 41 w 55"/>
                            <a:gd name="T1" fmla="*/ 51 h 63"/>
                            <a:gd name="T2" fmla="*/ 55 w 55"/>
                            <a:gd name="T3" fmla="*/ 59 h 63"/>
                            <a:gd name="T4" fmla="*/ 2 w 55"/>
                            <a:gd name="T5" fmla="*/ 4 h 63"/>
                            <a:gd name="T6" fmla="*/ 41 w 55"/>
                            <a:gd name="T7" fmla="*/ 51 h 63"/>
                          </a:gdLst>
                          <a:ahLst/>
                          <a:cxnLst>
                            <a:cxn ang="0">
                              <a:pos x="T0" y="T1"/>
                            </a:cxn>
                            <a:cxn ang="0">
                              <a:pos x="T2" y="T3"/>
                            </a:cxn>
                            <a:cxn ang="0">
                              <a:pos x="T4" y="T5"/>
                            </a:cxn>
                            <a:cxn ang="0">
                              <a:pos x="T6" y="T7"/>
                            </a:cxn>
                          </a:cxnLst>
                          <a:rect l="0" t="0" r="r" b="b"/>
                          <a:pathLst>
                            <a:path w="55" h="63">
                              <a:moveTo>
                                <a:pt x="41" y="51"/>
                              </a:moveTo>
                              <a:cubicBezTo>
                                <a:pt x="46" y="53"/>
                                <a:pt x="50" y="56"/>
                                <a:pt x="55" y="59"/>
                              </a:cubicBezTo>
                              <a:cubicBezTo>
                                <a:pt x="30" y="63"/>
                                <a:pt x="0" y="25"/>
                                <a:pt x="2" y="4"/>
                              </a:cubicBezTo>
                              <a:cubicBezTo>
                                <a:pt x="51" y="0"/>
                                <a:pt x="8" y="40"/>
                                <a:pt x="41" y="51"/>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76" name="Freeform 127">
                          <a:extLst>
                            <a:ext uri="{FF2B5EF4-FFF2-40B4-BE49-F238E27FC236}">
                              <a16:creationId xmlns:a16="http://schemas.microsoft.com/office/drawing/2014/main" id="{F3C10C97-8C35-9AEA-478E-4B269FDD1E8C}"/>
                            </a:ext>
                          </a:extLst>
                        </p:cNvPr>
                        <p:cNvSpPr>
                          <a:spLocks/>
                        </p:cNvSpPr>
                        <p:nvPr/>
                      </p:nvSpPr>
                      <p:spPr bwMode="auto">
                        <a:xfrm>
                          <a:off x="4331783" y="3151864"/>
                          <a:ext cx="56602" cy="53298"/>
                        </a:xfrm>
                        <a:custGeom>
                          <a:avLst/>
                          <a:gdLst>
                            <a:gd name="T0" fmla="*/ 30 w 63"/>
                            <a:gd name="T1" fmla="*/ 11 h 54"/>
                            <a:gd name="T2" fmla="*/ 31 w 63"/>
                            <a:gd name="T3" fmla="*/ 0 h 54"/>
                            <a:gd name="T4" fmla="*/ 42 w 63"/>
                            <a:gd name="T5" fmla="*/ 25 h 54"/>
                            <a:gd name="T6" fmla="*/ 63 w 63"/>
                            <a:gd name="T7" fmla="*/ 50 h 54"/>
                            <a:gd name="T8" fmla="*/ 24 w 63"/>
                            <a:gd name="T9" fmla="*/ 35 h 54"/>
                            <a:gd name="T10" fmla="*/ 11 w 63"/>
                            <a:gd name="T11" fmla="*/ 42 h 54"/>
                            <a:gd name="T12" fmla="*/ 30 w 63"/>
                            <a:gd name="T13" fmla="*/ 11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30" y="11"/>
                              </a:moveTo>
                              <a:lnTo>
                                <a:pt x="31" y="0"/>
                              </a:lnTo>
                              <a:cubicBezTo>
                                <a:pt x="39" y="6"/>
                                <a:pt x="34" y="19"/>
                                <a:pt x="42" y="25"/>
                              </a:cubicBezTo>
                              <a:cubicBezTo>
                                <a:pt x="51" y="32"/>
                                <a:pt x="60" y="39"/>
                                <a:pt x="63" y="50"/>
                              </a:cubicBezTo>
                              <a:cubicBezTo>
                                <a:pt x="52" y="54"/>
                                <a:pt x="22" y="51"/>
                                <a:pt x="24" y="35"/>
                              </a:cubicBezTo>
                              <a:cubicBezTo>
                                <a:pt x="20" y="38"/>
                                <a:pt x="16" y="40"/>
                                <a:pt x="11" y="42"/>
                              </a:cubicBezTo>
                              <a:cubicBezTo>
                                <a:pt x="0" y="21"/>
                                <a:pt x="22" y="25"/>
                                <a:pt x="30" y="11"/>
                              </a:cubicBezTo>
                              <a:close/>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77" name="Freeform 130">
                          <a:extLst>
                            <a:ext uri="{FF2B5EF4-FFF2-40B4-BE49-F238E27FC236}">
                              <a16:creationId xmlns:a16="http://schemas.microsoft.com/office/drawing/2014/main" id="{7C84BF9B-3B58-5A94-DFD0-F29B742B02D6}"/>
                            </a:ext>
                          </a:extLst>
                        </p:cNvPr>
                        <p:cNvSpPr>
                          <a:spLocks/>
                        </p:cNvSpPr>
                        <p:nvPr/>
                      </p:nvSpPr>
                      <p:spPr bwMode="auto">
                        <a:xfrm>
                          <a:off x="4360084" y="3095902"/>
                          <a:ext cx="21226" cy="45304"/>
                        </a:xfrm>
                        <a:custGeom>
                          <a:avLst/>
                          <a:gdLst>
                            <a:gd name="T0" fmla="*/ 7 w 9"/>
                            <a:gd name="T1" fmla="*/ 1 h 17"/>
                            <a:gd name="T2" fmla="*/ 3 w 9"/>
                            <a:gd name="T3" fmla="*/ 13 h 17"/>
                            <a:gd name="T4" fmla="*/ 7 w 9"/>
                            <a:gd name="T5" fmla="*/ 1 h 17"/>
                          </a:gdLst>
                          <a:ahLst/>
                          <a:cxnLst>
                            <a:cxn ang="0">
                              <a:pos x="T0" y="T1"/>
                            </a:cxn>
                            <a:cxn ang="0">
                              <a:pos x="T2" y="T3"/>
                            </a:cxn>
                            <a:cxn ang="0">
                              <a:pos x="T4" y="T5"/>
                            </a:cxn>
                          </a:cxnLst>
                          <a:rect l="0" t="0" r="r" b="b"/>
                          <a:pathLst>
                            <a:path w="9" h="17">
                              <a:moveTo>
                                <a:pt x="7" y="1"/>
                              </a:moveTo>
                              <a:cubicBezTo>
                                <a:pt x="9" y="4"/>
                                <a:pt x="8" y="17"/>
                                <a:pt x="3" y="13"/>
                              </a:cubicBezTo>
                              <a:cubicBezTo>
                                <a:pt x="0" y="11"/>
                                <a:pt x="2" y="0"/>
                                <a:pt x="7" y="1"/>
                              </a:cubicBezTo>
                            </a:path>
                          </a:pathLst>
                        </a:custGeom>
                        <a:grpFill/>
                        <a:ln w="6350" cap="flat">
                          <a:solidFill>
                            <a:schemeClr val="bg1"/>
                          </a:solidFill>
                          <a:prstDash val="solid"/>
                          <a:miter lim="800000"/>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78" name="Freeform 133">
                          <a:extLst>
                            <a:ext uri="{FF2B5EF4-FFF2-40B4-BE49-F238E27FC236}">
                              <a16:creationId xmlns:a16="http://schemas.microsoft.com/office/drawing/2014/main" id="{C331D6DE-B414-A6C6-5708-58E08B3523D8}"/>
                            </a:ext>
                          </a:extLst>
                        </p:cNvPr>
                        <p:cNvSpPr>
                          <a:spLocks/>
                        </p:cNvSpPr>
                        <p:nvPr/>
                      </p:nvSpPr>
                      <p:spPr bwMode="auto">
                        <a:xfrm>
                          <a:off x="4369518" y="3229147"/>
                          <a:ext cx="37735" cy="31979"/>
                        </a:xfrm>
                        <a:custGeom>
                          <a:avLst/>
                          <a:gdLst>
                            <a:gd name="T0" fmla="*/ 27 w 43"/>
                            <a:gd name="T1" fmla="*/ 32 h 32"/>
                            <a:gd name="T2" fmla="*/ 2 w 43"/>
                            <a:gd name="T3" fmla="*/ 0 h 32"/>
                            <a:gd name="T4" fmla="*/ 27 w 43"/>
                            <a:gd name="T5" fmla="*/ 32 h 32"/>
                          </a:gdLst>
                          <a:ahLst/>
                          <a:cxnLst>
                            <a:cxn ang="0">
                              <a:pos x="T0" y="T1"/>
                            </a:cxn>
                            <a:cxn ang="0">
                              <a:pos x="T2" y="T3"/>
                            </a:cxn>
                            <a:cxn ang="0">
                              <a:pos x="T4" y="T5"/>
                            </a:cxn>
                          </a:cxnLst>
                          <a:rect l="0" t="0" r="r" b="b"/>
                          <a:pathLst>
                            <a:path w="43" h="32">
                              <a:moveTo>
                                <a:pt x="27" y="32"/>
                              </a:moveTo>
                              <a:cubicBezTo>
                                <a:pt x="15" y="25"/>
                                <a:pt x="0" y="15"/>
                                <a:pt x="2" y="0"/>
                              </a:cubicBezTo>
                              <a:cubicBezTo>
                                <a:pt x="28" y="0"/>
                                <a:pt x="43" y="13"/>
                                <a:pt x="27" y="32"/>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79" name="Freeform 151">
                          <a:extLst>
                            <a:ext uri="{FF2B5EF4-FFF2-40B4-BE49-F238E27FC236}">
                              <a16:creationId xmlns:a16="http://schemas.microsoft.com/office/drawing/2014/main" id="{3895B4FD-10B1-2382-53A1-3D0528EEDBCC}"/>
                            </a:ext>
                          </a:extLst>
                        </p:cNvPr>
                        <p:cNvSpPr>
                          <a:spLocks/>
                        </p:cNvSpPr>
                        <p:nvPr/>
                      </p:nvSpPr>
                      <p:spPr bwMode="auto">
                        <a:xfrm>
                          <a:off x="4789315" y="2826746"/>
                          <a:ext cx="35377" cy="34645"/>
                        </a:xfrm>
                        <a:custGeom>
                          <a:avLst/>
                          <a:gdLst>
                            <a:gd name="T0" fmla="*/ 17 w 40"/>
                            <a:gd name="T1" fmla="*/ 34 h 34"/>
                            <a:gd name="T2" fmla="*/ 21 w 40"/>
                            <a:gd name="T3" fmla="*/ 4 h 34"/>
                            <a:gd name="T4" fmla="*/ 17 w 40"/>
                            <a:gd name="T5" fmla="*/ 34 h 34"/>
                          </a:gdLst>
                          <a:ahLst/>
                          <a:cxnLst>
                            <a:cxn ang="0">
                              <a:pos x="T0" y="T1"/>
                            </a:cxn>
                            <a:cxn ang="0">
                              <a:pos x="T2" y="T3"/>
                            </a:cxn>
                            <a:cxn ang="0">
                              <a:pos x="T4" y="T5"/>
                            </a:cxn>
                          </a:cxnLst>
                          <a:rect l="0" t="0" r="r" b="b"/>
                          <a:pathLst>
                            <a:path w="40" h="34">
                              <a:moveTo>
                                <a:pt x="17" y="34"/>
                              </a:moveTo>
                              <a:cubicBezTo>
                                <a:pt x="0" y="30"/>
                                <a:pt x="0" y="0"/>
                                <a:pt x="21" y="4"/>
                              </a:cubicBezTo>
                              <a:cubicBezTo>
                                <a:pt x="40" y="8"/>
                                <a:pt x="35" y="32"/>
                                <a:pt x="17" y="34"/>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0" name="Freeform 153">
                          <a:extLst>
                            <a:ext uri="{FF2B5EF4-FFF2-40B4-BE49-F238E27FC236}">
                              <a16:creationId xmlns:a16="http://schemas.microsoft.com/office/drawing/2014/main" id="{A276A402-5A64-9BEC-8C88-90817ABD9F8A}"/>
                            </a:ext>
                          </a:extLst>
                        </p:cNvPr>
                        <p:cNvSpPr>
                          <a:spLocks/>
                        </p:cNvSpPr>
                        <p:nvPr/>
                      </p:nvSpPr>
                      <p:spPr bwMode="auto">
                        <a:xfrm>
                          <a:off x="4777524" y="3082577"/>
                          <a:ext cx="28301" cy="26649"/>
                        </a:xfrm>
                        <a:custGeom>
                          <a:avLst/>
                          <a:gdLst>
                            <a:gd name="T0" fmla="*/ 19 w 31"/>
                            <a:gd name="T1" fmla="*/ 28 h 28"/>
                            <a:gd name="T2" fmla="*/ 6 w 31"/>
                            <a:gd name="T3" fmla="*/ 0 h 28"/>
                            <a:gd name="T4" fmla="*/ 31 w 31"/>
                            <a:gd name="T5" fmla="*/ 27 h 28"/>
                            <a:gd name="T6" fmla="*/ 19 w 31"/>
                            <a:gd name="T7" fmla="*/ 28 h 28"/>
                          </a:gdLst>
                          <a:ahLst/>
                          <a:cxnLst>
                            <a:cxn ang="0">
                              <a:pos x="T0" y="T1"/>
                            </a:cxn>
                            <a:cxn ang="0">
                              <a:pos x="T2" y="T3"/>
                            </a:cxn>
                            <a:cxn ang="0">
                              <a:pos x="T4" y="T5"/>
                            </a:cxn>
                            <a:cxn ang="0">
                              <a:pos x="T6" y="T7"/>
                            </a:cxn>
                          </a:cxnLst>
                          <a:rect l="0" t="0" r="r" b="b"/>
                          <a:pathLst>
                            <a:path w="31" h="28">
                              <a:moveTo>
                                <a:pt x="19" y="28"/>
                              </a:moveTo>
                              <a:cubicBezTo>
                                <a:pt x="19" y="15"/>
                                <a:pt x="0" y="15"/>
                                <a:pt x="6" y="0"/>
                              </a:cubicBezTo>
                              <a:cubicBezTo>
                                <a:pt x="21" y="1"/>
                                <a:pt x="26" y="16"/>
                                <a:pt x="31" y="27"/>
                              </a:cubicBezTo>
                              <a:cubicBezTo>
                                <a:pt x="27" y="27"/>
                                <a:pt x="23" y="28"/>
                                <a:pt x="19" y="2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1" name="Freeform 157">
                          <a:extLst>
                            <a:ext uri="{FF2B5EF4-FFF2-40B4-BE49-F238E27FC236}">
                              <a16:creationId xmlns:a16="http://schemas.microsoft.com/office/drawing/2014/main" id="{3656F9CF-CB9D-364E-3F87-59082C64BC84}"/>
                            </a:ext>
                          </a:extLst>
                        </p:cNvPr>
                        <p:cNvSpPr>
                          <a:spLocks/>
                        </p:cNvSpPr>
                        <p:nvPr/>
                      </p:nvSpPr>
                      <p:spPr bwMode="auto">
                        <a:xfrm>
                          <a:off x="4838843" y="2938672"/>
                          <a:ext cx="49527" cy="34645"/>
                        </a:xfrm>
                        <a:custGeom>
                          <a:avLst/>
                          <a:gdLst>
                            <a:gd name="T0" fmla="*/ 17 w 58"/>
                            <a:gd name="T1" fmla="*/ 2 h 36"/>
                            <a:gd name="T2" fmla="*/ 58 w 58"/>
                            <a:gd name="T3" fmla="*/ 1 h 36"/>
                            <a:gd name="T4" fmla="*/ 49 w 58"/>
                            <a:gd name="T5" fmla="*/ 25 h 36"/>
                            <a:gd name="T6" fmla="*/ 17 w 58"/>
                            <a:gd name="T7" fmla="*/ 2 h 36"/>
                          </a:gdLst>
                          <a:ahLst/>
                          <a:cxnLst>
                            <a:cxn ang="0">
                              <a:pos x="T0" y="T1"/>
                            </a:cxn>
                            <a:cxn ang="0">
                              <a:pos x="T2" y="T3"/>
                            </a:cxn>
                            <a:cxn ang="0">
                              <a:pos x="T4" y="T5"/>
                            </a:cxn>
                            <a:cxn ang="0">
                              <a:pos x="T6" y="T7"/>
                            </a:cxn>
                          </a:cxnLst>
                          <a:rect l="0" t="0" r="r" b="b"/>
                          <a:pathLst>
                            <a:path w="58" h="36">
                              <a:moveTo>
                                <a:pt x="17" y="2"/>
                              </a:moveTo>
                              <a:cubicBezTo>
                                <a:pt x="31" y="0"/>
                                <a:pt x="44" y="7"/>
                                <a:pt x="58" y="1"/>
                              </a:cubicBezTo>
                              <a:cubicBezTo>
                                <a:pt x="53" y="8"/>
                                <a:pt x="50" y="16"/>
                                <a:pt x="49" y="25"/>
                              </a:cubicBezTo>
                              <a:cubicBezTo>
                                <a:pt x="31" y="15"/>
                                <a:pt x="0" y="36"/>
                                <a:pt x="17" y="2"/>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2" name="Freeform 159">
                          <a:extLst>
                            <a:ext uri="{FF2B5EF4-FFF2-40B4-BE49-F238E27FC236}">
                              <a16:creationId xmlns:a16="http://schemas.microsoft.com/office/drawing/2014/main" id="{E6720B3B-8432-58ED-6257-531768C786F2}"/>
                            </a:ext>
                          </a:extLst>
                        </p:cNvPr>
                        <p:cNvSpPr>
                          <a:spLocks/>
                        </p:cNvSpPr>
                        <p:nvPr/>
                      </p:nvSpPr>
                      <p:spPr bwMode="auto">
                        <a:xfrm>
                          <a:off x="4808183" y="3215822"/>
                          <a:ext cx="42451" cy="42638"/>
                        </a:xfrm>
                        <a:custGeom>
                          <a:avLst/>
                          <a:gdLst>
                            <a:gd name="T0" fmla="*/ 32 w 48"/>
                            <a:gd name="T1" fmla="*/ 43 h 43"/>
                            <a:gd name="T2" fmla="*/ 0 w 48"/>
                            <a:gd name="T3" fmla="*/ 9 h 43"/>
                            <a:gd name="T4" fmla="*/ 12 w 48"/>
                            <a:gd name="T5" fmla="*/ 0 h 43"/>
                            <a:gd name="T6" fmla="*/ 32 w 48"/>
                            <a:gd name="T7" fmla="*/ 43 h 43"/>
                          </a:gdLst>
                          <a:ahLst/>
                          <a:cxnLst>
                            <a:cxn ang="0">
                              <a:pos x="T0" y="T1"/>
                            </a:cxn>
                            <a:cxn ang="0">
                              <a:pos x="T2" y="T3"/>
                            </a:cxn>
                            <a:cxn ang="0">
                              <a:pos x="T4" y="T5"/>
                            </a:cxn>
                            <a:cxn ang="0">
                              <a:pos x="T6" y="T7"/>
                            </a:cxn>
                          </a:cxnLst>
                          <a:rect l="0" t="0" r="r" b="b"/>
                          <a:pathLst>
                            <a:path w="48" h="43">
                              <a:moveTo>
                                <a:pt x="32" y="43"/>
                              </a:moveTo>
                              <a:cubicBezTo>
                                <a:pt x="21" y="31"/>
                                <a:pt x="13" y="18"/>
                                <a:pt x="0" y="9"/>
                              </a:cubicBezTo>
                              <a:cubicBezTo>
                                <a:pt x="3" y="5"/>
                                <a:pt x="8" y="2"/>
                                <a:pt x="12" y="0"/>
                              </a:cubicBezTo>
                              <a:cubicBezTo>
                                <a:pt x="17" y="18"/>
                                <a:pt x="48" y="18"/>
                                <a:pt x="32" y="43"/>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3" name="Freeform 173">
                          <a:extLst>
                            <a:ext uri="{FF2B5EF4-FFF2-40B4-BE49-F238E27FC236}">
                              <a16:creationId xmlns:a16="http://schemas.microsoft.com/office/drawing/2014/main" id="{9F37B33D-2598-3C10-CC18-B914DEAAE736}"/>
                            </a:ext>
                          </a:extLst>
                        </p:cNvPr>
                        <p:cNvSpPr>
                          <a:spLocks/>
                        </p:cNvSpPr>
                        <p:nvPr/>
                      </p:nvSpPr>
                      <p:spPr bwMode="auto">
                        <a:xfrm>
                          <a:off x="4878935" y="3325084"/>
                          <a:ext cx="30660" cy="39974"/>
                        </a:xfrm>
                        <a:custGeom>
                          <a:avLst/>
                          <a:gdLst>
                            <a:gd name="T0" fmla="*/ 13 w 36"/>
                            <a:gd name="T1" fmla="*/ 40 h 40"/>
                            <a:gd name="T2" fmla="*/ 5 w 36"/>
                            <a:gd name="T3" fmla="*/ 15 h 40"/>
                            <a:gd name="T4" fmla="*/ 27 w 36"/>
                            <a:gd name="T5" fmla="*/ 4 h 40"/>
                            <a:gd name="T6" fmla="*/ 13 w 36"/>
                            <a:gd name="T7" fmla="*/ 40 h 40"/>
                          </a:gdLst>
                          <a:ahLst/>
                          <a:cxnLst>
                            <a:cxn ang="0">
                              <a:pos x="T0" y="T1"/>
                            </a:cxn>
                            <a:cxn ang="0">
                              <a:pos x="T2" y="T3"/>
                            </a:cxn>
                            <a:cxn ang="0">
                              <a:pos x="T4" y="T5"/>
                            </a:cxn>
                            <a:cxn ang="0">
                              <a:pos x="T6" y="T7"/>
                            </a:cxn>
                          </a:cxnLst>
                          <a:rect l="0" t="0" r="r" b="b"/>
                          <a:pathLst>
                            <a:path w="36" h="40">
                              <a:moveTo>
                                <a:pt x="13" y="40"/>
                              </a:moveTo>
                              <a:cubicBezTo>
                                <a:pt x="9" y="34"/>
                                <a:pt x="0" y="23"/>
                                <a:pt x="5" y="15"/>
                              </a:cubicBezTo>
                              <a:cubicBezTo>
                                <a:pt x="8" y="11"/>
                                <a:pt x="22" y="0"/>
                                <a:pt x="27" y="4"/>
                              </a:cubicBezTo>
                              <a:cubicBezTo>
                                <a:pt x="36" y="11"/>
                                <a:pt x="21" y="36"/>
                                <a:pt x="13" y="40"/>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4" name="Freeform 177">
                          <a:extLst>
                            <a:ext uri="{FF2B5EF4-FFF2-40B4-BE49-F238E27FC236}">
                              <a16:creationId xmlns:a16="http://schemas.microsoft.com/office/drawing/2014/main" id="{889D61BC-BCFA-7E89-5A15-051022561E77}"/>
                            </a:ext>
                          </a:extLst>
                        </p:cNvPr>
                        <p:cNvSpPr>
                          <a:spLocks/>
                        </p:cNvSpPr>
                        <p:nvPr/>
                      </p:nvSpPr>
                      <p:spPr bwMode="auto">
                        <a:xfrm>
                          <a:off x="4928463" y="3103896"/>
                          <a:ext cx="51885" cy="90607"/>
                        </a:xfrm>
                        <a:custGeom>
                          <a:avLst/>
                          <a:gdLst>
                            <a:gd name="T0" fmla="*/ 26 w 60"/>
                            <a:gd name="T1" fmla="*/ 89 h 89"/>
                            <a:gd name="T2" fmla="*/ 5 w 60"/>
                            <a:gd name="T3" fmla="*/ 39 h 89"/>
                            <a:gd name="T4" fmla="*/ 26 w 60"/>
                            <a:gd name="T5" fmla="*/ 89 h 89"/>
                          </a:gdLst>
                          <a:ahLst/>
                          <a:cxnLst>
                            <a:cxn ang="0">
                              <a:pos x="T0" y="T1"/>
                            </a:cxn>
                            <a:cxn ang="0">
                              <a:pos x="T2" y="T3"/>
                            </a:cxn>
                            <a:cxn ang="0">
                              <a:pos x="T4" y="T5"/>
                            </a:cxn>
                          </a:cxnLst>
                          <a:rect l="0" t="0" r="r" b="b"/>
                          <a:pathLst>
                            <a:path w="60" h="89">
                              <a:moveTo>
                                <a:pt x="26" y="89"/>
                              </a:moveTo>
                              <a:cubicBezTo>
                                <a:pt x="0" y="79"/>
                                <a:pt x="35" y="50"/>
                                <a:pt x="5" y="39"/>
                              </a:cubicBezTo>
                              <a:cubicBezTo>
                                <a:pt x="40" y="0"/>
                                <a:pt x="60" y="71"/>
                                <a:pt x="26" y="89"/>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5" name="Freeform 179">
                          <a:extLst>
                            <a:ext uri="{FF2B5EF4-FFF2-40B4-BE49-F238E27FC236}">
                              <a16:creationId xmlns:a16="http://schemas.microsoft.com/office/drawing/2014/main" id="{E3044609-7E9C-6BC2-0BFA-A5E3CA1E9F76}"/>
                            </a:ext>
                          </a:extLst>
                        </p:cNvPr>
                        <p:cNvSpPr>
                          <a:spLocks/>
                        </p:cNvSpPr>
                        <p:nvPr/>
                      </p:nvSpPr>
                      <p:spPr bwMode="auto">
                        <a:xfrm>
                          <a:off x="4949688" y="3258460"/>
                          <a:ext cx="37735" cy="23985"/>
                        </a:xfrm>
                        <a:custGeom>
                          <a:avLst/>
                          <a:gdLst>
                            <a:gd name="T0" fmla="*/ 0 w 45"/>
                            <a:gd name="T1" fmla="*/ 24 h 24"/>
                            <a:gd name="T2" fmla="*/ 45 w 45"/>
                            <a:gd name="T3" fmla="*/ 0 h 24"/>
                            <a:gd name="T4" fmla="*/ 0 w 45"/>
                            <a:gd name="T5" fmla="*/ 24 h 24"/>
                          </a:gdLst>
                          <a:ahLst/>
                          <a:cxnLst>
                            <a:cxn ang="0">
                              <a:pos x="T0" y="T1"/>
                            </a:cxn>
                            <a:cxn ang="0">
                              <a:pos x="T2" y="T3"/>
                            </a:cxn>
                            <a:cxn ang="0">
                              <a:pos x="T4" y="T5"/>
                            </a:cxn>
                          </a:cxnLst>
                          <a:rect l="0" t="0" r="r" b="b"/>
                          <a:pathLst>
                            <a:path w="45" h="24">
                              <a:moveTo>
                                <a:pt x="0" y="24"/>
                              </a:moveTo>
                              <a:cubicBezTo>
                                <a:pt x="3" y="3"/>
                                <a:pt x="29" y="6"/>
                                <a:pt x="45" y="0"/>
                              </a:cubicBezTo>
                              <a:cubicBezTo>
                                <a:pt x="36" y="15"/>
                                <a:pt x="16" y="23"/>
                                <a:pt x="0" y="24"/>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6" name="Freeform 181">
                          <a:extLst>
                            <a:ext uri="{FF2B5EF4-FFF2-40B4-BE49-F238E27FC236}">
                              <a16:creationId xmlns:a16="http://schemas.microsoft.com/office/drawing/2014/main" id="{F7812780-04A0-C600-F932-69F81E34FFDD}"/>
                            </a:ext>
                          </a:extLst>
                        </p:cNvPr>
                        <p:cNvSpPr>
                          <a:spLocks/>
                        </p:cNvSpPr>
                        <p:nvPr/>
                      </p:nvSpPr>
                      <p:spPr bwMode="auto">
                        <a:xfrm>
                          <a:off x="4926103" y="3026615"/>
                          <a:ext cx="89620" cy="55964"/>
                        </a:xfrm>
                        <a:custGeom>
                          <a:avLst/>
                          <a:gdLst>
                            <a:gd name="T0" fmla="*/ 79 w 103"/>
                            <a:gd name="T1" fmla="*/ 57 h 57"/>
                            <a:gd name="T2" fmla="*/ 42 w 103"/>
                            <a:gd name="T3" fmla="*/ 42 h 57"/>
                            <a:gd name="T4" fmla="*/ 55 w 103"/>
                            <a:gd name="T5" fmla="*/ 33 h 57"/>
                            <a:gd name="T6" fmla="*/ 19 w 103"/>
                            <a:gd name="T7" fmla="*/ 32 h 57"/>
                            <a:gd name="T8" fmla="*/ 35 w 103"/>
                            <a:gd name="T9" fmla="*/ 10 h 57"/>
                            <a:gd name="T10" fmla="*/ 103 w 103"/>
                            <a:gd name="T11" fmla="*/ 48 h 57"/>
                            <a:gd name="T12" fmla="*/ 79 w 103"/>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03" h="57">
                              <a:moveTo>
                                <a:pt x="79" y="57"/>
                              </a:moveTo>
                              <a:cubicBezTo>
                                <a:pt x="65" y="55"/>
                                <a:pt x="53" y="49"/>
                                <a:pt x="42" y="42"/>
                              </a:cubicBezTo>
                              <a:cubicBezTo>
                                <a:pt x="46" y="39"/>
                                <a:pt x="50" y="36"/>
                                <a:pt x="55" y="33"/>
                              </a:cubicBezTo>
                              <a:cubicBezTo>
                                <a:pt x="43" y="32"/>
                                <a:pt x="29" y="38"/>
                                <a:pt x="19" y="32"/>
                              </a:cubicBezTo>
                              <a:cubicBezTo>
                                <a:pt x="0" y="19"/>
                                <a:pt x="22" y="13"/>
                                <a:pt x="35" y="10"/>
                              </a:cubicBezTo>
                              <a:cubicBezTo>
                                <a:pt x="74" y="0"/>
                                <a:pt x="85" y="14"/>
                                <a:pt x="103" y="48"/>
                              </a:cubicBezTo>
                              <a:cubicBezTo>
                                <a:pt x="94" y="43"/>
                                <a:pt x="85" y="48"/>
                                <a:pt x="79" y="57"/>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7" name="Freeform 183">
                          <a:extLst>
                            <a:ext uri="{FF2B5EF4-FFF2-40B4-BE49-F238E27FC236}">
                              <a16:creationId xmlns:a16="http://schemas.microsoft.com/office/drawing/2014/main" id="{45C09836-6BE1-1865-16D6-AB7E3812A508}"/>
                            </a:ext>
                          </a:extLst>
                        </p:cNvPr>
                        <p:cNvSpPr>
                          <a:spLocks/>
                        </p:cNvSpPr>
                        <p:nvPr/>
                      </p:nvSpPr>
                      <p:spPr bwMode="auto">
                        <a:xfrm>
                          <a:off x="4996856" y="3237141"/>
                          <a:ext cx="63678" cy="26649"/>
                        </a:xfrm>
                        <a:custGeom>
                          <a:avLst/>
                          <a:gdLst>
                            <a:gd name="T0" fmla="*/ 46 w 72"/>
                            <a:gd name="T1" fmla="*/ 26 h 26"/>
                            <a:gd name="T2" fmla="*/ 28 w 72"/>
                            <a:gd name="T3" fmla="*/ 4 h 26"/>
                            <a:gd name="T4" fmla="*/ 72 w 72"/>
                            <a:gd name="T5" fmla="*/ 7 h 26"/>
                            <a:gd name="T6" fmla="*/ 46 w 72"/>
                            <a:gd name="T7" fmla="*/ 26 h 26"/>
                          </a:gdLst>
                          <a:ahLst/>
                          <a:cxnLst>
                            <a:cxn ang="0">
                              <a:pos x="T0" y="T1"/>
                            </a:cxn>
                            <a:cxn ang="0">
                              <a:pos x="T2" y="T3"/>
                            </a:cxn>
                            <a:cxn ang="0">
                              <a:pos x="T4" y="T5"/>
                            </a:cxn>
                            <a:cxn ang="0">
                              <a:pos x="T6" y="T7"/>
                            </a:cxn>
                          </a:cxnLst>
                          <a:rect l="0" t="0" r="r" b="b"/>
                          <a:pathLst>
                            <a:path w="72" h="26">
                              <a:moveTo>
                                <a:pt x="46" y="26"/>
                              </a:moveTo>
                              <a:cubicBezTo>
                                <a:pt x="44" y="23"/>
                                <a:pt x="0" y="11"/>
                                <a:pt x="28" y="4"/>
                              </a:cubicBezTo>
                              <a:cubicBezTo>
                                <a:pt x="43" y="0"/>
                                <a:pt x="58" y="11"/>
                                <a:pt x="72" y="7"/>
                              </a:cubicBezTo>
                              <a:cubicBezTo>
                                <a:pt x="67" y="17"/>
                                <a:pt x="58" y="24"/>
                                <a:pt x="46" y="26"/>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88" name="Freeform 191">
                          <a:extLst>
                            <a:ext uri="{FF2B5EF4-FFF2-40B4-BE49-F238E27FC236}">
                              <a16:creationId xmlns:a16="http://schemas.microsoft.com/office/drawing/2014/main" id="{ED091EC0-08C0-E339-8FA4-1D7DFBBDB1FE}"/>
                            </a:ext>
                          </a:extLst>
                        </p:cNvPr>
                        <p:cNvSpPr>
                          <a:spLocks/>
                        </p:cNvSpPr>
                        <p:nvPr/>
                      </p:nvSpPr>
                      <p:spPr bwMode="auto">
                        <a:xfrm>
                          <a:off x="5133644" y="3429014"/>
                          <a:ext cx="56602" cy="93272"/>
                        </a:xfrm>
                        <a:custGeom>
                          <a:avLst/>
                          <a:gdLst>
                            <a:gd name="T0" fmla="*/ 25 w 64"/>
                            <a:gd name="T1" fmla="*/ 61 h 93"/>
                            <a:gd name="T2" fmla="*/ 2 w 64"/>
                            <a:gd name="T3" fmla="*/ 45 h 93"/>
                            <a:gd name="T4" fmla="*/ 62 w 64"/>
                            <a:gd name="T5" fmla="*/ 0 h 93"/>
                            <a:gd name="T6" fmla="*/ 50 w 64"/>
                            <a:gd name="T7" fmla="*/ 40 h 93"/>
                            <a:gd name="T8" fmla="*/ 25 w 64"/>
                            <a:gd name="T9" fmla="*/ 61 h 93"/>
                          </a:gdLst>
                          <a:ahLst/>
                          <a:cxnLst>
                            <a:cxn ang="0">
                              <a:pos x="T0" y="T1"/>
                            </a:cxn>
                            <a:cxn ang="0">
                              <a:pos x="T2" y="T3"/>
                            </a:cxn>
                            <a:cxn ang="0">
                              <a:pos x="T4" y="T5"/>
                            </a:cxn>
                            <a:cxn ang="0">
                              <a:pos x="T6" y="T7"/>
                            </a:cxn>
                            <a:cxn ang="0">
                              <a:pos x="T8" y="T9"/>
                            </a:cxn>
                          </a:cxnLst>
                          <a:rect l="0" t="0" r="r" b="b"/>
                          <a:pathLst>
                            <a:path w="64" h="93">
                              <a:moveTo>
                                <a:pt x="25" y="61"/>
                              </a:moveTo>
                              <a:cubicBezTo>
                                <a:pt x="11" y="93"/>
                                <a:pt x="3" y="58"/>
                                <a:pt x="2" y="45"/>
                              </a:cubicBezTo>
                              <a:cubicBezTo>
                                <a:pt x="0" y="21"/>
                                <a:pt x="40" y="4"/>
                                <a:pt x="62" y="0"/>
                              </a:cubicBezTo>
                              <a:cubicBezTo>
                                <a:pt x="64" y="14"/>
                                <a:pt x="55" y="27"/>
                                <a:pt x="50" y="40"/>
                              </a:cubicBezTo>
                              <a:cubicBezTo>
                                <a:pt x="41" y="63"/>
                                <a:pt x="40" y="44"/>
                                <a:pt x="25" y="61"/>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grpSp>
              </p:grpSp>
            </p:grpSp>
          </p:grpSp>
          <p:sp>
            <p:nvSpPr>
              <p:cNvPr id="418" name="Freeform 195">
                <a:extLst>
                  <a:ext uri="{FF2B5EF4-FFF2-40B4-BE49-F238E27FC236}">
                    <a16:creationId xmlns:a16="http://schemas.microsoft.com/office/drawing/2014/main" id="{FECEF7D9-0649-6DD5-9FC4-28ED9C93CB5E}"/>
                  </a:ext>
                </a:extLst>
              </p:cNvPr>
              <p:cNvSpPr>
                <a:spLocks/>
              </p:cNvSpPr>
              <p:nvPr/>
            </p:nvSpPr>
            <p:spPr bwMode="auto">
              <a:xfrm>
                <a:off x="4812877" y="4318758"/>
                <a:ext cx="133377" cy="216880"/>
              </a:xfrm>
              <a:custGeom>
                <a:avLst/>
                <a:gdLst>
                  <a:gd name="T0" fmla="*/ 0 w 195"/>
                  <a:gd name="T1" fmla="*/ 229 h 237"/>
                  <a:gd name="T2" fmla="*/ 58 w 195"/>
                  <a:gd name="T3" fmla="*/ 112 h 237"/>
                  <a:gd name="T4" fmla="*/ 73 w 195"/>
                  <a:gd name="T5" fmla="*/ 57 h 237"/>
                  <a:gd name="T6" fmla="*/ 107 w 195"/>
                  <a:gd name="T7" fmla="*/ 12 h 237"/>
                  <a:gd name="T8" fmla="*/ 143 w 195"/>
                  <a:gd name="T9" fmla="*/ 13 h 237"/>
                  <a:gd name="T10" fmla="*/ 151 w 195"/>
                  <a:gd name="T11" fmla="*/ 32 h 237"/>
                  <a:gd name="T12" fmla="*/ 167 w 195"/>
                  <a:gd name="T13" fmla="*/ 38 h 237"/>
                  <a:gd name="T14" fmla="*/ 179 w 195"/>
                  <a:gd name="T15" fmla="*/ 61 h 237"/>
                  <a:gd name="T16" fmla="*/ 156 w 195"/>
                  <a:gd name="T17" fmla="*/ 126 h 237"/>
                  <a:gd name="T18" fmla="*/ 117 w 195"/>
                  <a:gd name="T19" fmla="*/ 161 h 237"/>
                  <a:gd name="T20" fmla="*/ 65 w 195"/>
                  <a:gd name="T21" fmla="*/ 207 h 237"/>
                  <a:gd name="T22" fmla="*/ 59 w 195"/>
                  <a:gd name="T23" fmla="*/ 201 h 237"/>
                  <a:gd name="T24" fmla="*/ 49 w 195"/>
                  <a:gd name="T25" fmla="*/ 225 h 237"/>
                  <a:gd name="T26" fmla="*/ 0 w 195"/>
                  <a:gd name="T27"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237">
                    <a:moveTo>
                      <a:pt x="0" y="229"/>
                    </a:moveTo>
                    <a:cubicBezTo>
                      <a:pt x="29" y="199"/>
                      <a:pt x="33" y="145"/>
                      <a:pt x="58" y="112"/>
                    </a:cubicBezTo>
                    <a:cubicBezTo>
                      <a:pt x="71" y="95"/>
                      <a:pt x="59" y="73"/>
                      <a:pt x="73" y="57"/>
                    </a:cubicBezTo>
                    <a:cubicBezTo>
                      <a:pt x="85" y="45"/>
                      <a:pt x="114" y="31"/>
                      <a:pt x="107" y="12"/>
                    </a:cubicBezTo>
                    <a:cubicBezTo>
                      <a:pt x="117" y="14"/>
                      <a:pt x="132" y="18"/>
                      <a:pt x="143" y="13"/>
                    </a:cubicBezTo>
                    <a:cubicBezTo>
                      <a:pt x="167" y="0"/>
                      <a:pt x="148" y="24"/>
                      <a:pt x="151" y="32"/>
                    </a:cubicBezTo>
                    <a:cubicBezTo>
                      <a:pt x="151" y="31"/>
                      <a:pt x="166" y="36"/>
                      <a:pt x="167" y="38"/>
                    </a:cubicBezTo>
                    <a:cubicBezTo>
                      <a:pt x="178" y="48"/>
                      <a:pt x="172" y="46"/>
                      <a:pt x="179" y="61"/>
                    </a:cubicBezTo>
                    <a:cubicBezTo>
                      <a:pt x="195" y="93"/>
                      <a:pt x="135" y="99"/>
                      <a:pt x="156" y="126"/>
                    </a:cubicBezTo>
                    <a:cubicBezTo>
                      <a:pt x="133" y="119"/>
                      <a:pt x="90" y="135"/>
                      <a:pt x="117" y="161"/>
                    </a:cubicBezTo>
                    <a:cubicBezTo>
                      <a:pt x="106" y="163"/>
                      <a:pt x="67" y="196"/>
                      <a:pt x="65" y="207"/>
                    </a:cubicBezTo>
                    <a:cubicBezTo>
                      <a:pt x="62" y="205"/>
                      <a:pt x="61" y="203"/>
                      <a:pt x="59" y="201"/>
                    </a:cubicBezTo>
                    <a:cubicBezTo>
                      <a:pt x="55" y="208"/>
                      <a:pt x="55" y="218"/>
                      <a:pt x="49" y="225"/>
                    </a:cubicBezTo>
                    <a:cubicBezTo>
                      <a:pt x="38" y="237"/>
                      <a:pt x="13" y="229"/>
                      <a:pt x="0" y="229"/>
                    </a:cubicBezTo>
                  </a:path>
                </a:pathLst>
              </a:custGeom>
              <a:solidFill>
                <a:srgbClr val="FFC00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19" name="Freeform 197">
                <a:extLst>
                  <a:ext uri="{FF2B5EF4-FFF2-40B4-BE49-F238E27FC236}">
                    <a16:creationId xmlns:a16="http://schemas.microsoft.com/office/drawing/2014/main" id="{B3A71067-F1E7-9A21-151A-153B9FE23724}"/>
                  </a:ext>
                </a:extLst>
              </p:cNvPr>
              <p:cNvSpPr>
                <a:spLocks/>
              </p:cNvSpPr>
              <p:nvPr/>
            </p:nvSpPr>
            <p:spPr bwMode="auto">
              <a:xfrm>
                <a:off x="4575357" y="4201788"/>
                <a:ext cx="195498" cy="138901"/>
              </a:xfrm>
              <a:custGeom>
                <a:avLst/>
                <a:gdLst>
                  <a:gd name="T0" fmla="*/ 4 w 284"/>
                  <a:gd name="T1" fmla="*/ 94 h 152"/>
                  <a:gd name="T2" fmla="*/ 0 w 284"/>
                  <a:gd name="T3" fmla="*/ 81 h 152"/>
                  <a:gd name="T4" fmla="*/ 62 w 284"/>
                  <a:gd name="T5" fmla="*/ 68 h 152"/>
                  <a:gd name="T6" fmla="*/ 98 w 284"/>
                  <a:gd name="T7" fmla="*/ 43 h 152"/>
                  <a:gd name="T8" fmla="*/ 183 w 284"/>
                  <a:gd name="T9" fmla="*/ 41 h 152"/>
                  <a:gd name="T10" fmla="*/ 284 w 284"/>
                  <a:gd name="T11" fmla="*/ 0 h 152"/>
                  <a:gd name="T12" fmla="*/ 213 w 284"/>
                  <a:gd name="T13" fmla="*/ 51 h 152"/>
                  <a:gd name="T14" fmla="*/ 220 w 284"/>
                  <a:gd name="T15" fmla="*/ 94 h 152"/>
                  <a:gd name="T16" fmla="*/ 174 w 284"/>
                  <a:gd name="T17" fmla="*/ 100 h 152"/>
                  <a:gd name="T18" fmla="*/ 145 w 284"/>
                  <a:gd name="T19" fmla="*/ 124 h 152"/>
                  <a:gd name="T20" fmla="*/ 93 w 284"/>
                  <a:gd name="T21" fmla="*/ 152 h 152"/>
                  <a:gd name="T22" fmla="*/ 4 w 284"/>
                  <a:gd name="T23" fmla="*/ 9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52">
                    <a:moveTo>
                      <a:pt x="4" y="94"/>
                    </a:moveTo>
                    <a:cubicBezTo>
                      <a:pt x="3" y="89"/>
                      <a:pt x="1" y="85"/>
                      <a:pt x="0" y="81"/>
                    </a:cubicBezTo>
                    <a:cubicBezTo>
                      <a:pt x="15" y="97"/>
                      <a:pt x="43" y="67"/>
                      <a:pt x="62" y="68"/>
                    </a:cubicBezTo>
                    <a:cubicBezTo>
                      <a:pt x="91" y="70"/>
                      <a:pt x="71" y="42"/>
                      <a:pt x="98" y="43"/>
                    </a:cubicBezTo>
                    <a:cubicBezTo>
                      <a:pt x="128" y="44"/>
                      <a:pt x="153" y="49"/>
                      <a:pt x="183" y="41"/>
                    </a:cubicBezTo>
                    <a:cubicBezTo>
                      <a:pt x="217" y="33"/>
                      <a:pt x="249" y="0"/>
                      <a:pt x="284" y="0"/>
                    </a:cubicBezTo>
                    <a:cubicBezTo>
                      <a:pt x="261" y="13"/>
                      <a:pt x="238" y="44"/>
                      <a:pt x="213" y="51"/>
                    </a:cubicBezTo>
                    <a:cubicBezTo>
                      <a:pt x="186" y="59"/>
                      <a:pt x="211" y="83"/>
                      <a:pt x="220" y="94"/>
                    </a:cubicBezTo>
                    <a:cubicBezTo>
                      <a:pt x="209" y="95"/>
                      <a:pt x="183" y="93"/>
                      <a:pt x="174" y="100"/>
                    </a:cubicBezTo>
                    <a:cubicBezTo>
                      <a:pt x="163" y="108"/>
                      <a:pt x="159" y="120"/>
                      <a:pt x="145" y="124"/>
                    </a:cubicBezTo>
                    <a:cubicBezTo>
                      <a:pt x="133" y="128"/>
                      <a:pt x="87" y="133"/>
                      <a:pt x="93" y="152"/>
                    </a:cubicBezTo>
                    <a:cubicBezTo>
                      <a:pt x="56" y="134"/>
                      <a:pt x="18" y="140"/>
                      <a:pt x="4" y="94"/>
                    </a:cubicBezTo>
                  </a:path>
                </a:pathLst>
              </a:custGeom>
              <a:solidFill>
                <a:schemeClr val="accent5">
                  <a:lumMod val="60000"/>
                  <a:lumOff val="40000"/>
                </a:schemeClr>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20" name="Freeform 202">
                <a:extLst>
                  <a:ext uri="{FF2B5EF4-FFF2-40B4-BE49-F238E27FC236}">
                    <a16:creationId xmlns:a16="http://schemas.microsoft.com/office/drawing/2014/main" id="{FDE2635E-385A-A561-CD35-5AFA19C4B650}"/>
                  </a:ext>
                </a:extLst>
              </p:cNvPr>
              <p:cNvSpPr>
                <a:spLocks/>
              </p:cNvSpPr>
              <p:nvPr/>
            </p:nvSpPr>
            <p:spPr bwMode="auto">
              <a:xfrm>
                <a:off x="3071673" y="4162799"/>
                <a:ext cx="27407" cy="21932"/>
              </a:xfrm>
              <a:custGeom>
                <a:avLst/>
                <a:gdLst>
                  <a:gd name="T0" fmla="*/ 9 w 15"/>
                  <a:gd name="T1" fmla="*/ 9 h 9"/>
                  <a:gd name="T2" fmla="*/ 2 w 15"/>
                  <a:gd name="T3" fmla="*/ 0 h 9"/>
                  <a:gd name="T4" fmla="*/ 9 w 15"/>
                  <a:gd name="T5" fmla="*/ 9 h 9"/>
                </a:gdLst>
                <a:ahLst/>
                <a:cxnLst>
                  <a:cxn ang="0">
                    <a:pos x="T0" y="T1"/>
                  </a:cxn>
                  <a:cxn ang="0">
                    <a:pos x="T2" y="T3"/>
                  </a:cxn>
                  <a:cxn ang="0">
                    <a:pos x="T4" y="T5"/>
                  </a:cxn>
                </a:cxnLst>
                <a:rect l="0" t="0" r="r" b="b"/>
                <a:pathLst>
                  <a:path w="15" h="9">
                    <a:moveTo>
                      <a:pt x="9" y="9"/>
                    </a:moveTo>
                    <a:cubicBezTo>
                      <a:pt x="5" y="9"/>
                      <a:pt x="0" y="5"/>
                      <a:pt x="2" y="0"/>
                    </a:cubicBezTo>
                    <a:cubicBezTo>
                      <a:pt x="6" y="2"/>
                      <a:pt x="15" y="4"/>
                      <a:pt x="9" y="9"/>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21" name="Freeform 205">
                <a:extLst>
                  <a:ext uri="{FF2B5EF4-FFF2-40B4-BE49-F238E27FC236}">
                    <a16:creationId xmlns:a16="http://schemas.microsoft.com/office/drawing/2014/main" id="{3CBEE7B0-FCA9-256E-9FF2-33FB602466EF}"/>
                  </a:ext>
                </a:extLst>
              </p:cNvPr>
              <p:cNvSpPr>
                <a:spLocks/>
              </p:cNvSpPr>
              <p:nvPr/>
            </p:nvSpPr>
            <p:spPr bwMode="auto">
              <a:xfrm>
                <a:off x="1418170" y="4145742"/>
                <a:ext cx="9136" cy="12185"/>
              </a:xfrm>
              <a:custGeom>
                <a:avLst/>
                <a:gdLst>
                  <a:gd name="T0" fmla="*/ 12 w 12"/>
                  <a:gd name="T1" fmla="*/ 0 h 14"/>
                  <a:gd name="T2" fmla="*/ 0 w 12"/>
                  <a:gd name="T3" fmla="*/ 1 h 14"/>
                  <a:gd name="T4" fmla="*/ 12 w 12"/>
                  <a:gd name="T5" fmla="*/ 0 h 14"/>
                </a:gdLst>
                <a:ahLst/>
                <a:cxnLst>
                  <a:cxn ang="0">
                    <a:pos x="T0" y="T1"/>
                  </a:cxn>
                  <a:cxn ang="0">
                    <a:pos x="T2" y="T3"/>
                  </a:cxn>
                  <a:cxn ang="0">
                    <a:pos x="T4" y="T5"/>
                  </a:cxn>
                </a:cxnLst>
                <a:rect l="0" t="0" r="r" b="b"/>
                <a:pathLst>
                  <a:path w="12" h="14">
                    <a:moveTo>
                      <a:pt x="12" y="0"/>
                    </a:moveTo>
                    <a:cubicBezTo>
                      <a:pt x="10" y="13"/>
                      <a:pt x="6" y="14"/>
                      <a:pt x="0" y="1"/>
                    </a:cubicBezTo>
                    <a:cubicBezTo>
                      <a:pt x="4" y="0"/>
                      <a:pt x="8" y="0"/>
                      <a:pt x="12" y="0"/>
                    </a:cubicBezTo>
                  </a:path>
                </a:pathLst>
              </a:custGeom>
              <a:solidFill>
                <a:srgbClr val="EA700D"/>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22" name="Freeform 206">
                <a:extLst>
                  <a:ext uri="{FF2B5EF4-FFF2-40B4-BE49-F238E27FC236}">
                    <a16:creationId xmlns:a16="http://schemas.microsoft.com/office/drawing/2014/main" id="{9BB3D314-12F4-ACA1-7F42-F8452E39509C}"/>
                  </a:ext>
                </a:extLst>
              </p:cNvPr>
              <p:cNvSpPr>
                <a:spLocks/>
              </p:cNvSpPr>
              <p:nvPr/>
            </p:nvSpPr>
            <p:spPr bwMode="auto">
              <a:xfrm>
                <a:off x="1418170" y="4145742"/>
                <a:ext cx="9136" cy="12185"/>
              </a:xfrm>
              <a:custGeom>
                <a:avLst/>
                <a:gdLst>
                  <a:gd name="T0" fmla="*/ 5 w 5"/>
                  <a:gd name="T1" fmla="*/ 0 h 5"/>
                  <a:gd name="T2" fmla="*/ 0 w 5"/>
                  <a:gd name="T3" fmla="*/ 0 h 5"/>
                  <a:gd name="T4" fmla="*/ 5 w 5"/>
                  <a:gd name="T5" fmla="*/ 0 h 5"/>
                </a:gdLst>
                <a:ahLst/>
                <a:cxnLst>
                  <a:cxn ang="0">
                    <a:pos x="T0" y="T1"/>
                  </a:cxn>
                  <a:cxn ang="0">
                    <a:pos x="T2" y="T3"/>
                  </a:cxn>
                  <a:cxn ang="0">
                    <a:pos x="T4" y="T5"/>
                  </a:cxn>
                </a:cxnLst>
                <a:rect l="0" t="0" r="r" b="b"/>
                <a:pathLst>
                  <a:path w="5" h="5">
                    <a:moveTo>
                      <a:pt x="5" y="0"/>
                    </a:moveTo>
                    <a:cubicBezTo>
                      <a:pt x="4" y="5"/>
                      <a:pt x="2" y="5"/>
                      <a:pt x="0" y="0"/>
                    </a:cubicBezTo>
                    <a:cubicBezTo>
                      <a:pt x="2" y="0"/>
                      <a:pt x="3" y="0"/>
                      <a:pt x="5"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23" name="Freeform 207">
                <a:extLst>
                  <a:ext uri="{FF2B5EF4-FFF2-40B4-BE49-F238E27FC236}">
                    <a16:creationId xmlns:a16="http://schemas.microsoft.com/office/drawing/2014/main" id="{5839E50C-1129-0C5B-618C-7203943E1B20}"/>
                  </a:ext>
                </a:extLst>
              </p:cNvPr>
              <p:cNvSpPr>
                <a:spLocks/>
              </p:cNvSpPr>
              <p:nvPr/>
            </p:nvSpPr>
            <p:spPr bwMode="auto">
              <a:xfrm>
                <a:off x="2490663" y="3183186"/>
                <a:ext cx="5482" cy="4874"/>
              </a:xfrm>
              <a:custGeom>
                <a:avLst/>
                <a:gdLst>
                  <a:gd name="T0" fmla="*/ 0 w 6"/>
                  <a:gd name="T1" fmla="*/ 6 h 6"/>
                  <a:gd name="T2" fmla="*/ 5 w 6"/>
                  <a:gd name="T3" fmla="*/ 0 h 6"/>
                  <a:gd name="T4" fmla="*/ 0 w 6"/>
                  <a:gd name="T5" fmla="*/ 6 h 6"/>
                </a:gdLst>
                <a:ahLst/>
                <a:cxnLst>
                  <a:cxn ang="0">
                    <a:pos x="T0" y="T1"/>
                  </a:cxn>
                  <a:cxn ang="0">
                    <a:pos x="T2" y="T3"/>
                  </a:cxn>
                  <a:cxn ang="0">
                    <a:pos x="T4" y="T5"/>
                  </a:cxn>
                </a:cxnLst>
                <a:rect l="0" t="0" r="r" b="b"/>
                <a:pathLst>
                  <a:path w="6" h="6">
                    <a:moveTo>
                      <a:pt x="0" y="6"/>
                    </a:moveTo>
                    <a:cubicBezTo>
                      <a:pt x="1" y="4"/>
                      <a:pt x="3" y="2"/>
                      <a:pt x="5" y="0"/>
                    </a:cubicBezTo>
                    <a:cubicBezTo>
                      <a:pt x="6" y="4"/>
                      <a:pt x="4" y="6"/>
                      <a:pt x="0" y="6"/>
                    </a:cubicBezTo>
                  </a:path>
                </a:pathLst>
              </a:custGeom>
              <a:solidFill>
                <a:srgbClr val="EA700D"/>
              </a:solidFill>
              <a:ln w="9525">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nvGrpSpPr>
              <p:cNvPr id="424" name="Group 6">
                <a:extLst>
                  <a:ext uri="{FF2B5EF4-FFF2-40B4-BE49-F238E27FC236}">
                    <a16:creationId xmlns:a16="http://schemas.microsoft.com/office/drawing/2014/main" id="{CEE6DEBD-2EB3-1A50-A5C2-204BC950E484}"/>
                  </a:ext>
                </a:extLst>
              </p:cNvPr>
              <p:cNvGrpSpPr/>
              <p:nvPr/>
            </p:nvGrpSpPr>
            <p:grpSpPr>
              <a:xfrm>
                <a:off x="1102085" y="3177094"/>
                <a:ext cx="1132788" cy="986924"/>
                <a:chOff x="1143206" y="2163559"/>
                <a:chExt cx="1462218" cy="1079286"/>
              </a:xfrm>
              <a:solidFill>
                <a:schemeClr val="accent5">
                  <a:lumMod val="60000"/>
                  <a:lumOff val="40000"/>
                </a:schemeClr>
              </a:solidFill>
            </p:grpSpPr>
            <p:sp>
              <p:nvSpPr>
                <p:cNvPr id="458" name="Freeform 105">
                  <a:extLst>
                    <a:ext uri="{FF2B5EF4-FFF2-40B4-BE49-F238E27FC236}">
                      <a16:creationId xmlns:a16="http://schemas.microsoft.com/office/drawing/2014/main" id="{F8860DFE-5C50-5624-F601-5E6F833005DF}"/>
                    </a:ext>
                  </a:extLst>
                </p:cNvPr>
                <p:cNvSpPr>
                  <a:spLocks/>
                </p:cNvSpPr>
                <p:nvPr/>
              </p:nvSpPr>
              <p:spPr bwMode="auto">
                <a:xfrm>
                  <a:off x="1143206" y="2163559"/>
                  <a:ext cx="1358447" cy="1079286"/>
                </a:xfrm>
                <a:custGeom>
                  <a:avLst/>
                  <a:gdLst>
                    <a:gd name="T0" fmla="*/ 18 w 1537"/>
                    <a:gd name="T1" fmla="*/ 130 h 1081"/>
                    <a:gd name="T2" fmla="*/ 33 w 1537"/>
                    <a:gd name="T3" fmla="*/ 84 h 1081"/>
                    <a:gd name="T4" fmla="*/ 133 w 1537"/>
                    <a:gd name="T5" fmla="*/ 49 h 1081"/>
                    <a:gd name="T6" fmla="*/ 167 w 1537"/>
                    <a:gd name="T7" fmla="*/ 25 h 1081"/>
                    <a:gd name="T8" fmla="*/ 271 w 1537"/>
                    <a:gd name="T9" fmla="*/ 49 h 1081"/>
                    <a:gd name="T10" fmla="*/ 452 w 1537"/>
                    <a:gd name="T11" fmla="*/ 40 h 1081"/>
                    <a:gd name="T12" fmla="*/ 661 w 1537"/>
                    <a:gd name="T13" fmla="*/ 52 h 1081"/>
                    <a:gd name="T14" fmla="*/ 786 w 1537"/>
                    <a:gd name="T15" fmla="*/ 58 h 1081"/>
                    <a:gd name="T16" fmla="*/ 918 w 1537"/>
                    <a:gd name="T17" fmla="*/ 72 h 1081"/>
                    <a:gd name="T18" fmla="*/ 960 w 1537"/>
                    <a:gd name="T19" fmla="*/ 108 h 1081"/>
                    <a:gd name="T20" fmla="*/ 1080 w 1537"/>
                    <a:gd name="T21" fmla="*/ 144 h 1081"/>
                    <a:gd name="T22" fmla="*/ 1129 w 1537"/>
                    <a:gd name="T23" fmla="*/ 156 h 1081"/>
                    <a:gd name="T24" fmla="*/ 1221 w 1537"/>
                    <a:gd name="T25" fmla="*/ 136 h 1081"/>
                    <a:gd name="T26" fmla="*/ 1367 w 1537"/>
                    <a:gd name="T27" fmla="*/ 192 h 1081"/>
                    <a:gd name="T28" fmla="*/ 1416 w 1537"/>
                    <a:gd name="T29" fmla="*/ 196 h 1081"/>
                    <a:gd name="T30" fmla="*/ 1512 w 1537"/>
                    <a:gd name="T31" fmla="*/ 195 h 1081"/>
                    <a:gd name="T32" fmla="*/ 1521 w 1537"/>
                    <a:gd name="T33" fmla="*/ 223 h 1081"/>
                    <a:gd name="T34" fmla="*/ 1428 w 1537"/>
                    <a:gd name="T35" fmla="*/ 322 h 1081"/>
                    <a:gd name="T36" fmla="*/ 1330 w 1537"/>
                    <a:gd name="T37" fmla="*/ 363 h 1081"/>
                    <a:gd name="T38" fmla="*/ 1203 w 1537"/>
                    <a:gd name="T39" fmla="*/ 452 h 1081"/>
                    <a:gd name="T40" fmla="*/ 1124 w 1537"/>
                    <a:gd name="T41" fmla="*/ 671 h 1081"/>
                    <a:gd name="T42" fmla="*/ 1073 w 1537"/>
                    <a:gd name="T43" fmla="*/ 763 h 1081"/>
                    <a:gd name="T44" fmla="*/ 1037 w 1537"/>
                    <a:gd name="T45" fmla="*/ 841 h 1081"/>
                    <a:gd name="T46" fmla="*/ 983 w 1537"/>
                    <a:gd name="T47" fmla="*/ 868 h 1081"/>
                    <a:gd name="T48" fmla="*/ 855 w 1537"/>
                    <a:gd name="T49" fmla="*/ 970 h 1081"/>
                    <a:gd name="T50" fmla="*/ 751 w 1537"/>
                    <a:gd name="T51" fmla="*/ 979 h 1081"/>
                    <a:gd name="T52" fmla="*/ 573 w 1537"/>
                    <a:gd name="T53" fmla="*/ 1001 h 1081"/>
                    <a:gd name="T54" fmla="*/ 475 w 1537"/>
                    <a:gd name="T55" fmla="*/ 1062 h 1081"/>
                    <a:gd name="T56" fmla="*/ 403 w 1537"/>
                    <a:gd name="T57" fmla="*/ 1056 h 1081"/>
                    <a:gd name="T58" fmla="*/ 354 w 1537"/>
                    <a:gd name="T59" fmla="*/ 991 h 1081"/>
                    <a:gd name="T60" fmla="*/ 356 w 1537"/>
                    <a:gd name="T61" fmla="*/ 966 h 1081"/>
                    <a:gd name="T62" fmla="*/ 268 w 1537"/>
                    <a:gd name="T63" fmla="*/ 914 h 1081"/>
                    <a:gd name="T64" fmla="*/ 217 w 1537"/>
                    <a:gd name="T65" fmla="*/ 860 h 1081"/>
                    <a:gd name="T66" fmla="*/ 250 w 1537"/>
                    <a:gd name="T67" fmla="*/ 805 h 1081"/>
                    <a:gd name="T68" fmla="*/ 240 w 1537"/>
                    <a:gd name="T69" fmla="*/ 735 h 1081"/>
                    <a:gd name="T70" fmla="*/ 244 w 1537"/>
                    <a:gd name="T71" fmla="*/ 623 h 1081"/>
                    <a:gd name="T72" fmla="*/ 212 w 1537"/>
                    <a:gd name="T73" fmla="*/ 574 h 1081"/>
                    <a:gd name="T74" fmla="*/ 277 w 1537"/>
                    <a:gd name="T75" fmla="*/ 556 h 1081"/>
                    <a:gd name="T76" fmla="*/ 297 w 1537"/>
                    <a:gd name="T77" fmla="*/ 489 h 1081"/>
                    <a:gd name="T78" fmla="*/ 289 w 1537"/>
                    <a:gd name="T79" fmla="*/ 388 h 1081"/>
                    <a:gd name="T80" fmla="*/ 375 w 1537"/>
                    <a:gd name="T81" fmla="*/ 311 h 1081"/>
                    <a:gd name="T82" fmla="*/ 327 w 1537"/>
                    <a:gd name="T83" fmla="*/ 262 h 1081"/>
                    <a:gd name="T84" fmla="*/ 205 w 1537"/>
                    <a:gd name="T85" fmla="*/ 271 h 1081"/>
                    <a:gd name="T86" fmla="*/ 145 w 1537"/>
                    <a:gd name="T87" fmla="*/ 246 h 1081"/>
                    <a:gd name="T88" fmla="*/ 92 w 1537"/>
                    <a:gd name="T89" fmla="*/ 245 h 1081"/>
                    <a:gd name="T90" fmla="*/ 81 w 1537"/>
                    <a:gd name="T91" fmla="*/ 205 h 1081"/>
                    <a:gd name="T92" fmla="*/ 75 w 1537"/>
                    <a:gd name="T93" fmla="*/ 196 h 1081"/>
                    <a:gd name="T94" fmla="*/ 66 w 1537"/>
                    <a:gd name="T95" fmla="*/ 158 h 1081"/>
                    <a:gd name="T96" fmla="*/ 49 w 1537"/>
                    <a:gd name="T97" fmla="*/ 14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7" h="1081">
                      <a:moveTo>
                        <a:pt x="14" y="136"/>
                      </a:moveTo>
                      <a:cubicBezTo>
                        <a:pt x="16" y="134"/>
                        <a:pt x="17" y="132"/>
                        <a:pt x="18" y="130"/>
                      </a:cubicBezTo>
                      <a:cubicBezTo>
                        <a:pt x="2" y="131"/>
                        <a:pt x="0" y="119"/>
                        <a:pt x="3" y="108"/>
                      </a:cubicBezTo>
                      <a:cubicBezTo>
                        <a:pt x="9" y="91"/>
                        <a:pt x="23" y="96"/>
                        <a:pt x="33" y="84"/>
                      </a:cubicBezTo>
                      <a:cubicBezTo>
                        <a:pt x="54" y="62"/>
                        <a:pt x="104" y="73"/>
                        <a:pt x="134" y="60"/>
                      </a:cubicBezTo>
                      <a:cubicBezTo>
                        <a:pt x="109" y="61"/>
                        <a:pt x="125" y="54"/>
                        <a:pt x="133" y="49"/>
                      </a:cubicBezTo>
                      <a:cubicBezTo>
                        <a:pt x="128" y="51"/>
                        <a:pt x="123" y="53"/>
                        <a:pt x="117" y="54"/>
                      </a:cubicBezTo>
                      <a:cubicBezTo>
                        <a:pt x="112" y="39"/>
                        <a:pt x="165" y="0"/>
                        <a:pt x="167" y="25"/>
                      </a:cubicBezTo>
                      <a:lnTo>
                        <a:pt x="191" y="11"/>
                      </a:lnTo>
                      <a:cubicBezTo>
                        <a:pt x="195" y="28"/>
                        <a:pt x="268" y="21"/>
                        <a:pt x="271" y="49"/>
                      </a:cubicBezTo>
                      <a:cubicBezTo>
                        <a:pt x="291" y="23"/>
                        <a:pt x="359" y="44"/>
                        <a:pt x="390" y="39"/>
                      </a:cubicBezTo>
                      <a:cubicBezTo>
                        <a:pt x="416" y="35"/>
                        <a:pt x="423" y="34"/>
                        <a:pt x="452" y="40"/>
                      </a:cubicBezTo>
                      <a:cubicBezTo>
                        <a:pt x="482" y="46"/>
                        <a:pt x="513" y="52"/>
                        <a:pt x="544" y="57"/>
                      </a:cubicBezTo>
                      <a:cubicBezTo>
                        <a:pt x="586" y="63"/>
                        <a:pt x="624" y="60"/>
                        <a:pt x="661" y="52"/>
                      </a:cubicBezTo>
                      <a:cubicBezTo>
                        <a:pt x="685" y="46"/>
                        <a:pt x="714" y="51"/>
                        <a:pt x="735" y="63"/>
                      </a:cubicBezTo>
                      <a:cubicBezTo>
                        <a:pt x="765" y="78"/>
                        <a:pt x="759" y="57"/>
                        <a:pt x="786" y="58"/>
                      </a:cubicBezTo>
                      <a:cubicBezTo>
                        <a:pt x="810" y="60"/>
                        <a:pt x="833" y="68"/>
                        <a:pt x="857" y="72"/>
                      </a:cubicBezTo>
                      <a:cubicBezTo>
                        <a:pt x="871" y="75"/>
                        <a:pt x="911" y="63"/>
                        <a:pt x="918" y="72"/>
                      </a:cubicBezTo>
                      <a:cubicBezTo>
                        <a:pt x="925" y="81"/>
                        <a:pt x="966" y="70"/>
                        <a:pt x="960" y="93"/>
                      </a:cubicBezTo>
                      <a:cubicBezTo>
                        <a:pt x="959" y="98"/>
                        <a:pt x="955" y="104"/>
                        <a:pt x="960" y="108"/>
                      </a:cubicBezTo>
                      <a:cubicBezTo>
                        <a:pt x="971" y="119"/>
                        <a:pt x="968" y="105"/>
                        <a:pt x="979" y="106"/>
                      </a:cubicBezTo>
                      <a:cubicBezTo>
                        <a:pt x="1016" y="108"/>
                        <a:pt x="1047" y="141"/>
                        <a:pt x="1080" y="144"/>
                      </a:cubicBezTo>
                      <a:cubicBezTo>
                        <a:pt x="1088" y="144"/>
                        <a:pt x="1096" y="140"/>
                        <a:pt x="1103" y="142"/>
                      </a:cubicBezTo>
                      <a:cubicBezTo>
                        <a:pt x="1113" y="145"/>
                        <a:pt x="1119" y="155"/>
                        <a:pt x="1129" y="156"/>
                      </a:cubicBezTo>
                      <a:cubicBezTo>
                        <a:pt x="1157" y="160"/>
                        <a:pt x="1187" y="156"/>
                        <a:pt x="1216" y="160"/>
                      </a:cubicBezTo>
                      <a:cubicBezTo>
                        <a:pt x="1214" y="151"/>
                        <a:pt x="1216" y="143"/>
                        <a:pt x="1221" y="136"/>
                      </a:cubicBezTo>
                      <a:cubicBezTo>
                        <a:pt x="1258" y="152"/>
                        <a:pt x="1309" y="151"/>
                        <a:pt x="1315" y="193"/>
                      </a:cubicBezTo>
                      <a:cubicBezTo>
                        <a:pt x="1335" y="191"/>
                        <a:pt x="1347" y="182"/>
                        <a:pt x="1367" y="192"/>
                      </a:cubicBezTo>
                      <a:cubicBezTo>
                        <a:pt x="1373" y="195"/>
                        <a:pt x="1382" y="205"/>
                        <a:pt x="1389" y="203"/>
                      </a:cubicBezTo>
                      <a:cubicBezTo>
                        <a:pt x="1397" y="200"/>
                        <a:pt x="1406" y="192"/>
                        <a:pt x="1416" y="196"/>
                      </a:cubicBezTo>
                      <a:cubicBezTo>
                        <a:pt x="1435" y="203"/>
                        <a:pt x="1451" y="210"/>
                        <a:pt x="1470" y="199"/>
                      </a:cubicBezTo>
                      <a:cubicBezTo>
                        <a:pt x="1486" y="189"/>
                        <a:pt x="1494" y="188"/>
                        <a:pt x="1512" y="195"/>
                      </a:cubicBezTo>
                      <a:cubicBezTo>
                        <a:pt x="1523" y="198"/>
                        <a:pt x="1524" y="210"/>
                        <a:pt x="1537" y="208"/>
                      </a:cubicBezTo>
                      <a:cubicBezTo>
                        <a:pt x="1537" y="221"/>
                        <a:pt x="1529" y="217"/>
                        <a:pt x="1521" y="223"/>
                      </a:cubicBezTo>
                      <a:cubicBezTo>
                        <a:pt x="1510" y="231"/>
                        <a:pt x="1522" y="251"/>
                        <a:pt x="1522" y="262"/>
                      </a:cubicBezTo>
                      <a:cubicBezTo>
                        <a:pt x="1522" y="292"/>
                        <a:pt x="1452" y="313"/>
                        <a:pt x="1428" y="322"/>
                      </a:cubicBezTo>
                      <a:cubicBezTo>
                        <a:pt x="1410" y="329"/>
                        <a:pt x="1406" y="344"/>
                        <a:pt x="1392" y="351"/>
                      </a:cubicBezTo>
                      <a:cubicBezTo>
                        <a:pt x="1374" y="358"/>
                        <a:pt x="1349" y="358"/>
                        <a:pt x="1330" y="363"/>
                      </a:cubicBezTo>
                      <a:cubicBezTo>
                        <a:pt x="1284" y="373"/>
                        <a:pt x="1257" y="392"/>
                        <a:pt x="1220" y="416"/>
                      </a:cubicBezTo>
                      <a:cubicBezTo>
                        <a:pt x="1250" y="437"/>
                        <a:pt x="1223" y="441"/>
                        <a:pt x="1203" y="452"/>
                      </a:cubicBezTo>
                      <a:cubicBezTo>
                        <a:pt x="1175" y="467"/>
                        <a:pt x="1171" y="504"/>
                        <a:pt x="1143" y="521"/>
                      </a:cubicBezTo>
                      <a:cubicBezTo>
                        <a:pt x="1096" y="549"/>
                        <a:pt x="1082" y="631"/>
                        <a:pt x="1124" y="671"/>
                      </a:cubicBezTo>
                      <a:cubicBezTo>
                        <a:pt x="1149" y="695"/>
                        <a:pt x="1169" y="702"/>
                        <a:pt x="1130" y="725"/>
                      </a:cubicBezTo>
                      <a:cubicBezTo>
                        <a:pt x="1108" y="738"/>
                        <a:pt x="1091" y="744"/>
                        <a:pt x="1073" y="763"/>
                      </a:cubicBezTo>
                      <a:cubicBezTo>
                        <a:pt x="1062" y="774"/>
                        <a:pt x="1053" y="792"/>
                        <a:pt x="1046" y="808"/>
                      </a:cubicBezTo>
                      <a:cubicBezTo>
                        <a:pt x="1041" y="818"/>
                        <a:pt x="1036" y="830"/>
                        <a:pt x="1037" y="841"/>
                      </a:cubicBezTo>
                      <a:cubicBezTo>
                        <a:pt x="1037" y="851"/>
                        <a:pt x="1054" y="864"/>
                        <a:pt x="1043" y="841"/>
                      </a:cubicBezTo>
                      <a:cubicBezTo>
                        <a:pt x="1060" y="865"/>
                        <a:pt x="996" y="867"/>
                        <a:pt x="983" y="868"/>
                      </a:cubicBezTo>
                      <a:cubicBezTo>
                        <a:pt x="954" y="872"/>
                        <a:pt x="913" y="897"/>
                        <a:pt x="907" y="924"/>
                      </a:cubicBezTo>
                      <a:cubicBezTo>
                        <a:pt x="902" y="948"/>
                        <a:pt x="883" y="990"/>
                        <a:pt x="855" y="970"/>
                      </a:cubicBezTo>
                      <a:cubicBezTo>
                        <a:pt x="838" y="957"/>
                        <a:pt x="827" y="974"/>
                        <a:pt x="813" y="979"/>
                      </a:cubicBezTo>
                      <a:cubicBezTo>
                        <a:pt x="794" y="987"/>
                        <a:pt x="772" y="975"/>
                        <a:pt x="751" y="979"/>
                      </a:cubicBezTo>
                      <a:cubicBezTo>
                        <a:pt x="707" y="985"/>
                        <a:pt x="664" y="981"/>
                        <a:pt x="619" y="981"/>
                      </a:cubicBezTo>
                      <a:cubicBezTo>
                        <a:pt x="595" y="982"/>
                        <a:pt x="590" y="986"/>
                        <a:pt x="573" y="1001"/>
                      </a:cubicBezTo>
                      <a:cubicBezTo>
                        <a:pt x="555" y="1018"/>
                        <a:pt x="528" y="1011"/>
                        <a:pt x="506" y="1022"/>
                      </a:cubicBezTo>
                      <a:cubicBezTo>
                        <a:pt x="495" y="1027"/>
                        <a:pt x="486" y="1063"/>
                        <a:pt x="475" y="1062"/>
                      </a:cubicBezTo>
                      <a:cubicBezTo>
                        <a:pt x="462" y="1061"/>
                        <a:pt x="467" y="1081"/>
                        <a:pt x="447" y="1080"/>
                      </a:cubicBezTo>
                      <a:cubicBezTo>
                        <a:pt x="431" y="1080"/>
                        <a:pt x="418" y="1055"/>
                        <a:pt x="403" y="1056"/>
                      </a:cubicBezTo>
                      <a:cubicBezTo>
                        <a:pt x="386" y="1058"/>
                        <a:pt x="372" y="1025"/>
                        <a:pt x="367" y="1014"/>
                      </a:cubicBezTo>
                      <a:cubicBezTo>
                        <a:pt x="389" y="1010"/>
                        <a:pt x="361" y="995"/>
                        <a:pt x="354" y="991"/>
                      </a:cubicBezTo>
                      <a:cubicBezTo>
                        <a:pt x="338" y="979"/>
                        <a:pt x="355" y="960"/>
                        <a:pt x="370" y="956"/>
                      </a:cubicBezTo>
                      <a:cubicBezTo>
                        <a:pt x="360" y="953"/>
                        <a:pt x="356" y="958"/>
                        <a:pt x="356" y="966"/>
                      </a:cubicBezTo>
                      <a:cubicBezTo>
                        <a:pt x="347" y="958"/>
                        <a:pt x="279" y="917"/>
                        <a:pt x="292" y="904"/>
                      </a:cubicBezTo>
                      <a:cubicBezTo>
                        <a:pt x="270" y="902"/>
                        <a:pt x="293" y="913"/>
                        <a:pt x="268" y="914"/>
                      </a:cubicBezTo>
                      <a:cubicBezTo>
                        <a:pt x="257" y="914"/>
                        <a:pt x="244" y="918"/>
                        <a:pt x="233" y="914"/>
                      </a:cubicBezTo>
                      <a:cubicBezTo>
                        <a:pt x="217" y="909"/>
                        <a:pt x="216" y="872"/>
                        <a:pt x="217" y="860"/>
                      </a:cubicBezTo>
                      <a:cubicBezTo>
                        <a:pt x="218" y="850"/>
                        <a:pt x="226" y="842"/>
                        <a:pt x="233" y="835"/>
                      </a:cubicBezTo>
                      <a:cubicBezTo>
                        <a:pt x="242" y="826"/>
                        <a:pt x="242" y="813"/>
                        <a:pt x="250" y="805"/>
                      </a:cubicBezTo>
                      <a:cubicBezTo>
                        <a:pt x="267" y="789"/>
                        <a:pt x="276" y="802"/>
                        <a:pt x="286" y="775"/>
                      </a:cubicBezTo>
                      <a:cubicBezTo>
                        <a:pt x="263" y="782"/>
                        <a:pt x="242" y="753"/>
                        <a:pt x="240" y="735"/>
                      </a:cubicBezTo>
                      <a:cubicBezTo>
                        <a:pt x="236" y="706"/>
                        <a:pt x="271" y="692"/>
                        <a:pt x="278" y="667"/>
                      </a:cubicBezTo>
                      <a:cubicBezTo>
                        <a:pt x="282" y="653"/>
                        <a:pt x="252" y="635"/>
                        <a:pt x="244" y="623"/>
                      </a:cubicBezTo>
                      <a:cubicBezTo>
                        <a:pt x="238" y="612"/>
                        <a:pt x="243" y="607"/>
                        <a:pt x="234" y="598"/>
                      </a:cubicBezTo>
                      <a:cubicBezTo>
                        <a:pt x="227" y="590"/>
                        <a:pt x="217" y="583"/>
                        <a:pt x="212" y="574"/>
                      </a:cubicBezTo>
                      <a:cubicBezTo>
                        <a:pt x="228" y="578"/>
                        <a:pt x="244" y="575"/>
                        <a:pt x="260" y="575"/>
                      </a:cubicBezTo>
                      <a:cubicBezTo>
                        <a:pt x="277" y="575"/>
                        <a:pt x="272" y="566"/>
                        <a:pt x="277" y="556"/>
                      </a:cubicBezTo>
                      <a:cubicBezTo>
                        <a:pt x="283" y="544"/>
                        <a:pt x="304" y="520"/>
                        <a:pt x="279" y="506"/>
                      </a:cubicBezTo>
                      <a:cubicBezTo>
                        <a:pt x="268" y="500"/>
                        <a:pt x="295" y="490"/>
                        <a:pt x="297" y="489"/>
                      </a:cubicBezTo>
                      <a:cubicBezTo>
                        <a:pt x="308" y="484"/>
                        <a:pt x="302" y="469"/>
                        <a:pt x="301" y="461"/>
                      </a:cubicBezTo>
                      <a:cubicBezTo>
                        <a:pt x="300" y="454"/>
                        <a:pt x="299" y="386"/>
                        <a:pt x="289" y="388"/>
                      </a:cubicBezTo>
                      <a:cubicBezTo>
                        <a:pt x="306" y="384"/>
                        <a:pt x="313" y="366"/>
                        <a:pt x="329" y="357"/>
                      </a:cubicBezTo>
                      <a:cubicBezTo>
                        <a:pt x="339" y="351"/>
                        <a:pt x="379" y="326"/>
                        <a:pt x="375" y="311"/>
                      </a:cubicBezTo>
                      <a:cubicBezTo>
                        <a:pt x="371" y="299"/>
                        <a:pt x="344" y="297"/>
                        <a:pt x="335" y="292"/>
                      </a:cubicBezTo>
                      <a:cubicBezTo>
                        <a:pt x="324" y="287"/>
                        <a:pt x="344" y="267"/>
                        <a:pt x="327" y="262"/>
                      </a:cubicBezTo>
                      <a:cubicBezTo>
                        <a:pt x="316" y="259"/>
                        <a:pt x="254" y="253"/>
                        <a:pt x="253" y="264"/>
                      </a:cubicBezTo>
                      <a:cubicBezTo>
                        <a:pt x="253" y="283"/>
                        <a:pt x="217" y="276"/>
                        <a:pt x="205" y="271"/>
                      </a:cubicBezTo>
                      <a:cubicBezTo>
                        <a:pt x="185" y="264"/>
                        <a:pt x="167" y="275"/>
                        <a:pt x="148" y="279"/>
                      </a:cubicBezTo>
                      <a:cubicBezTo>
                        <a:pt x="119" y="284"/>
                        <a:pt x="132" y="256"/>
                        <a:pt x="145" y="246"/>
                      </a:cubicBezTo>
                      <a:cubicBezTo>
                        <a:pt x="134" y="248"/>
                        <a:pt x="129" y="242"/>
                        <a:pt x="130" y="233"/>
                      </a:cubicBezTo>
                      <a:cubicBezTo>
                        <a:pt x="120" y="242"/>
                        <a:pt x="105" y="242"/>
                        <a:pt x="92" y="245"/>
                      </a:cubicBezTo>
                      <a:cubicBezTo>
                        <a:pt x="75" y="248"/>
                        <a:pt x="66" y="260"/>
                        <a:pt x="51" y="267"/>
                      </a:cubicBezTo>
                      <a:cubicBezTo>
                        <a:pt x="34" y="234"/>
                        <a:pt x="74" y="231"/>
                        <a:pt x="81" y="205"/>
                      </a:cubicBezTo>
                      <a:cubicBezTo>
                        <a:pt x="75" y="216"/>
                        <a:pt x="62" y="220"/>
                        <a:pt x="49" y="220"/>
                      </a:cubicBezTo>
                      <a:cubicBezTo>
                        <a:pt x="51" y="207"/>
                        <a:pt x="64" y="201"/>
                        <a:pt x="75" y="196"/>
                      </a:cubicBezTo>
                      <a:cubicBezTo>
                        <a:pt x="64" y="200"/>
                        <a:pt x="46" y="201"/>
                        <a:pt x="46" y="185"/>
                      </a:cubicBezTo>
                      <a:cubicBezTo>
                        <a:pt x="45" y="174"/>
                        <a:pt x="65" y="169"/>
                        <a:pt x="66" y="158"/>
                      </a:cubicBezTo>
                      <a:cubicBezTo>
                        <a:pt x="56" y="167"/>
                        <a:pt x="38" y="166"/>
                        <a:pt x="33" y="181"/>
                      </a:cubicBezTo>
                      <a:cubicBezTo>
                        <a:pt x="18" y="164"/>
                        <a:pt x="37" y="151"/>
                        <a:pt x="49" y="142"/>
                      </a:cubicBezTo>
                      <a:cubicBezTo>
                        <a:pt x="37" y="151"/>
                        <a:pt x="21" y="154"/>
                        <a:pt x="14" y="136"/>
                      </a:cubicBezTo>
                      <a:close/>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59" name="Freeform 107">
                  <a:extLst>
                    <a:ext uri="{FF2B5EF4-FFF2-40B4-BE49-F238E27FC236}">
                      <a16:creationId xmlns:a16="http://schemas.microsoft.com/office/drawing/2014/main" id="{3E4F2746-ED8F-4D37-CB7A-B117C82831EB}"/>
                    </a:ext>
                  </a:extLst>
                </p:cNvPr>
                <p:cNvSpPr>
                  <a:spLocks/>
                </p:cNvSpPr>
                <p:nvPr/>
              </p:nvSpPr>
              <p:spPr bwMode="auto">
                <a:xfrm>
                  <a:off x="2263454" y="2809798"/>
                  <a:ext cx="56602" cy="37309"/>
                </a:xfrm>
                <a:custGeom>
                  <a:avLst/>
                  <a:gdLst>
                    <a:gd name="T0" fmla="*/ 25 w 63"/>
                    <a:gd name="T1" fmla="*/ 38 h 38"/>
                    <a:gd name="T2" fmla="*/ 25 w 63"/>
                    <a:gd name="T3" fmla="*/ 5 h 38"/>
                    <a:gd name="T4" fmla="*/ 50 w 63"/>
                    <a:gd name="T5" fmla="*/ 6 h 38"/>
                    <a:gd name="T6" fmla="*/ 25 w 63"/>
                    <a:gd name="T7" fmla="*/ 38 h 38"/>
                  </a:gdLst>
                  <a:ahLst/>
                  <a:cxnLst>
                    <a:cxn ang="0">
                      <a:pos x="T0" y="T1"/>
                    </a:cxn>
                    <a:cxn ang="0">
                      <a:pos x="T2" y="T3"/>
                    </a:cxn>
                    <a:cxn ang="0">
                      <a:pos x="T4" y="T5"/>
                    </a:cxn>
                    <a:cxn ang="0">
                      <a:pos x="T6" y="T7"/>
                    </a:cxn>
                  </a:cxnLst>
                  <a:rect l="0" t="0" r="r" b="b"/>
                  <a:pathLst>
                    <a:path w="63" h="38">
                      <a:moveTo>
                        <a:pt x="25" y="38"/>
                      </a:moveTo>
                      <a:cubicBezTo>
                        <a:pt x="0" y="34"/>
                        <a:pt x="9" y="13"/>
                        <a:pt x="25" y="5"/>
                      </a:cubicBezTo>
                      <a:cubicBezTo>
                        <a:pt x="33" y="1"/>
                        <a:pt x="43" y="0"/>
                        <a:pt x="50" y="6"/>
                      </a:cubicBezTo>
                      <a:cubicBezTo>
                        <a:pt x="63" y="16"/>
                        <a:pt x="30" y="27"/>
                        <a:pt x="25" y="38"/>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60" name="Freeform 111">
                  <a:extLst>
                    <a:ext uri="{FF2B5EF4-FFF2-40B4-BE49-F238E27FC236}">
                      <a16:creationId xmlns:a16="http://schemas.microsoft.com/office/drawing/2014/main" id="{C554183C-A17C-73F4-0F49-3CE81183CCDC}"/>
                    </a:ext>
                  </a:extLst>
                </p:cNvPr>
                <p:cNvSpPr>
                  <a:spLocks/>
                </p:cNvSpPr>
                <p:nvPr/>
              </p:nvSpPr>
              <p:spPr bwMode="auto">
                <a:xfrm>
                  <a:off x="2383733" y="2692542"/>
                  <a:ext cx="136788" cy="98602"/>
                </a:xfrm>
                <a:custGeom>
                  <a:avLst/>
                  <a:gdLst>
                    <a:gd name="T0" fmla="*/ 123 w 153"/>
                    <a:gd name="T1" fmla="*/ 75 h 99"/>
                    <a:gd name="T2" fmla="*/ 74 w 153"/>
                    <a:gd name="T3" fmla="*/ 83 h 99"/>
                    <a:gd name="T4" fmla="*/ 29 w 153"/>
                    <a:gd name="T5" fmla="*/ 63 h 99"/>
                    <a:gd name="T6" fmla="*/ 32 w 153"/>
                    <a:gd name="T7" fmla="*/ 35 h 99"/>
                    <a:gd name="T8" fmla="*/ 115 w 153"/>
                    <a:gd name="T9" fmla="*/ 0 h 99"/>
                    <a:gd name="T10" fmla="*/ 110 w 153"/>
                    <a:gd name="T11" fmla="*/ 26 h 99"/>
                    <a:gd name="T12" fmla="*/ 141 w 153"/>
                    <a:gd name="T13" fmla="*/ 30 h 99"/>
                    <a:gd name="T14" fmla="*/ 123 w 153"/>
                    <a:gd name="T15" fmla="*/ 75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99">
                      <a:moveTo>
                        <a:pt x="123" y="75"/>
                      </a:moveTo>
                      <a:cubicBezTo>
                        <a:pt x="100" y="99"/>
                        <a:pt x="102" y="87"/>
                        <a:pt x="74" y="83"/>
                      </a:cubicBezTo>
                      <a:cubicBezTo>
                        <a:pt x="44" y="79"/>
                        <a:pt x="63" y="49"/>
                        <a:pt x="29" y="63"/>
                      </a:cubicBezTo>
                      <a:cubicBezTo>
                        <a:pt x="0" y="75"/>
                        <a:pt x="23" y="41"/>
                        <a:pt x="32" y="35"/>
                      </a:cubicBezTo>
                      <a:cubicBezTo>
                        <a:pt x="57" y="17"/>
                        <a:pt x="84" y="10"/>
                        <a:pt x="115" y="0"/>
                      </a:cubicBezTo>
                      <a:cubicBezTo>
                        <a:pt x="102" y="4"/>
                        <a:pt x="97" y="18"/>
                        <a:pt x="110" y="26"/>
                      </a:cubicBezTo>
                      <a:cubicBezTo>
                        <a:pt x="119" y="33"/>
                        <a:pt x="132" y="24"/>
                        <a:pt x="141" y="30"/>
                      </a:cubicBezTo>
                      <a:cubicBezTo>
                        <a:pt x="153" y="39"/>
                        <a:pt x="124" y="65"/>
                        <a:pt x="123" y="75"/>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61" name="Freeform 113">
                  <a:extLst>
                    <a:ext uri="{FF2B5EF4-FFF2-40B4-BE49-F238E27FC236}">
                      <a16:creationId xmlns:a16="http://schemas.microsoft.com/office/drawing/2014/main" id="{1300532C-FA8D-B072-7394-3D8AC8A04D48}"/>
                    </a:ext>
                  </a:extLst>
                </p:cNvPr>
                <p:cNvSpPr>
                  <a:spLocks/>
                </p:cNvSpPr>
                <p:nvPr/>
              </p:nvSpPr>
              <p:spPr bwMode="auto">
                <a:xfrm>
                  <a:off x="2548822" y="2668559"/>
                  <a:ext cx="56602" cy="45304"/>
                </a:xfrm>
                <a:custGeom>
                  <a:avLst/>
                  <a:gdLst>
                    <a:gd name="T0" fmla="*/ 0 w 63"/>
                    <a:gd name="T1" fmla="*/ 20 h 45"/>
                    <a:gd name="T2" fmla="*/ 63 w 63"/>
                    <a:gd name="T3" fmla="*/ 43 h 45"/>
                    <a:gd name="T4" fmla="*/ 0 w 63"/>
                    <a:gd name="T5" fmla="*/ 20 h 45"/>
                  </a:gdLst>
                  <a:ahLst/>
                  <a:cxnLst>
                    <a:cxn ang="0">
                      <a:pos x="T0" y="T1"/>
                    </a:cxn>
                    <a:cxn ang="0">
                      <a:pos x="T2" y="T3"/>
                    </a:cxn>
                    <a:cxn ang="0">
                      <a:pos x="T4" y="T5"/>
                    </a:cxn>
                  </a:cxnLst>
                  <a:rect l="0" t="0" r="r" b="b"/>
                  <a:pathLst>
                    <a:path w="63" h="45">
                      <a:moveTo>
                        <a:pt x="0" y="20"/>
                      </a:moveTo>
                      <a:cubicBezTo>
                        <a:pt x="22" y="0"/>
                        <a:pt x="60" y="15"/>
                        <a:pt x="63" y="43"/>
                      </a:cubicBezTo>
                      <a:cubicBezTo>
                        <a:pt x="47" y="45"/>
                        <a:pt x="9" y="33"/>
                        <a:pt x="0" y="20"/>
                      </a:cubicBezTo>
                    </a:path>
                  </a:pathLst>
                </a:custGeom>
                <a:grp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grpSp>
          <p:sp>
            <p:nvSpPr>
              <p:cNvPr id="425" name="Rectangle 212">
                <a:extLst>
                  <a:ext uri="{FF2B5EF4-FFF2-40B4-BE49-F238E27FC236}">
                    <a16:creationId xmlns:a16="http://schemas.microsoft.com/office/drawing/2014/main" id="{622991BE-526C-64ED-B7AC-C9934B00B6A1}"/>
                  </a:ext>
                </a:extLst>
              </p:cNvPr>
              <p:cNvSpPr>
                <a:spLocks noChangeArrowheads="1"/>
              </p:cNvSpPr>
              <p:nvPr/>
            </p:nvSpPr>
            <p:spPr bwMode="auto">
              <a:xfrm>
                <a:off x="1507696" y="3560899"/>
                <a:ext cx="215370"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ES</a:t>
                </a:r>
                <a:endParaRPr lang="en-US" altLang="en-US" b="1" dirty="0">
                  <a:solidFill>
                    <a:prstClr val="black"/>
                  </a:solidFill>
                </a:endParaRPr>
              </a:p>
            </p:txBody>
          </p:sp>
          <p:sp>
            <p:nvSpPr>
              <p:cNvPr id="426" name="Freeform 266">
                <a:extLst>
                  <a:ext uri="{FF2B5EF4-FFF2-40B4-BE49-F238E27FC236}">
                    <a16:creationId xmlns:a16="http://schemas.microsoft.com/office/drawing/2014/main" id="{2ABFE0FB-0893-2AD6-65B3-9003AF3F209E}"/>
                  </a:ext>
                </a:extLst>
              </p:cNvPr>
              <p:cNvSpPr>
                <a:spLocks/>
              </p:cNvSpPr>
              <p:nvPr/>
            </p:nvSpPr>
            <p:spPr bwMode="auto">
              <a:xfrm>
                <a:off x="1060281" y="3386429"/>
                <a:ext cx="318533" cy="639493"/>
              </a:xfrm>
              <a:custGeom>
                <a:avLst/>
                <a:gdLst>
                  <a:gd name="T0" fmla="*/ 35 w 430"/>
                  <a:gd name="T1" fmla="*/ 392 h 709"/>
                  <a:gd name="T2" fmla="*/ 30 w 430"/>
                  <a:gd name="T3" fmla="*/ 381 h 709"/>
                  <a:gd name="T4" fmla="*/ 88 w 430"/>
                  <a:gd name="T5" fmla="*/ 290 h 709"/>
                  <a:gd name="T6" fmla="*/ 105 w 430"/>
                  <a:gd name="T7" fmla="*/ 215 h 709"/>
                  <a:gd name="T8" fmla="*/ 117 w 430"/>
                  <a:gd name="T9" fmla="*/ 202 h 709"/>
                  <a:gd name="T10" fmla="*/ 111 w 430"/>
                  <a:gd name="T11" fmla="*/ 200 h 709"/>
                  <a:gd name="T12" fmla="*/ 109 w 430"/>
                  <a:gd name="T13" fmla="*/ 123 h 709"/>
                  <a:gd name="T14" fmla="*/ 107 w 430"/>
                  <a:gd name="T15" fmla="*/ 62 h 709"/>
                  <a:gd name="T16" fmla="*/ 114 w 430"/>
                  <a:gd name="T17" fmla="*/ 21 h 709"/>
                  <a:gd name="T18" fmla="*/ 173 w 430"/>
                  <a:gd name="T19" fmla="*/ 0 h 709"/>
                  <a:gd name="T20" fmla="*/ 188 w 430"/>
                  <a:gd name="T21" fmla="*/ 13 h 709"/>
                  <a:gd name="T22" fmla="*/ 183 w 430"/>
                  <a:gd name="T23" fmla="*/ 47 h 709"/>
                  <a:gd name="T24" fmla="*/ 238 w 430"/>
                  <a:gd name="T25" fmla="*/ 36 h 709"/>
                  <a:gd name="T26" fmla="*/ 295 w 430"/>
                  <a:gd name="T27" fmla="*/ 36 h 709"/>
                  <a:gd name="T28" fmla="*/ 360 w 430"/>
                  <a:gd name="T29" fmla="*/ 29 h 709"/>
                  <a:gd name="T30" fmla="*/ 375 w 430"/>
                  <a:gd name="T31" fmla="*/ 56 h 709"/>
                  <a:gd name="T32" fmla="*/ 414 w 430"/>
                  <a:gd name="T33" fmla="*/ 74 h 709"/>
                  <a:gd name="T34" fmla="*/ 332 w 430"/>
                  <a:gd name="T35" fmla="*/ 155 h 709"/>
                  <a:gd name="T36" fmla="*/ 343 w 430"/>
                  <a:gd name="T37" fmla="*/ 219 h 709"/>
                  <a:gd name="T38" fmla="*/ 346 w 430"/>
                  <a:gd name="T39" fmla="*/ 251 h 709"/>
                  <a:gd name="T40" fmla="*/ 321 w 430"/>
                  <a:gd name="T41" fmla="*/ 270 h 709"/>
                  <a:gd name="T42" fmla="*/ 325 w 430"/>
                  <a:gd name="T43" fmla="*/ 319 h 709"/>
                  <a:gd name="T44" fmla="*/ 314 w 430"/>
                  <a:gd name="T45" fmla="*/ 340 h 709"/>
                  <a:gd name="T46" fmla="*/ 255 w 430"/>
                  <a:gd name="T47" fmla="*/ 341 h 709"/>
                  <a:gd name="T48" fmla="*/ 279 w 430"/>
                  <a:gd name="T49" fmla="*/ 362 h 709"/>
                  <a:gd name="T50" fmla="*/ 288 w 430"/>
                  <a:gd name="T51" fmla="*/ 391 h 709"/>
                  <a:gd name="T52" fmla="*/ 321 w 430"/>
                  <a:gd name="T53" fmla="*/ 434 h 709"/>
                  <a:gd name="T54" fmla="*/ 283 w 430"/>
                  <a:gd name="T55" fmla="*/ 492 h 709"/>
                  <a:gd name="T56" fmla="*/ 329 w 430"/>
                  <a:gd name="T57" fmla="*/ 542 h 709"/>
                  <a:gd name="T58" fmla="*/ 286 w 430"/>
                  <a:gd name="T59" fmla="*/ 589 h 709"/>
                  <a:gd name="T60" fmla="*/ 262 w 430"/>
                  <a:gd name="T61" fmla="*/ 624 h 709"/>
                  <a:gd name="T62" fmla="*/ 266 w 430"/>
                  <a:gd name="T63" fmla="*/ 679 h 709"/>
                  <a:gd name="T64" fmla="*/ 182 w 430"/>
                  <a:gd name="T65" fmla="*/ 699 h 709"/>
                  <a:gd name="T66" fmla="*/ 83 w 430"/>
                  <a:gd name="T67" fmla="*/ 708 h 709"/>
                  <a:gd name="T68" fmla="*/ 91 w 430"/>
                  <a:gd name="T69" fmla="*/ 670 h 709"/>
                  <a:gd name="T70" fmla="*/ 102 w 430"/>
                  <a:gd name="T71" fmla="*/ 618 h 709"/>
                  <a:gd name="T72" fmla="*/ 97 w 430"/>
                  <a:gd name="T73" fmla="*/ 572 h 709"/>
                  <a:gd name="T74" fmla="*/ 93 w 430"/>
                  <a:gd name="T75" fmla="*/ 505 h 709"/>
                  <a:gd name="T76" fmla="*/ 109 w 430"/>
                  <a:gd name="T77" fmla="*/ 493 h 709"/>
                  <a:gd name="T78" fmla="*/ 50 w 430"/>
                  <a:gd name="T79" fmla="*/ 513 h 709"/>
                  <a:gd name="T80" fmla="*/ 53 w 430"/>
                  <a:gd name="T81" fmla="*/ 478 h 709"/>
                  <a:gd name="T82" fmla="*/ 69 w 430"/>
                  <a:gd name="T83" fmla="*/ 483 h 709"/>
                  <a:gd name="T84" fmla="*/ 83 w 430"/>
                  <a:gd name="T85" fmla="*/ 469 h 709"/>
                  <a:gd name="T86" fmla="*/ 79 w 430"/>
                  <a:gd name="T87" fmla="*/ 440 h 709"/>
                  <a:gd name="T88" fmla="*/ 25 w 430"/>
                  <a:gd name="T89" fmla="*/ 477 h 709"/>
                  <a:gd name="T90" fmla="*/ 35 w 430"/>
                  <a:gd name="T91" fmla="*/ 392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709">
                    <a:moveTo>
                      <a:pt x="35" y="392"/>
                    </a:moveTo>
                    <a:cubicBezTo>
                      <a:pt x="33" y="389"/>
                      <a:pt x="32" y="385"/>
                      <a:pt x="30" y="381"/>
                    </a:cubicBezTo>
                    <a:cubicBezTo>
                      <a:pt x="70" y="378"/>
                      <a:pt x="79" y="318"/>
                      <a:pt x="88" y="290"/>
                    </a:cubicBezTo>
                    <a:cubicBezTo>
                      <a:pt x="96" y="266"/>
                      <a:pt x="100" y="240"/>
                      <a:pt x="105" y="215"/>
                    </a:cubicBezTo>
                    <a:cubicBezTo>
                      <a:pt x="107" y="208"/>
                      <a:pt x="113" y="207"/>
                      <a:pt x="117" y="202"/>
                    </a:cubicBezTo>
                    <a:cubicBezTo>
                      <a:pt x="121" y="198"/>
                      <a:pt x="119" y="173"/>
                      <a:pt x="111" y="200"/>
                    </a:cubicBezTo>
                    <a:cubicBezTo>
                      <a:pt x="113" y="171"/>
                      <a:pt x="119" y="153"/>
                      <a:pt x="109" y="123"/>
                    </a:cubicBezTo>
                    <a:cubicBezTo>
                      <a:pt x="106" y="113"/>
                      <a:pt x="85" y="62"/>
                      <a:pt x="107" y="62"/>
                    </a:cubicBezTo>
                    <a:cubicBezTo>
                      <a:pt x="76" y="71"/>
                      <a:pt x="97" y="28"/>
                      <a:pt x="114" y="21"/>
                    </a:cubicBezTo>
                    <a:cubicBezTo>
                      <a:pt x="132" y="14"/>
                      <a:pt x="159" y="13"/>
                      <a:pt x="173" y="0"/>
                    </a:cubicBezTo>
                    <a:cubicBezTo>
                      <a:pt x="172" y="9"/>
                      <a:pt x="177" y="15"/>
                      <a:pt x="188" y="13"/>
                    </a:cubicBezTo>
                    <a:cubicBezTo>
                      <a:pt x="182" y="18"/>
                      <a:pt x="160" y="47"/>
                      <a:pt x="183" y="47"/>
                    </a:cubicBezTo>
                    <a:cubicBezTo>
                      <a:pt x="201" y="46"/>
                      <a:pt x="219" y="33"/>
                      <a:pt x="238" y="36"/>
                    </a:cubicBezTo>
                    <a:cubicBezTo>
                      <a:pt x="262" y="39"/>
                      <a:pt x="272" y="48"/>
                      <a:pt x="295" y="36"/>
                    </a:cubicBezTo>
                    <a:cubicBezTo>
                      <a:pt x="301" y="13"/>
                      <a:pt x="339" y="31"/>
                      <a:pt x="360" y="29"/>
                    </a:cubicBezTo>
                    <a:cubicBezTo>
                      <a:pt x="385" y="27"/>
                      <a:pt x="372" y="43"/>
                      <a:pt x="375" y="56"/>
                    </a:cubicBezTo>
                    <a:cubicBezTo>
                      <a:pt x="377" y="64"/>
                      <a:pt x="407" y="68"/>
                      <a:pt x="414" y="74"/>
                    </a:cubicBezTo>
                    <a:cubicBezTo>
                      <a:pt x="430" y="86"/>
                      <a:pt x="344" y="152"/>
                      <a:pt x="332" y="155"/>
                    </a:cubicBezTo>
                    <a:cubicBezTo>
                      <a:pt x="342" y="153"/>
                      <a:pt x="343" y="214"/>
                      <a:pt x="343" y="219"/>
                    </a:cubicBezTo>
                    <a:cubicBezTo>
                      <a:pt x="344" y="227"/>
                      <a:pt x="350" y="243"/>
                      <a:pt x="346" y="251"/>
                    </a:cubicBezTo>
                    <a:cubicBezTo>
                      <a:pt x="341" y="261"/>
                      <a:pt x="323" y="257"/>
                      <a:pt x="321" y="270"/>
                    </a:cubicBezTo>
                    <a:cubicBezTo>
                      <a:pt x="319" y="278"/>
                      <a:pt x="352" y="311"/>
                      <a:pt x="325" y="319"/>
                    </a:cubicBezTo>
                    <a:cubicBezTo>
                      <a:pt x="315" y="322"/>
                      <a:pt x="322" y="335"/>
                      <a:pt x="314" y="340"/>
                    </a:cubicBezTo>
                    <a:cubicBezTo>
                      <a:pt x="301" y="347"/>
                      <a:pt x="269" y="344"/>
                      <a:pt x="255" y="341"/>
                    </a:cubicBezTo>
                    <a:cubicBezTo>
                      <a:pt x="260" y="350"/>
                      <a:pt x="270" y="355"/>
                      <a:pt x="279" y="362"/>
                    </a:cubicBezTo>
                    <a:cubicBezTo>
                      <a:pt x="289" y="371"/>
                      <a:pt x="281" y="380"/>
                      <a:pt x="288" y="391"/>
                    </a:cubicBezTo>
                    <a:cubicBezTo>
                      <a:pt x="296" y="402"/>
                      <a:pt x="325" y="420"/>
                      <a:pt x="321" y="434"/>
                    </a:cubicBezTo>
                    <a:cubicBezTo>
                      <a:pt x="315" y="457"/>
                      <a:pt x="288" y="469"/>
                      <a:pt x="283" y="492"/>
                    </a:cubicBezTo>
                    <a:cubicBezTo>
                      <a:pt x="279" y="512"/>
                      <a:pt x="302" y="551"/>
                      <a:pt x="329" y="542"/>
                    </a:cubicBezTo>
                    <a:cubicBezTo>
                      <a:pt x="319" y="569"/>
                      <a:pt x="299" y="562"/>
                      <a:pt x="286" y="589"/>
                    </a:cubicBezTo>
                    <a:cubicBezTo>
                      <a:pt x="280" y="602"/>
                      <a:pt x="267" y="611"/>
                      <a:pt x="262" y="624"/>
                    </a:cubicBezTo>
                    <a:cubicBezTo>
                      <a:pt x="254" y="642"/>
                      <a:pt x="275" y="660"/>
                      <a:pt x="266" y="679"/>
                    </a:cubicBezTo>
                    <a:cubicBezTo>
                      <a:pt x="252" y="706"/>
                      <a:pt x="208" y="709"/>
                      <a:pt x="182" y="699"/>
                    </a:cubicBezTo>
                    <a:cubicBezTo>
                      <a:pt x="150" y="688"/>
                      <a:pt x="109" y="686"/>
                      <a:pt x="83" y="708"/>
                    </a:cubicBezTo>
                    <a:cubicBezTo>
                      <a:pt x="78" y="696"/>
                      <a:pt x="86" y="680"/>
                      <a:pt x="91" y="670"/>
                    </a:cubicBezTo>
                    <a:cubicBezTo>
                      <a:pt x="98" y="654"/>
                      <a:pt x="95" y="633"/>
                      <a:pt x="102" y="618"/>
                    </a:cubicBezTo>
                    <a:cubicBezTo>
                      <a:pt x="110" y="601"/>
                      <a:pt x="97" y="589"/>
                      <a:pt x="97" y="572"/>
                    </a:cubicBezTo>
                    <a:cubicBezTo>
                      <a:pt x="97" y="547"/>
                      <a:pt x="112" y="530"/>
                      <a:pt x="93" y="505"/>
                    </a:cubicBezTo>
                    <a:cubicBezTo>
                      <a:pt x="104" y="532"/>
                      <a:pt x="113" y="503"/>
                      <a:pt x="109" y="493"/>
                    </a:cubicBezTo>
                    <a:cubicBezTo>
                      <a:pt x="105" y="505"/>
                      <a:pt x="64" y="509"/>
                      <a:pt x="50" y="513"/>
                    </a:cubicBezTo>
                    <a:cubicBezTo>
                      <a:pt x="56" y="502"/>
                      <a:pt x="51" y="490"/>
                      <a:pt x="53" y="478"/>
                    </a:cubicBezTo>
                    <a:cubicBezTo>
                      <a:pt x="59" y="479"/>
                      <a:pt x="64" y="481"/>
                      <a:pt x="69" y="483"/>
                    </a:cubicBezTo>
                    <a:cubicBezTo>
                      <a:pt x="69" y="475"/>
                      <a:pt x="76" y="473"/>
                      <a:pt x="83" y="469"/>
                    </a:cubicBezTo>
                    <a:cubicBezTo>
                      <a:pt x="92" y="463"/>
                      <a:pt x="79" y="448"/>
                      <a:pt x="79" y="440"/>
                    </a:cubicBezTo>
                    <a:cubicBezTo>
                      <a:pt x="71" y="450"/>
                      <a:pt x="45" y="490"/>
                      <a:pt x="25" y="477"/>
                    </a:cubicBezTo>
                    <a:cubicBezTo>
                      <a:pt x="0" y="460"/>
                      <a:pt x="37" y="413"/>
                      <a:pt x="35" y="392"/>
                    </a:cubicBezTo>
                  </a:path>
                </a:pathLst>
              </a:custGeom>
              <a:solidFill>
                <a:schemeClr val="accent5">
                  <a:lumMod val="60000"/>
                  <a:lumOff val="40000"/>
                </a:schemeClr>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l-GR" sz="1800">
                  <a:solidFill>
                    <a:prstClr val="black"/>
                  </a:solidFill>
                  <a:latin typeface="Arial" panose="020B0604020202020204" pitchFamily="34" charset="0"/>
                </a:endParaRPr>
              </a:p>
            </p:txBody>
          </p:sp>
          <p:sp>
            <p:nvSpPr>
              <p:cNvPr id="427" name="Rectangle 213">
                <a:extLst>
                  <a:ext uri="{FF2B5EF4-FFF2-40B4-BE49-F238E27FC236}">
                    <a16:creationId xmlns:a16="http://schemas.microsoft.com/office/drawing/2014/main" id="{7FF4F7A0-CB21-4E0F-69B6-1BBC5E4BEC26}"/>
                  </a:ext>
                </a:extLst>
              </p:cNvPr>
              <p:cNvSpPr>
                <a:spLocks noChangeArrowheads="1"/>
              </p:cNvSpPr>
              <p:nvPr/>
            </p:nvSpPr>
            <p:spPr bwMode="auto">
              <a:xfrm>
                <a:off x="1128237" y="3599888"/>
                <a:ext cx="207498"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PT</a:t>
                </a:r>
                <a:endParaRPr lang="en-US" altLang="en-US" b="1" dirty="0">
                  <a:solidFill>
                    <a:prstClr val="black"/>
                  </a:solidFill>
                </a:endParaRPr>
              </a:p>
            </p:txBody>
          </p:sp>
          <p:sp>
            <p:nvSpPr>
              <p:cNvPr id="428" name="Rectangle 214">
                <a:extLst>
                  <a:ext uri="{FF2B5EF4-FFF2-40B4-BE49-F238E27FC236}">
                    <a16:creationId xmlns:a16="http://schemas.microsoft.com/office/drawing/2014/main" id="{9BABD6C0-6F3B-2BEC-5D43-AC2A5F7EEF5B}"/>
                  </a:ext>
                </a:extLst>
              </p:cNvPr>
              <p:cNvSpPr>
                <a:spLocks noChangeArrowheads="1"/>
              </p:cNvSpPr>
              <p:nvPr/>
            </p:nvSpPr>
            <p:spPr bwMode="auto">
              <a:xfrm>
                <a:off x="2030946" y="2771360"/>
                <a:ext cx="215932"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FR</a:t>
                </a:r>
                <a:endParaRPr lang="en-US" altLang="en-US" b="1" dirty="0">
                  <a:solidFill>
                    <a:prstClr val="black"/>
                  </a:solidFill>
                </a:endParaRPr>
              </a:p>
            </p:txBody>
          </p:sp>
          <p:sp>
            <p:nvSpPr>
              <p:cNvPr id="429" name="Rectangle 215">
                <a:extLst>
                  <a:ext uri="{FF2B5EF4-FFF2-40B4-BE49-F238E27FC236}">
                    <a16:creationId xmlns:a16="http://schemas.microsoft.com/office/drawing/2014/main" id="{1DC07B87-2C2C-87B2-C36C-D89E445818E1}"/>
                  </a:ext>
                </a:extLst>
              </p:cNvPr>
              <p:cNvSpPr>
                <a:spLocks noChangeArrowheads="1"/>
              </p:cNvSpPr>
              <p:nvPr/>
            </p:nvSpPr>
            <p:spPr bwMode="auto">
              <a:xfrm>
                <a:off x="2897074" y="3229485"/>
                <a:ext cx="145079"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a:solidFill>
                      <a:srgbClr val="000000"/>
                    </a:solidFill>
                  </a:rPr>
                  <a:t>IT</a:t>
                </a:r>
                <a:endParaRPr lang="en-US" altLang="en-US" b="1">
                  <a:solidFill>
                    <a:prstClr val="black"/>
                  </a:solidFill>
                </a:endParaRPr>
              </a:p>
            </p:txBody>
          </p:sp>
          <p:sp>
            <p:nvSpPr>
              <p:cNvPr id="430" name="Rectangle 216">
                <a:extLst>
                  <a:ext uri="{FF2B5EF4-FFF2-40B4-BE49-F238E27FC236}">
                    <a16:creationId xmlns:a16="http://schemas.microsoft.com/office/drawing/2014/main" id="{4DA85FF1-A49D-0269-150F-BB14DF0B5411}"/>
                  </a:ext>
                </a:extLst>
              </p:cNvPr>
              <p:cNvSpPr>
                <a:spLocks noChangeArrowheads="1"/>
              </p:cNvSpPr>
              <p:nvPr/>
            </p:nvSpPr>
            <p:spPr bwMode="auto">
              <a:xfrm>
                <a:off x="3636240" y="3599888"/>
                <a:ext cx="240609"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a:solidFill>
                      <a:srgbClr val="000000"/>
                    </a:solidFill>
                  </a:rPr>
                  <a:t>GR</a:t>
                </a:r>
                <a:endParaRPr lang="en-US" altLang="en-US" b="1">
                  <a:solidFill>
                    <a:prstClr val="black"/>
                  </a:solidFill>
                </a:endParaRPr>
              </a:p>
            </p:txBody>
          </p:sp>
          <p:sp>
            <p:nvSpPr>
              <p:cNvPr id="431" name="Rectangle 217">
                <a:extLst>
                  <a:ext uri="{FF2B5EF4-FFF2-40B4-BE49-F238E27FC236}">
                    <a16:creationId xmlns:a16="http://schemas.microsoft.com/office/drawing/2014/main" id="{4F17FF59-28FF-3136-2902-2B3812446505}"/>
                  </a:ext>
                </a:extLst>
              </p:cNvPr>
              <p:cNvSpPr>
                <a:spLocks noChangeArrowheads="1"/>
              </p:cNvSpPr>
              <p:nvPr/>
            </p:nvSpPr>
            <p:spPr bwMode="auto">
              <a:xfrm>
                <a:off x="4545003" y="3736352"/>
                <a:ext cx="215932"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a:solidFill>
                      <a:srgbClr val="000000"/>
                    </a:solidFill>
                  </a:rPr>
                  <a:t>TR</a:t>
                </a:r>
                <a:endParaRPr lang="en-US" altLang="en-US" b="1">
                  <a:solidFill>
                    <a:prstClr val="black"/>
                  </a:solidFill>
                </a:endParaRPr>
              </a:p>
            </p:txBody>
          </p:sp>
          <p:sp>
            <p:nvSpPr>
              <p:cNvPr id="432" name="Rectangle 218">
                <a:extLst>
                  <a:ext uri="{FF2B5EF4-FFF2-40B4-BE49-F238E27FC236}">
                    <a16:creationId xmlns:a16="http://schemas.microsoft.com/office/drawing/2014/main" id="{37E9B2FE-812A-E26E-4062-87E1E0F35042}"/>
                  </a:ext>
                </a:extLst>
              </p:cNvPr>
              <p:cNvSpPr>
                <a:spLocks noChangeArrowheads="1"/>
              </p:cNvSpPr>
              <p:nvPr/>
            </p:nvSpPr>
            <p:spPr bwMode="auto">
              <a:xfrm>
                <a:off x="4294667" y="5091239"/>
                <a:ext cx="234490"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a:solidFill>
                      <a:srgbClr val="000000"/>
                    </a:solidFill>
                  </a:rPr>
                  <a:t>EG</a:t>
                </a:r>
                <a:endParaRPr lang="en-US" altLang="en-US" b="1">
                  <a:solidFill>
                    <a:prstClr val="black"/>
                  </a:solidFill>
                </a:endParaRPr>
              </a:p>
            </p:txBody>
          </p:sp>
          <p:sp>
            <p:nvSpPr>
              <p:cNvPr id="433" name="Rectangle 219">
                <a:extLst>
                  <a:ext uri="{FF2B5EF4-FFF2-40B4-BE49-F238E27FC236}">
                    <a16:creationId xmlns:a16="http://schemas.microsoft.com/office/drawing/2014/main" id="{D3FB5445-F849-8490-DF89-7A4A9F63F55B}"/>
                  </a:ext>
                </a:extLst>
              </p:cNvPr>
              <p:cNvSpPr>
                <a:spLocks noChangeArrowheads="1"/>
              </p:cNvSpPr>
              <p:nvPr/>
            </p:nvSpPr>
            <p:spPr bwMode="auto">
              <a:xfrm>
                <a:off x="3284331" y="5052249"/>
                <a:ext cx="207498"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LY</a:t>
                </a:r>
                <a:endParaRPr lang="en-US" altLang="en-US" b="1" dirty="0">
                  <a:solidFill>
                    <a:prstClr val="black"/>
                  </a:solidFill>
                </a:endParaRPr>
              </a:p>
            </p:txBody>
          </p:sp>
          <p:sp>
            <p:nvSpPr>
              <p:cNvPr id="434" name="Rectangle 220">
                <a:extLst>
                  <a:ext uri="{FF2B5EF4-FFF2-40B4-BE49-F238E27FC236}">
                    <a16:creationId xmlns:a16="http://schemas.microsoft.com/office/drawing/2014/main" id="{37F1861B-0249-92B1-0087-E0FBB94B9F2D}"/>
                  </a:ext>
                </a:extLst>
              </p:cNvPr>
              <p:cNvSpPr>
                <a:spLocks noChangeArrowheads="1"/>
              </p:cNvSpPr>
              <p:nvPr/>
            </p:nvSpPr>
            <p:spPr bwMode="auto">
              <a:xfrm>
                <a:off x="2570210" y="4389426"/>
                <a:ext cx="215932"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TN</a:t>
                </a:r>
                <a:endParaRPr lang="en-US" altLang="en-US" b="1" dirty="0">
                  <a:solidFill>
                    <a:prstClr val="black"/>
                  </a:solidFill>
                </a:endParaRPr>
              </a:p>
            </p:txBody>
          </p:sp>
          <p:sp>
            <p:nvSpPr>
              <p:cNvPr id="435" name="Rectangle 221">
                <a:extLst>
                  <a:ext uri="{FF2B5EF4-FFF2-40B4-BE49-F238E27FC236}">
                    <a16:creationId xmlns:a16="http://schemas.microsoft.com/office/drawing/2014/main" id="{103AB900-E3E2-6370-F946-EA8A67FF1C19}"/>
                  </a:ext>
                </a:extLst>
              </p:cNvPr>
              <p:cNvSpPr>
                <a:spLocks noChangeArrowheads="1"/>
              </p:cNvSpPr>
              <p:nvPr/>
            </p:nvSpPr>
            <p:spPr bwMode="auto">
              <a:xfrm>
                <a:off x="2027291" y="4808565"/>
                <a:ext cx="215932"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DZ</a:t>
                </a:r>
                <a:endParaRPr lang="en-US" altLang="en-US" b="1" dirty="0">
                  <a:solidFill>
                    <a:prstClr val="black"/>
                  </a:solidFill>
                </a:endParaRPr>
              </a:p>
            </p:txBody>
          </p:sp>
          <p:sp>
            <p:nvSpPr>
              <p:cNvPr id="436" name="Rectangle 222">
                <a:extLst>
                  <a:ext uri="{FF2B5EF4-FFF2-40B4-BE49-F238E27FC236}">
                    <a16:creationId xmlns:a16="http://schemas.microsoft.com/office/drawing/2014/main" id="{2FFE611C-FC7C-CB10-476F-B5564DAF1A27}"/>
                  </a:ext>
                </a:extLst>
              </p:cNvPr>
              <p:cNvSpPr>
                <a:spLocks noChangeArrowheads="1"/>
              </p:cNvSpPr>
              <p:nvPr/>
            </p:nvSpPr>
            <p:spPr bwMode="auto">
              <a:xfrm>
                <a:off x="1306719" y="4525890"/>
                <a:ext cx="250705"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MA</a:t>
                </a:r>
                <a:endParaRPr lang="en-US" altLang="en-US" b="1" dirty="0">
                  <a:solidFill>
                    <a:prstClr val="black"/>
                  </a:solidFill>
                </a:endParaRPr>
              </a:p>
            </p:txBody>
          </p:sp>
          <p:sp>
            <p:nvSpPr>
              <p:cNvPr id="437" name="Rectangle 223">
                <a:extLst>
                  <a:ext uri="{FF2B5EF4-FFF2-40B4-BE49-F238E27FC236}">
                    <a16:creationId xmlns:a16="http://schemas.microsoft.com/office/drawing/2014/main" id="{D905BAA1-3A87-805E-B59E-7D2A427AC481}"/>
                  </a:ext>
                </a:extLst>
              </p:cNvPr>
              <p:cNvSpPr>
                <a:spLocks noChangeArrowheads="1"/>
              </p:cNvSpPr>
              <p:nvPr/>
            </p:nvSpPr>
            <p:spPr bwMode="auto">
              <a:xfrm>
                <a:off x="3510878" y="3424435"/>
                <a:ext cx="215932"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AL</a:t>
                </a:r>
                <a:endParaRPr lang="en-US" altLang="en-US" b="1" dirty="0">
                  <a:solidFill>
                    <a:prstClr val="black"/>
                  </a:solidFill>
                </a:endParaRPr>
              </a:p>
            </p:txBody>
          </p:sp>
          <p:sp>
            <p:nvSpPr>
              <p:cNvPr id="438" name="Rectangle 224">
                <a:extLst>
                  <a:ext uri="{FF2B5EF4-FFF2-40B4-BE49-F238E27FC236}">
                    <a16:creationId xmlns:a16="http://schemas.microsoft.com/office/drawing/2014/main" id="{1688616B-5CB9-B94F-DE03-C230AAE7B62B}"/>
                  </a:ext>
                </a:extLst>
              </p:cNvPr>
              <p:cNvSpPr>
                <a:spLocks noChangeArrowheads="1"/>
              </p:cNvSpPr>
              <p:nvPr/>
            </p:nvSpPr>
            <p:spPr bwMode="auto">
              <a:xfrm>
                <a:off x="3480939" y="3161255"/>
                <a:ext cx="242291"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ME</a:t>
                </a:r>
                <a:endParaRPr lang="en-US" altLang="en-US" b="1" dirty="0">
                  <a:solidFill>
                    <a:prstClr val="black"/>
                  </a:solidFill>
                </a:endParaRPr>
              </a:p>
            </p:txBody>
          </p:sp>
          <p:sp>
            <p:nvSpPr>
              <p:cNvPr id="439" name="Rectangle 225">
                <a:extLst>
                  <a:ext uri="{FF2B5EF4-FFF2-40B4-BE49-F238E27FC236}">
                    <a16:creationId xmlns:a16="http://schemas.microsoft.com/office/drawing/2014/main" id="{34E6052F-8A07-1952-3C02-5B475A9DD13C}"/>
                  </a:ext>
                </a:extLst>
              </p:cNvPr>
              <p:cNvSpPr>
                <a:spLocks noChangeArrowheads="1"/>
              </p:cNvSpPr>
              <p:nvPr/>
            </p:nvSpPr>
            <p:spPr bwMode="auto">
              <a:xfrm>
                <a:off x="3049478" y="2798735"/>
                <a:ext cx="207498"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SL</a:t>
                </a:r>
                <a:endParaRPr lang="en-US" altLang="en-US" b="1" dirty="0">
                  <a:solidFill>
                    <a:prstClr val="black"/>
                  </a:solidFill>
                </a:endParaRPr>
              </a:p>
            </p:txBody>
          </p:sp>
          <p:sp>
            <p:nvSpPr>
              <p:cNvPr id="440" name="Rectangle 226">
                <a:extLst>
                  <a:ext uri="{FF2B5EF4-FFF2-40B4-BE49-F238E27FC236}">
                    <a16:creationId xmlns:a16="http://schemas.microsoft.com/office/drawing/2014/main" id="{909C50F9-C2FA-0DF8-4FA0-25B6BB42C00F}"/>
                  </a:ext>
                </a:extLst>
              </p:cNvPr>
              <p:cNvSpPr>
                <a:spLocks noChangeArrowheads="1"/>
              </p:cNvSpPr>
              <p:nvPr/>
            </p:nvSpPr>
            <p:spPr bwMode="auto">
              <a:xfrm>
                <a:off x="4877531" y="4740332"/>
                <a:ext cx="215932"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JO</a:t>
                </a:r>
                <a:endParaRPr lang="en-US" altLang="en-US" b="1" dirty="0">
                  <a:solidFill>
                    <a:prstClr val="black"/>
                  </a:solidFill>
                </a:endParaRPr>
              </a:p>
            </p:txBody>
          </p:sp>
          <p:sp>
            <p:nvSpPr>
              <p:cNvPr id="441" name="Rectangle 227">
                <a:extLst>
                  <a:ext uri="{FF2B5EF4-FFF2-40B4-BE49-F238E27FC236}">
                    <a16:creationId xmlns:a16="http://schemas.microsoft.com/office/drawing/2014/main" id="{A8C80090-6F2F-9CAD-CBC1-D12D2ED650EB}"/>
                  </a:ext>
                </a:extLst>
              </p:cNvPr>
              <p:cNvSpPr>
                <a:spLocks noChangeArrowheads="1"/>
              </p:cNvSpPr>
              <p:nvPr/>
            </p:nvSpPr>
            <p:spPr bwMode="auto">
              <a:xfrm>
                <a:off x="4373017" y="4173349"/>
                <a:ext cx="223783"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CY</a:t>
                </a:r>
                <a:endParaRPr lang="en-US" altLang="en-US" b="1" dirty="0">
                  <a:solidFill>
                    <a:prstClr val="black"/>
                  </a:solidFill>
                </a:endParaRPr>
              </a:p>
            </p:txBody>
          </p:sp>
          <p:sp>
            <p:nvSpPr>
              <p:cNvPr id="442" name="Rectangle 228">
                <a:extLst>
                  <a:ext uri="{FF2B5EF4-FFF2-40B4-BE49-F238E27FC236}">
                    <a16:creationId xmlns:a16="http://schemas.microsoft.com/office/drawing/2014/main" id="{FF3DAA23-0F6D-C953-2614-BB093D54351C}"/>
                  </a:ext>
                </a:extLst>
              </p:cNvPr>
              <p:cNvSpPr>
                <a:spLocks noChangeArrowheads="1"/>
              </p:cNvSpPr>
              <p:nvPr/>
            </p:nvSpPr>
            <p:spPr bwMode="auto">
              <a:xfrm>
                <a:off x="4751328" y="4740332"/>
                <a:ext cx="145079"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IL</a:t>
                </a:r>
                <a:endParaRPr lang="en-US" altLang="en-US" b="1" dirty="0">
                  <a:solidFill>
                    <a:prstClr val="black"/>
                  </a:solidFill>
                </a:endParaRPr>
              </a:p>
            </p:txBody>
          </p:sp>
          <p:sp>
            <p:nvSpPr>
              <p:cNvPr id="443" name="Rectangle 229">
                <a:extLst>
                  <a:ext uri="{FF2B5EF4-FFF2-40B4-BE49-F238E27FC236}">
                    <a16:creationId xmlns:a16="http://schemas.microsoft.com/office/drawing/2014/main" id="{55D15505-4FD2-ACA2-EC83-23E3E86E97CB}"/>
                  </a:ext>
                </a:extLst>
              </p:cNvPr>
              <p:cNvSpPr>
                <a:spLocks noChangeArrowheads="1"/>
              </p:cNvSpPr>
              <p:nvPr/>
            </p:nvSpPr>
            <p:spPr bwMode="auto">
              <a:xfrm>
                <a:off x="4598309" y="4468381"/>
                <a:ext cx="260682"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PS</a:t>
                </a:r>
                <a:endParaRPr lang="en-US" altLang="en-US" b="1" dirty="0">
                  <a:solidFill>
                    <a:prstClr val="black"/>
                  </a:solidFill>
                </a:endParaRPr>
              </a:p>
            </p:txBody>
          </p:sp>
          <p:sp>
            <p:nvSpPr>
              <p:cNvPr id="444" name="Freeform 231">
                <a:extLst>
                  <a:ext uri="{FF2B5EF4-FFF2-40B4-BE49-F238E27FC236}">
                    <a16:creationId xmlns:a16="http://schemas.microsoft.com/office/drawing/2014/main" id="{08F2473C-C682-E16C-8C37-3EA3EC25E43E}"/>
                  </a:ext>
                </a:extLst>
              </p:cNvPr>
              <p:cNvSpPr>
                <a:spLocks/>
              </p:cNvSpPr>
              <p:nvPr/>
            </p:nvSpPr>
            <p:spPr bwMode="auto">
              <a:xfrm>
                <a:off x="4798260" y="4598996"/>
                <a:ext cx="58466" cy="155959"/>
              </a:xfrm>
              <a:custGeom>
                <a:avLst/>
                <a:gdLst>
                  <a:gd name="T0" fmla="*/ 6 w 86"/>
                  <a:gd name="T1" fmla="*/ 53 h 172"/>
                  <a:gd name="T2" fmla="*/ 43 w 86"/>
                  <a:gd name="T3" fmla="*/ 5 h 172"/>
                  <a:gd name="T4" fmla="*/ 77 w 86"/>
                  <a:gd name="T5" fmla="*/ 28 h 172"/>
                  <a:gd name="T6" fmla="*/ 77 w 86"/>
                  <a:gd name="T7" fmla="*/ 109 h 172"/>
                  <a:gd name="T8" fmla="*/ 39 w 86"/>
                  <a:gd name="T9" fmla="*/ 162 h 172"/>
                  <a:gd name="T10" fmla="*/ 9 w 86"/>
                  <a:gd name="T11" fmla="*/ 146 h 172"/>
                  <a:gd name="T12" fmla="*/ 36 w 86"/>
                  <a:gd name="T13" fmla="*/ 107 h 172"/>
                  <a:gd name="T14" fmla="*/ 6 w 86"/>
                  <a:gd name="T15" fmla="*/ 99 h 172"/>
                  <a:gd name="T16" fmla="*/ 6 w 86"/>
                  <a:gd name="T17"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72">
                    <a:moveTo>
                      <a:pt x="6" y="53"/>
                    </a:moveTo>
                    <a:cubicBezTo>
                      <a:pt x="15" y="40"/>
                      <a:pt x="19" y="0"/>
                      <a:pt x="43" y="5"/>
                    </a:cubicBezTo>
                    <a:cubicBezTo>
                      <a:pt x="51" y="6"/>
                      <a:pt x="74" y="20"/>
                      <a:pt x="77" y="28"/>
                    </a:cubicBezTo>
                    <a:cubicBezTo>
                      <a:pt x="86" y="51"/>
                      <a:pt x="80" y="84"/>
                      <a:pt x="77" y="109"/>
                    </a:cubicBezTo>
                    <a:cubicBezTo>
                      <a:pt x="72" y="143"/>
                      <a:pt x="68" y="143"/>
                      <a:pt x="39" y="162"/>
                    </a:cubicBezTo>
                    <a:cubicBezTo>
                      <a:pt x="24" y="172"/>
                      <a:pt x="0" y="171"/>
                      <a:pt x="9" y="146"/>
                    </a:cubicBezTo>
                    <a:cubicBezTo>
                      <a:pt x="12" y="140"/>
                      <a:pt x="33" y="106"/>
                      <a:pt x="36" y="107"/>
                    </a:cubicBezTo>
                    <a:cubicBezTo>
                      <a:pt x="29" y="105"/>
                      <a:pt x="6" y="112"/>
                      <a:pt x="6" y="99"/>
                    </a:cubicBezTo>
                    <a:cubicBezTo>
                      <a:pt x="6" y="85"/>
                      <a:pt x="13" y="66"/>
                      <a:pt x="6" y="53"/>
                    </a:cubicBezTo>
                  </a:path>
                </a:pathLst>
              </a:custGeom>
              <a:solidFill>
                <a:srgbClr val="FFC000"/>
              </a:solidFill>
              <a:ln w="6350">
                <a:solidFill>
                  <a:schemeClr val="bg1"/>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45" name="Freeform 41">
                <a:extLst>
                  <a:ext uri="{FF2B5EF4-FFF2-40B4-BE49-F238E27FC236}">
                    <a16:creationId xmlns:a16="http://schemas.microsoft.com/office/drawing/2014/main" id="{BA909D89-8F67-985D-2279-8AC35D0E6DD4}"/>
                  </a:ext>
                </a:extLst>
              </p:cNvPr>
              <p:cNvSpPr>
                <a:spLocks/>
              </p:cNvSpPr>
              <p:nvPr/>
            </p:nvSpPr>
            <p:spPr bwMode="auto">
              <a:xfrm>
                <a:off x="2085801" y="3834877"/>
                <a:ext cx="13529" cy="13065"/>
              </a:xfrm>
              <a:custGeom>
                <a:avLst/>
                <a:gdLst>
                  <a:gd name="T0" fmla="*/ 5 w 17"/>
                  <a:gd name="T1" fmla="*/ 15 h 15"/>
                  <a:gd name="T2" fmla="*/ 17 w 17"/>
                  <a:gd name="T3" fmla="*/ 8 h 15"/>
                  <a:gd name="T4" fmla="*/ 5 w 17"/>
                  <a:gd name="T5" fmla="*/ 15 h 15"/>
                </a:gdLst>
                <a:ahLst/>
                <a:cxnLst>
                  <a:cxn ang="0">
                    <a:pos x="T0" y="T1"/>
                  </a:cxn>
                  <a:cxn ang="0">
                    <a:pos x="T2" y="T3"/>
                  </a:cxn>
                  <a:cxn ang="0">
                    <a:pos x="T4" y="T5"/>
                  </a:cxn>
                </a:cxnLst>
                <a:rect l="0" t="0" r="r" b="b"/>
                <a:pathLst>
                  <a:path w="17" h="15">
                    <a:moveTo>
                      <a:pt x="5" y="15"/>
                    </a:moveTo>
                    <a:cubicBezTo>
                      <a:pt x="0" y="2"/>
                      <a:pt x="4" y="0"/>
                      <a:pt x="17" y="8"/>
                    </a:cubicBezTo>
                    <a:cubicBezTo>
                      <a:pt x="13" y="11"/>
                      <a:pt x="9" y="13"/>
                      <a:pt x="5" y="15"/>
                    </a:cubicBezTo>
                  </a:path>
                </a:pathLst>
              </a:custGeom>
              <a:solidFill>
                <a:srgbClr val="C05046"/>
              </a:solidFill>
              <a:ln w="0">
                <a:solidFill>
                  <a:srgbClr val="000000"/>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46" name="Freeform 42">
                <a:extLst>
                  <a:ext uri="{FF2B5EF4-FFF2-40B4-BE49-F238E27FC236}">
                    <a16:creationId xmlns:a16="http://schemas.microsoft.com/office/drawing/2014/main" id="{D9EFF28C-461D-1BF6-1CFC-DFE74412A5FA}"/>
                  </a:ext>
                </a:extLst>
              </p:cNvPr>
              <p:cNvSpPr>
                <a:spLocks/>
              </p:cNvSpPr>
              <p:nvPr/>
            </p:nvSpPr>
            <p:spPr bwMode="auto">
              <a:xfrm>
                <a:off x="2085801" y="3834877"/>
                <a:ext cx="13529" cy="13065"/>
              </a:xfrm>
              <a:custGeom>
                <a:avLst/>
                <a:gdLst>
                  <a:gd name="T0" fmla="*/ 4 w 11"/>
                  <a:gd name="T1" fmla="*/ 9 h 9"/>
                  <a:gd name="T2" fmla="*/ 11 w 11"/>
                  <a:gd name="T3" fmla="*/ 4 h 9"/>
                  <a:gd name="T4" fmla="*/ 4 w 11"/>
                  <a:gd name="T5" fmla="*/ 9 h 9"/>
                </a:gdLst>
                <a:ahLst/>
                <a:cxnLst>
                  <a:cxn ang="0">
                    <a:pos x="T0" y="T1"/>
                  </a:cxn>
                  <a:cxn ang="0">
                    <a:pos x="T2" y="T3"/>
                  </a:cxn>
                  <a:cxn ang="0">
                    <a:pos x="T4" y="T5"/>
                  </a:cxn>
                </a:cxnLst>
                <a:rect l="0" t="0" r="r" b="b"/>
                <a:pathLst>
                  <a:path w="11" h="9">
                    <a:moveTo>
                      <a:pt x="4" y="9"/>
                    </a:moveTo>
                    <a:cubicBezTo>
                      <a:pt x="0" y="1"/>
                      <a:pt x="3" y="0"/>
                      <a:pt x="11" y="4"/>
                    </a:cubicBezTo>
                    <a:cubicBezTo>
                      <a:pt x="8" y="6"/>
                      <a:pt x="6" y="7"/>
                      <a:pt x="4" y="9"/>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47" name="Freeform 44">
                <a:extLst>
                  <a:ext uri="{FF2B5EF4-FFF2-40B4-BE49-F238E27FC236}">
                    <a16:creationId xmlns:a16="http://schemas.microsoft.com/office/drawing/2014/main" id="{F1E42DC6-68A4-E512-A015-44FA1B6F796F}"/>
                  </a:ext>
                </a:extLst>
              </p:cNvPr>
              <p:cNvSpPr>
                <a:spLocks/>
              </p:cNvSpPr>
              <p:nvPr/>
            </p:nvSpPr>
            <p:spPr bwMode="auto">
              <a:xfrm>
                <a:off x="2171890" y="3688260"/>
                <a:ext cx="115605" cy="85648"/>
              </a:xfrm>
              <a:custGeom>
                <a:avLst/>
                <a:gdLst>
                  <a:gd name="T0" fmla="*/ 75 w 94"/>
                  <a:gd name="T1" fmla="*/ 45 h 59"/>
                  <a:gd name="T2" fmla="*/ 45 w 94"/>
                  <a:gd name="T3" fmla="*/ 50 h 59"/>
                  <a:gd name="T4" fmla="*/ 18 w 94"/>
                  <a:gd name="T5" fmla="*/ 37 h 59"/>
                  <a:gd name="T6" fmla="*/ 19 w 94"/>
                  <a:gd name="T7" fmla="*/ 21 h 59"/>
                  <a:gd name="T8" fmla="*/ 70 w 94"/>
                  <a:gd name="T9" fmla="*/ 0 h 59"/>
                  <a:gd name="T10" fmla="*/ 67 w 94"/>
                  <a:gd name="T11" fmla="*/ 15 h 59"/>
                  <a:gd name="T12" fmla="*/ 86 w 94"/>
                  <a:gd name="T13" fmla="*/ 18 h 59"/>
                  <a:gd name="T14" fmla="*/ 75 w 94"/>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75" y="45"/>
                    </a:moveTo>
                    <a:cubicBezTo>
                      <a:pt x="62" y="59"/>
                      <a:pt x="63" y="52"/>
                      <a:pt x="45" y="50"/>
                    </a:cubicBezTo>
                    <a:cubicBezTo>
                      <a:pt x="27" y="47"/>
                      <a:pt x="38" y="29"/>
                      <a:pt x="18" y="37"/>
                    </a:cubicBezTo>
                    <a:cubicBezTo>
                      <a:pt x="0" y="44"/>
                      <a:pt x="14" y="24"/>
                      <a:pt x="19" y="21"/>
                    </a:cubicBezTo>
                    <a:cubicBezTo>
                      <a:pt x="35" y="10"/>
                      <a:pt x="52" y="6"/>
                      <a:pt x="70" y="0"/>
                    </a:cubicBezTo>
                    <a:cubicBezTo>
                      <a:pt x="62" y="2"/>
                      <a:pt x="59" y="10"/>
                      <a:pt x="67" y="15"/>
                    </a:cubicBezTo>
                    <a:cubicBezTo>
                      <a:pt x="73" y="20"/>
                      <a:pt x="81" y="14"/>
                      <a:pt x="86" y="18"/>
                    </a:cubicBezTo>
                    <a:cubicBezTo>
                      <a:pt x="94" y="23"/>
                      <a:pt x="76" y="39"/>
                      <a:pt x="75" y="45"/>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48" name="Freeform 51">
                <a:extLst>
                  <a:ext uri="{FF2B5EF4-FFF2-40B4-BE49-F238E27FC236}">
                    <a16:creationId xmlns:a16="http://schemas.microsoft.com/office/drawing/2014/main" id="{6399420A-07D0-6141-7C2C-7C81DEE0BFAB}"/>
                  </a:ext>
                </a:extLst>
              </p:cNvPr>
              <p:cNvSpPr>
                <a:spLocks/>
              </p:cNvSpPr>
              <p:nvPr/>
            </p:nvSpPr>
            <p:spPr bwMode="auto">
              <a:xfrm>
                <a:off x="1462270" y="4154239"/>
                <a:ext cx="8609" cy="11613"/>
              </a:xfrm>
              <a:custGeom>
                <a:avLst/>
                <a:gdLst>
                  <a:gd name="T0" fmla="*/ 12 w 12"/>
                  <a:gd name="T1" fmla="*/ 0 h 14"/>
                  <a:gd name="T2" fmla="*/ 0 w 12"/>
                  <a:gd name="T3" fmla="*/ 0 h 14"/>
                  <a:gd name="T4" fmla="*/ 12 w 12"/>
                  <a:gd name="T5" fmla="*/ 0 h 14"/>
                </a:gdLst>
                <a:ahLst/>
                <a:cxnLst>
                  <a:cxn ang="0">
                    <a:pos x="T0" y="T1"/>
                  </a:cxn>
                  <a:cxn ang="0">
                    <a:pos x="T2" y="T3"/>
                  </a:cxn>
                  <a:cxn ang="0">
                    <a:pos x="T4" y="T5"/>
                  </a:cxn>
                </a:cxnLst>
                <a:rect l="0" t="0" r="r" b="b"/>
                <a:pathLst>
                  <a:path w="12" h="14">
                    <a:moveTo>
                      <a:pt x="12" y="0"/>
                    </a:moveTo>
                    <a:cubicBezTo>
                      <a:pt x="9" y="13"/>
                      <a:pt x="5" y="14"/>
                      <a:pt x="0" y="0"/>
                    </a:cubicBezTo>
                    <a:cubicBezTo>
                      <a:pt x="4" y="0"/>
                      <a:pt x="8" y="0"/>
                      <a:pt x="12" y="0"/>
                    </a:cubicBezTo>
                  </a:path>
                </a:pathLst>
              </a:custGeom>
              <a:solidFill>
                <a:srgbClr val="EA700D"/>
              </a:solidFill>
              <a:ln w="0">
                <a:solidFill>
                  <a:srgbClr val="000000"/>
                </a:solidFill>
                <a:prstDash val="solid"/>
                <a:round/>
                <a:headEnd/>
                <a:tailEnd/>
              </a:ln>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sp>
            <p:nvSpPr>
              <p:cNvPr id="449" name="Freeform 52">
                <a:extLst>
                  <a:ext uri="{FF2B5EF4-FFF2-40B4-BE49-F238E27FC236}">
                    <a16:creationId xmlns:a16="http://schemas.microsoft.com/office/drawing/2014/main" id="{0897954D-7F2F-852A-9AD8-FF814AEB325F}"/>
                  </a:ext>
                </a:extLst>
              </p:cNvPr>
              <p:cNvSpPr>
                <a:spLocks/>
              </p:cNvSpPr>
              <p:nvPr/>
            </p:nvSpPr>
            <p:spPr bwMode="auto">
              <a:xfrm>
                <a:off x="1462270" y="4154239"/>
                <a:ext cx="8609" cy="11613"/>
              </a:xfrm>
              <a:custGeom>
                <a:avLst/>
                <a:gdLst>
                  <a:gd name="T0" fmla="*/ 7 w 7"/>
                  <a:gd name="T1" fmla="*/ 0 h 8"/>
                  <a:gd name="T2" fmla="*/ 0 w 7"/>
                  <a:gd name="T3" fmla="*/ 0 h 8"/>
                  <a:gd name="T4" fmla="*/ 7 w 7"/>
                  <a:gd name="T5" fmla="*/ 0 h 8"/>
                </a:gdLst>
                <a:ahLst/>
                <a:cxnLst>
                  <a:cxn ang="0">
                    <a:pos x="T0" y="T1"/>
                  </a:cxn>
                  <a:cxn ang="0">
                    <a:pos x="T2" y="T3"/>
                  </a:cxn>
                  <a:cxn ang="0">
                    <a:pos x="T4" y="T5"/>
                  </a:cxn>
                </a:cxnLst>
                <a:rect l="0" t="0" r="r" b="b"/>
                <a:pathLst>
                  <a:path w="7" h="8">
                    <a:moveTo>
                      <a:pt x="7" y="0"/>
                    </a:moveTo>
                    <a:cubicBezTo>
                      <a:pt x="6" y="8"/>
                      <a:pt x="3" y="8"/>
                      <a:pt x="0" y="0"/>
                    </a:cubicBezTo>
                    <a:cubicBezTo>
                      <a:pt x="3" y="0"/>
                      <a:pt x="5" y="0"/>
                      <a:pt x="7" y="0"/>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pPr defTabSz="914388"/>
                <a:endParaRPr lang="en-US" sz="1800">
                  <a:solidFill>
                    <a:prstClr val="black"/>
                  </a:solidFill>
                  <a:latin typeface="Arial" panose="020B0604020202020204" pitchFamily="34" charset="0"/>
                </a:endParaRPr>
              </a:p>
            </p:txBody>
          </p:sp>
          <p:pic>
            <p:nvPicPr>
              <p:cNvPr id="450" name="Picture 60">
                <a:extLst>
                  <a:ext uri="{FF2B5EF4-FFF2-40B4-BE49-F238E27FC236}">
                    <a16:creationId xmlns:a16="http://schemas.microsoft.com/office/drawing/2014/main" id="{F85E4C30-8AB3-DED8-9579-A540AC3E8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76" y="5141150"/>
                <a:ext cx="1682846" cy="59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 name="Rectangle 3">
                <a:extLst>
                  <a:ext uri="{FF2B5EF4-FFF2-40B4-BE49-F238E27FC236}">
                    <a16:creationId xmlns:a16="http://schemas.microsoft.com/office/drawing/2014/main" id="{F5377755-64B5-1D91-F6EE-D0D9D0098F44}"/>
                  </a:ext>
                </a:extLst>
              </p:cNvPr>
              <p:cNvSpPr/>
              <p:nvPr/>
            </p:nvSpPr>
            <p:spPr>
              <a:xfrm>
                <a:off x="784976" y="2264751"/>
                <a:ext cx="4968375" cy="34716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8"/>
                <a:endParaRPr lang="el-GR" sz="1800">
                  <a:solidFill>
                    <a:prstClr val="white"/>
                  </a:solidFill>
                  <a:latin typeface="Arial" panose="020B0604020202020204" pitchFamily="34" charset="0"/>
                  <a:cs typeface="Arial" panose="020B0604020202020204" pitchFamily="34" charset="0"/>
                </a:endParaRPr>
              </a:p>
            </p:txBody>
          </p:sp>
          <p:sp>
            <p:nvSpPr>
              <p:cNvPr id="452" name="Rectangle 224">
                <a:extLst>
                  <a:ext uri="{FF2B5EF4-FFF2-40B4-BE49-F238E27FC236}">
                    <a16:creationId xmlns:a16="http://schemas.microsoft.com/office/drawing/2014/main" id="{F1365463-CAEB-212D-AF77-3FC4B871E9C1}"/>
                  </a:ext>
                </a:extLst>
              </p:cNvPr>
              <p:cNvSpPr>
                <a:spLocks noChangeArrowheads="1"/>
              </p:cNvSpPr>
              <p:nvPr/>
            </p:nvSpPr>
            <p:spPr bwMode="auto">
              <a:xfrm>
                <a:off x="3203836" y="2868113"/>
                <a:ext cx="232195"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HR</a:t>
                </a:r>
                <a:endParaRPr lang="en-US" altLang="en-US" b="1" dirty="0">
                  <a:solidFill>
                    <a:prstClr val="black"/>
                  </a:solidFill>
                </a:endParaRPr>
              </a:p>
            </p:txBody>
          </p:sp>
          <p:sp>
            <p:nvSpPr>
              <p:cNvPr id="453" name="Rectangle 4133">
                <a:extLst>
                  <a:ext uri="{FF2B5EF4-FFF2-40B4-BE49-F238E27FC236}">
                    <a16:creationId xmlns:a16="http://schemas.microsoft.com/office/drawing/2014/main" id="{D23F06B9-62CC-14A4-AB56-5880DE6B19D9}"/>
                  </a:ext>
                </a:extLst>
              </p:cNvPr>
              <p:cNvSpPr/>
              <p:nvPr/>
            </p:nvSpPr>
            <p:spPr>
              <a:xfrm>
                <a:off x="3505308" y="5955575"/>
                <a:ext cx="191843" cy="597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8"/>
                <a:endParaRPr lang="en-US" sz="1800">
                  <a:solidFill>
                    <a:prstClr val="white"/>
                  </a:solidFill>
                  <a:latin typeface="Arial" panose="020B0604020202020204" pitchFamily="34" charset="0"/>
                  <a:cs typeface="Arial" panose="020B0604020202020204" pitchFamily="34" charset="0"/>
                </a:endParaRPr>
              </a:p>
            </p:txBody>
          </p:sp>
          <p:sp>
            <p:nvSpPr>
              <p:cNvPr id="454" name="Oval 154">
                <a:extLst>
                  <a:ext uri="{FF2B5EF4-FFF2-40B4-BE49-F238E27FC236}">
                    <a16:creationId xmlns:a16="http://schemas.microsoft.com/office/drawing/2014/main" id="{2C199B61-D5CA-282E-A961-936147AA9A9F}"/>
                  </a:ext>
                </a:extLst>
              </p:cNvPr>
              <p:cNvSpPr/>
              <p:nvPr/>
            </p:nvSpPr>
            <p:spPr>
              <a:xfrm rot="1296338">
                <a:off x="727324" y="4049273"/>
                <a:ext cx="2748018" cy="14893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8"/>
                <a:endParaRPr lang="en-US" sz="1800">
                  <a:solidFill>
                    <a:prstClr val="white"/>
                  </a:solidFill>
                  <a:latin typeface="Arial" panose="020B0604020202020204" pitchFamily="34" charset="0"/>
                  <a:cs typeface="Arial" panose="020B0604020202020204" pitchFamily="34" charset="0"/>
                </a:endParaRPr>
              </a:p>
            </p:txBody>
          </p:sp>
          <p:sp>
            <p:nvSpPr>
              <p:cNvPr id="455" name="Rectangle 213">
                <a:extLst>
                  <a:ext uri="{FF2B5EF4-FFF2-40B4-BE49-F238E27FC236}">
                    <a16:creationId xmlns:a16="http://schemas.microsoft.com/office/drawing/2014/main" id="{98B148FA-BC83-0517-8B21-E3E2C45FCEDD}"/>
                  </a:ext>
                </a:extLst>
              </p:cNvPr>
              <p:cNvSpPr>
                <a:spLocks noChangeArrowheads="1"/>
              </p:cNvSpPr>
              <p:nvPr/>
            </p:nvSpPr>
            <p:spPr bwMode="auto">
              <a:xfrm rot="19957977">
                <a:off x="1818131" y="4447707"/>
                <a:ext cx="655710" cy="216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FF0000"/>
                    </a:solidFill>
                  </a:rPr>
                  <a:t>ZONE 1</a:t>
                </a:r>
              </a:p>
            </p:txBody>
          </p:sp>
          <p:sp>
            <p:nvSpPr>
              <p:cNvPr id="456" name="Rectangle 227">
                <a:extLst>
                  <a:ext uri="{FF2B5EF4-FFF2-40B4-BE49-F238E27FC236}">
                    <a16:creationId xmlns:a16="http://schemas.microsoft.com/office/drawing/2014/main" id="{7AA3095A-4FC4-A912-511B-5266C4ED40ED}"/>
                  </a:ext>
                </a:extLst>
              </p:cNvPr>
              <p:cNvSpPr>
                <a:spLocks noChangeArrowheads="1"/>
              </p:cNvSpPr>
              <p:nvPr/>
            </p:nvSpPr>
            <p:spPr bwMode="auto">
              <a:xfrm>
                <a:off x="4667251" y="4303790"/>
                <a:ext cx="207498" cy="217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388"/>
                <a:r>
                  <a:rPr lang="en-US" altLang="en-US" b="1" dirty="0">
                    <a:solidFill>
                      <a:srgbClr val="000000"/>
                    </a:solidFill>
                  </a:rPr>
                  <a:t>LE</a:t>
                </a:r>
                <a:endParaRPr lang="en-US" altLang="en-US" b="1" dirty="0">
                  <a:solidFill>
                    <a:prstClr val="black"/>
                  </a:solidFill>
                </a:endParaRPr>
              </a:p>
            </p:txBody>
          </p:sp>
          <p:sp>
            <p:nvSpPr>
              <p:cNvPr id="457" name="Oval 154">
                <a:extLst>
                  <a:ext uri="{FF2B5EF4-FFF2-40B4-BE49-F238E27FC236}">
                    <a16:creationId xmlns:a16="http://schemas.microsoft.com/office/drawing/2014/main" id="{24CAB087-A09A-B72B-97ED-E1D2AC36D955}"/>
                  </a:ext>
                </a:extLst>
              </p:cNvPr>
              <p:cNvSpPr/>
              <p:nvPr/>
            </p:nvSpPr>
            <p:spPr>
              <a:xfrm rot="5648117">
                <a:off x="1775114" y="1464466"/>
                <a:ext cx="2714143" cy="4479279"/>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8"/>
                <a:endParaRPr lang="en-US" sz="1800">
                  <a:solidFill>
                    <a:prstClr val="white"/>
                  </a:solidFill>
                  <a:latin typeface="Arial" panose="020B0604020202020204" pitchFamily="34" charset="0"/>
                  <a:cs typeface="Arial" panose="020B0604020202020204" pitchFamily="34" charset="0"/>
                </a:endParaRPr>
              </a:p>
            </p:txBody>
          </p:sp>
        </p:grpSp>
        <p:pic>
          <p:nvPicPr>
            <p:cNvPr id="355" name="Google Shape;558;g10965efb552_8_507">
              <a:extLst>
                <a:ext uri="{FF2B5EF4-FFF2-40B4-BE49-F238E27FC236}">
                  <a16:creationId xmlns:a16="http://schemas.microsoft.com/office/drawing/2014/main" id="{6E93B9CC-1D80-9A25-A521-F20A94E2EC70}"/>
                </a:ext>
              </a:extLst>
            </p:cNvPr>
            <p:cNvPicPr/>
            <p:nvPr/>
          </p:nvPicPr>
          <p:blipFill>
            <a:blip r:embed="rId4">
              <a:alphaModFix/>
            </a:blip>
            <a:srcRect/>
            <a:stretch/>
          </p:blipFill>
          <p:spPr bwMode="auto">
            <a:xfrm>
              <a:off x="11137505" y="2055912"/>
              <a:ext cx="747125" cy="705527"/>
            </a:xfrm>
            <a:prstGeom prst="rect">
              <a:avLst/>
            </a:prstGeom>
            <a:noFill/>
            <a:ln>
              <a:noFill/>
            </a:ln>
          </p:spPr>
        </p:pic>
        <p:sp>
          <p:nvSpPr>
            <p:cNvPr id="356" name="Rectangle 213">
              <a:extLst>
                <a:ext uri="{FF2B5EF4-FFF2-40B4-BE49-F238E27FC236}">
                  <a16:creationId xmlns:a16="http://schemas.microsoft.com/office/drawing/2014/main" id="{F732C23A-3CDB-2F8D-F944-5B149CA53F95}"/>
                </a:ext>
              </a:extLst>
            </p:cNvPr>
            <p:cNvSpPr>
              <a:spLocks noChangeArrowheads="1"/>
            </p:cNvSpPr>
            <p:nvPr/>
          </p:nvSpPr>
          <p:spPr bwMode="auto">
            <a:xfrm rot="352989">
              <a:off x="10691507" y="4130777"/>
              <a:ext cx="654040" cy="183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defTabSz="914394" fontAlgn="base" hangingPunct="1">
                <a:spcBef>
                  <a:spcPct val="0"/>
                </a:spcBef>
                <a:spcAft>
                  <a:spcPct val="0"/>
                </a:spcAft>
                <a:defRPr/>
              </a:pPr>
              <a:r>
                <a:rPr lang="en-US" altLang="en-US" b="1" kern="1200" dirty="0">
                  <a:solidFill>
                    <a:srgbClr val="FF0000"/>
                  </a:solidFill>
                </a:rPr>
                <a:t>ZONE 2</a:t>
              </a:r>
            </a:p>
          </p:txBody>
        </p:sp>
        <p:sp>
          <p:nvSpPr>
            <p:cNvPr id="357" name="Rettangolo 356">
              <a:extLst>
                <a:ext uri="{FF2B5EF4-FFF2-40B4-BE49-F238E27FC236}">
                  <a16:creationId xmlns:a16="http://schemas.microsoft.com/office/drawing/2014/main" id="{C41B0BE9-FEDE-A7BE-632F-A471626F3419}"/>
                </a:ext>
              </a:extLst>
            </p:cNvPr>
            <p:cNvSpPr/>
            <p:nvPr/>
          </p:nvSpPr>
          <p:spPr>
            <a:xfrm>
              <a:off x="7392343" y="4794146"/>
              <a:ext cx="3325637" cy="6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3">
                <a:latin typeface="Arial" panose="020B0604020202020204" pitchFamily="34" charset="0"/>
                <a:cs typeface="Arial" panose="020B0604020202020204" pitchFamily="34" charset="0"/>
              </a:endParaRPr>
            </a:p>
          </p:txBody>
        </p:sp>
        <p:sp>
          <p:nvSpPr>
            <p:cNvPr id="358" name="Oval 154">
              <a:extLst>
                <a:ext uri="{FF2B5EF4-FFF2-40B4-BE49-F238E27FC236}">
                  <a16:creationId xmlns:a16="http://schemas.microsoft.com/office/drawing/2014/main" id="{A5353EEA-42C2-43F0-4F65-15BCC1E783E8}"/>
                </a:ext>
              </a:extLst>
            </p:cNvPr>
            <p:cNvSpPr/>
            <p:nvPr/>
          </p:nvSpPr>
          <p:spPr>
            <a:xfrm rot="545074">
              <a:off x="9776681" y="3727296"/>
              <a:ext cx="2277227" cy="12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94" fontAlgn="base" hangingPunct="1">
                <a:spcBef>
                  <a:spcPct val="0"/>
                </a:spcBef>
                <a:spcAft>
                  <a:spcPct val="0"/>
                </a:spcAft>
                <a:defRPr/>
              </a:pPr>
              <a:endParaRPr lang="en-US" sz="1800" kern="1200" dirty="0">
                <a:solidFill>
                  <a:prstClr val="white"/>
                </a:solidFill>
                <a:latin typeface="Arial" panose="020B0604020202020204" pitchFamily="34" charset="0"/>
                <a:cs typeface="Arial" panose="020B0604020202020204" pitchFamily="34" charset="0"/>
              </a:endParaRPr>
            </a:p>
          </p:txBody>
        </p:sp>
      </p:grpSp>
      <p:sp>
        <p:nvSpPr>
          <p:cNvPr id="507" name="CasellaDiTesto 506">
            <a:extLst>
              <a:ext uri="{FF2B5EF4-FFF2-40B4-BE49-F238E27FC236}">
                <a16:creationId xmlns:a16="http://schemas.microsoft.com/office/drawing/2014/main" id="{694B28D6-9886-18DE-477A-311DDCAE4D7D}"/>
              </a:ext>
            </a:extLst>
          </p:cNvPr>
          <p:cNvSpPr txBox="1"/>
          <p:nvPr/>
        </p:nvSpPr>
        <p:spPr>
          <a:xfrm>
            <a:off x="326092" y="5386162"/>
            <a:ext cx="10734207" cy="938719"/>
          </a:xfrm>
          <a:prstGeom prst="rect">
            <a:avLst/>
          </a:prstGeom>
          <a:solidFill>
            <a:schemeClr val="tx1"/>
          </a:solidFill>
          <a:ln w="12700" cap="flat">
            <a:noFill/>
            <a:miter lim="400000"/>
          </a:ln>
          <a:effectLst/>
        </p:spPr>
        <p:style>
          <a:lnRef idx="0">
            <a:srgbClr val="000000"/>
          </a:lnRef>
          <a:fillRef idx="0">
            <a:srgbClr val="000000"/>
          </a:fillRef>
          <a:effectRef idx="0">
            <a:srgbClr val="000000"/>
          </a:effectRef>
          <a:fontRef idx="none"/>
        </p:style>
        <p:txBody>
          <a:bodyPr wrap="square" anchor="ctr" anchorCtr="0">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defTabSz="457197">
              <a:lnSpc>
                <a:spcPct val="150000"/>
              </a:lnSpc>
              <a:spcBef>
                <a:spcPts val="600"/>
              </a:spcBef>
              <a:spcAft>
                <a:spcPts val="600"/>
              </a:spcAft>
              <a:buClr>
                <a:srgbClr val="221F78"/>
              </a:buClr>
              <a:defRPr sz="2400" b="1">
                <a:solidFill>
                  <a:schemeClr val="bg1"/>
                </a:solidFill>
              </a:defRPr>
            </a:lvl1pPr>
          </a:lstStyle>
          <a:p>
            <a:pPr algn="l"/>
            <a:r>
              <a:rPr lang="en-US" sz="1800" dirty="0"/>
              <a:t>Strong institutional support required</a:t>
            </a:r>
          </a:p>
          <a:p>
            <a:pPr algn="l">
              <a:lnSpc>
                <a:spcPct val="100000"/>
              </a:lnSpc>
            </a:pPr>
            <a:r>
              <a:rPr lang="en-US" sz="1800" dirty="0"/>
              <a:t>Trading areas connected to the EU IEM: win-win integration among EU and non-EU countries</a:t>
            </a:r>
          </a:p>
        </p:txBody>
      </p:sp>
      <p:sp>
        <p:nvSpPr>
          <p:cNvPr id="163" name="Línea">
            <a:extLst>
              <a:ext uri="{FF2B5EF4-FFF2-40B4-BE49-F238E27FC236}">
                <a16:creationId xmlns:a16="http://schemas.microsoft.com/office/drawing/2014/main" id="{8E4D99AF-E043-6841-17B8-A42960CD0DF3}"/>
              </a:ext>
            </a:extLst>
          </p:cNvPr>
          <p:cNvSpPr/>
          <p:nvPr/>
        </p:nvSpPr>
        <p:spPr bwMode="auto">
          <a:xfrm flipV="1">
            <a:off x="72821" y="478249"/>
            <a:ext cx="9699458" cy="260"/>
          </a:xfrm>
          <a:prstGeom prst="line">
            <a:avLst/>
          </a:prstGeom>
          <a:ln w="25400">
            <a:solidFill>
              <a:srgbClr val="000000"/>
            </a:solidFill>
            <a:miter lim="400000"/>
          </a:ln>
        </p:spPr>
        <p:txBody>
          <a:bodyPr lIns="25400" tIns="25400" rIns="25400" bIns="25400" anchor="ctr"/>
          <a:lstStyle/>
          <a:p>
            <a:pPr>
              <a:defRPr/>
            </a:pPr>
            <a:endParaRPr sz="600"/>
          </a:p>
        </p:txBody>
      </p:sp>
      <p:sp>
        <p:nvSpPr>
          <p:cNvPr id="3" name="Segnaposto numero diapositiva 32">
            <a:extLst>
              <a:ext uri="{FF2B5EF4-FFF2-40B4-BE49-F238E27FC236}">
                <a16:creationId xmlns:a16="http://schemas.microsoft.com/office/drawing/2014/main" id="{C8F9252A-6BBE-B12C-5302-F517898790DF}"/>
              </a:ext>
            </a:extLst>
          </p:cNvPr>
          <p:cNvSpPr txBox="1">
            <a:spLocks/>
          </p:cNvSpPr>
          <p:nvPr/>
        </p:nvSpPr>
        <p:spPr bwMode="auto">
          <a:xfrm>
            <a:off x="11637915" y="6348962"/>
            <a:ext cx="423657" cy="417988"/>
          </a:xfrm>
          <a:prstGeom prst="rect">
            <a:avLst/>
          </a:prstGeom>
          <a:solidFill>
            <a:schemeClr val="bg1"/>
          </a:solidFill>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typeface="Helvetica" panose="020B0604020202020204" pitchFamily="34" charset="0"/>
                <a:cs typeface="Helvetica" panose="020B0604020202020204" pitchFamily="34" charset="0"/>
              </a:rPr>
              <a:pPr defTabSz="914394"/>
              <a:t>8</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3757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Google Shape;344;g10965efb552_8_221"/>
          <p:cNvSpPr txBox="1"/>
          <p:nvPr/>
        </p:nvSpPr>
        <p:spPr bwMode="auto">
          <a:xfrm>
            <a:off x="479700" y="260222"/>
            <a:ext cx="8860223" cy="346754"/>
          </a:xfrm>
          <a:prstGeom prst="rect">
            <a:avLst/>
          </a:prstGeom>
          <a:noFill/>
          <a:ln>
            <a:noFill/>
          </a:ln>
        </p:spPr>
        <p:txBody>
          <a:bodyPr spcFirstLastPara="1" wrap="square" lIns="25396" tIns="25396" rIns="25396" bIns="25396" anchor="t" anchorCtr="0">
            <a:spAutoFit/>
          </a:bodyPr>
          <a:lstStyle/>
          <a:p>
            <a:pPr algn="l">
              <a:lnSpc>
                <a:spcPct val="80000"/>
              </a:lnSpc>
              <a:defRPr/>
            </a:pPr>
            <a:r>
              <a:rPr lang="en-US" sz="2400" b="1" spc="98" dirty="0">
                <a:solidFill>
                  <a:srgbClr val="002060"/>
                </a:solidFill>
                <a:latin typeface="+mj-lt"/>
              </a:rPr>
              <a:t>TEASIMED 2 results: adequacy assessment </a:t>
            </a:r>
            <a:endParaRPr sz="2400" b="1" spc="98" dirty="0">
              <a:solidFill>
                <a:srgbClr val="002060"/>
              </a:solidFill>
              <a:latin typeface="+mj-lt"/>
            </a:endParaRPr>
          </a:p>
        </p:txBody>
      </p:sp>
      <p:sp>
        <p:nvSpPr>
          <p:cNvPr id="3"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264029" y="909014"/>
            <a:ext cx="5904348" cy="4214740"/>
          </a:xfrm>
          <a:prstGeom prst="rect">
            <a:avLst/>
          </a:prstGeom>
          <a:ln w="12700">
            <a:miter lim="400000"/>
          </a:ln>
        </p:spPr>
        <p:txBody>
          <a:bodyPr wrap="square" lIns="25398" tIns="25398" rIns="25398" bIns="25398">
            <a:spAutoFit/>
          </a:bodyPr>
          <a:lstStyle/>
          <a:p>
            <a:pPr marL="285746" indent="-285746" algn="just" defTabSz="228598">
              <a:spcBef>
                <a:spcPts val="600"/>
              </a:spcBef>
              <a:spcAft>
                <a:spcPts val="600"/>
              </a:spcAft>
              <a:buClr>
                <a:srgbClr val="000000"/>
              </a:buClr>
              <a:buFont typeface="Arial"/>
              <a:buChar char="•"/>
              <a:defRPr sz="2500">
                <a:solidFill>
                  <a:srgbClr val="1E2A37"/>
                </a:solidFill>
                <a:latin typeface="Helvetica"/>
                <a:ea typeface="Helvetica"/>
                <a:cs typeface="Helvetica"/>
              </a:defRPr>
            </a:pPr>
            <a:r>
              <a:rPr lang="en-GB" sz="2000" dirty="0">
                <a:solidFill>
                  <a:schemeClr val="tx1"/>
                </a:solidFill>
                <a:latin typeface="Arial"/>
              </a:rPr>
              <a:t>European TSOs regularly assess and control system adequacy </a:t>
            </a:r>
            <a:endParaRPr dirty="0">
              <a:solidFill>
                <a:schemeClr val="tx1"/>
              </a:solidFill>
            </a:endParaRPr>
          </a:p>
          <a:p>
            <a:pPr marL="285746" indent="-285746" algn="just" defTabSz="228598">
              <a:spcBef>
                <a:spcPts val="600"/>
              </a:spcBef>
              <a:spcAft>
                <a:spcPts val="600"/>
              </a:spcAft>
              <a:buClr>
                <a:srgbClr val="000000"/>
              </a:buClr>
              <a:buFont typeface="Arial"/>
              <a:buChar char="•"/>
              <a:defRPr sz="2500">
                <a:solidFill>
                  <a:srgbClr val="1E2A37"/>
                </a:solidFill>
                <a:latin typeface="Helvetica"/>
                <a:ea typeface="Helvetica"/>
                <a:cs typeface="Helvetica"/>
              </a:defRPr>
            </a:pPr>
            <a:r>
              <a:rPr lang="en-GB" sz="2000" dirty="0">
                <a:solidFill>
                  <a:schemeClr val="tx1"/>
                </a:solidFill>
                <a:latin typeface="Arial"/>
              </a:rPr>
              <a:t>Similar investigations carried out for the first time ever to non-EU Med-TSO members</a:t>
            </a:r>
            <a:endParaRPr dirty="0">
              <a:solidFill>
                <a:schemeClr val="tx1"/>
              </a:solidFill>
            </a:endParaRPr>
          </a:p>
          <a:p>
            <a:pPr marL="285746" indent="-285746" algn="just" defTabSz="228598">
              <a:spcBef>
                <a:spcPts val="600"/>
              </a:spcBef>
              <a:spcAft>
                <a:spcPts val="600"/>
              </a:spcAft>
              <a:buClr>
                <a:srgbClr val="000000"/>
              </a:buClr>
              <a:buFont typeface="Arial"/>
              <a:buChar char="•"/>
              <a:defRPr sz="2500">
                <a:solidFill>
                  <a:srgbClr val="1E2A37"/>
                </a:solidFill>
                <a:latin typeface="Helvetica"/>
                <a:ea typeface="Helvetica"/>
                <a:cs typeface="Helvetica"/>
              </a:defRPr>
            </a:pPr>
            <a:r>
              <a:rPr lang="en-GB" sz="2000" dirty="0">
                <a:solidFill>
                  <a:schemeClr val="tx1"/>
                </a:solidFill>
                <a:latin typeface="Arial"/>
              </a:rPr>
              <a:t>Reports providing information about potential adequacy issues in 7 MED-TSO members (Morocco, Algeria, Tunisia, Libya, Egypt, Jordan and Lebanon):</a:t>
            </a:r>
            <a:endParaRPr dirty="0">
              <a:solidFill>
                <a:schemeClr val="tx1"/>
              </a:solidFill>
            </a:endParaRPr>
          </a:p>
          <a:p>
            <a:pPr marL="802174" lvl="1" indent="-343790" algn="just" defTabSz="228598">
              <a:spcBef>
                <a:spcPts val="600"/>
              </a:spcBef>
              <a:spcAft>
                <a:spcPts val="600"/>
              </a:spcAft>
              <a:buClr>
                <a:srgbClr val="000000"/>
              </a:buClr>
              <a:buFont typeface="Courier New"/>
              <a:buChar char="o"/>
              <a:defRPr sz="2500">
                <a:solidFill>
                  <a:srgbClr val="1E2A37"/>
                </a:solidFill>
                <a:latin typeface="Helvetica"/>
                <a:ea typeface="Helvetica"/>
                <a:cs typeface="Helvetica"/>
              </a:defRPr>
            </a:pPr>
            <a:r>
              <a:rPr lang="en-GB" sz="2000" dirty="0">
                <a:solidFill>
                  <a:schemeClr val="tx1"/>
                </a:solidFill>
                <a:latin typeface="Arial"/>
              </a:rPr>
              <a:t>Summer Outlook</a:t>
            </a:r>
            <a:endParaRPr dirty="0">
              <a:solidFill>
                <a:schemeClr val="tx1"/>
              </a:solidFill>
            </a:endParaRPr>
          </a:p>
          <a:p>
            <a:pPr marL="802174" lvl="1" indent="-343790" algn="just" defTabSz="228598">
              <a:spcBef>
                <a:spcPts val="600"/>
              </a:spcBef>
              <a:spcAft>
                <a:spcPts val="600"/>
              </a:spcAft>
              <a:buClr>
                <a:srgbClr val="000000"/>
              </a:buClr>
              <a:buFont typeface="Courier New"/>
              <a:buChar char="o"/>
              <a:defRPr sz="2500">
                <a:solidFill>
                  <a:srgbClr val="1E2A37"/>
                </a:solidFill>
                <a:latin typeface="Helvetica"/>
                <a:ea typeface="Helvetica"/>
                <a:cs typeface="Helvetica"/>
              </a:defRPr>
            </a:pPr>
            <a:r>
              <a:rPr lang="en-GB" sz="2000" dirty="0">
                <a:solidFill>
                  <a:schemeClr val="tx1"/>
                </a:solidFill>
                <a:latin typeface="Arial"/>
              </a:rPr>
              <a:t>Winter Outlook</a:t>
            </a:r>
            <a:endParaRPr dirty="0">
              <a:solidFill>
                <a:schemeClr val="tx1"/>
              </a:solidFill>
            </a:endParaRPr>
          </a:p>
          <a:p>
            <a:pPr marL="802174" lvl="1" indent="-343790" algn="just" defTabSz="228598">
              <a:spcBef>
                <a:spcPts val="600"/>
              </a:spcBef>
              <a:spcAft>
                <a:spcPts val="600"/>
              </a:spcAft>
              <a:buClr>
                <a:srgbClr val="000000"/>
              </a:buClr>
              <a:buFont typeface="Courier New"/>
              <a:buChar char="o"/>
              <a:defRPr sz="2500">
                <a:solidFill>
                  <a:srgbClr val="1E2A37"/>
                </a:solidFill>
                <a:latin typeface="Helvetica"/>
                <a:ea typeface="Helvetica"/>
                <a:cs typeface="Helvetica"/>
              </a:defRPr>
            </a:pPr>
            <a:r>
              <a:rPr lang="en-GB" sz="2000" dirty="0">
                <a:solidFill>
                  <a:schemeClr val="tx1"/>
                </a:solidFill>
                <a:latin typeface="Arial"/>
              </a:rPr>
              <a:t>Mid-term Adequacy Forecast</a:t>
            </a:r>
            <a:endParaRPr dirty="0">
              <a:solidFill>
                <a:schemeClr val="tx1"/>
              </a:solidFill>
            </a:endParaRPr>
          </a:p>
        </p:txBody>
      </p:sp>
      <p:pic>
        <p:nvPicPr>
          <p:cNvPr id="15" name="Picture 3"/>
          <p:cNvPicPr>
            <a:picLocks noChangeAspect="1"/>
          </p:cNvPicPr>
          <p:nvPr/>
        </p:nvPicPr>
        <p:blipFill>
          <a:blip r:embed="rId2"/>
          <a:stretch/>
        </p:blipFill>
        <p:spPr bwMode="auto">
          <a:xfrm>
            <a:off x="8328119" y="3682986"/>
            <a:ext cx="1833575" cy="1036171"/>
          </a:xfrm>
          <a:prstGeom prst="rect">
            <a:avLst/>
          </a:prstGeom>
        </p:spPr>
      </p:pic>
      <p:pic>
        <p:nvPicPr>
          <p:cNvPr id="16" name="Picture 2"/>
          <p:cNvPicPr>
            <a:picLocks noChangeAspect="1"/>
          </p:cNvPicPr>
          <p:nvPr/>
        </p:nvPicPr>
        <p:blipFill>
          <a:blip r:embed="rId3"/>
          <a:stretch/>
        </p:blipFill>
        <p:spPr bwMode="auto">
          <a:xfrm>
            <a:off x="6802783" y="1356982"/>
            <a:ext cx="4764874" cy="2010182"/>
          </a:xfrm>
          <a:prstGeom prst="rect">
            <a:avLst/>
          </a:prstGeom>
          <a:effectLst>
            <a:outerShdw blurRad="63500" sx="102000" sy="102000" algn="ctr" rotWithShape="0">
              <a:prstClr val="black">
                <a:alpha val="40000"/>
              </a:prstClr>
            </a:outerShdw>
          </a:effectLst>
        </p:spPr>
      </p:pic>
      <p:cxnSp>
        <p:nvCxnSpPr>
          <p:cNvPr id="9" name="Connettore 1 2">
            <a:extLst>
              <a:ext uri="{FF2B5EF4-FFF2-40B4-BE49-F238E27FC236}">
                <a16:creationId xmlns:a16="http://schemas.microsoft.com/office/drawing/2014/main" id="{1D7DC7D8-CC81-EF58-3185-3B72EBEEA733}"/>
              </a:ext>
            </a:extLst>
          </p:cNvPr>
          <p:cNvCxnSpPr>
            <a:cxnSpLocks/>
          </p:cNvCxnSpPr>
          <p:nvPr/>
        </p:nvCxnSpPr>
        <p:spPr bwMode="auto">
          <a:xfrm>
            <a:off x="479700" y="692693"/>
            <a:ext cx="6501203" cy="0"/>
          </a:xfrm>
          <a:prstGeom prst="line">
            <a:avLst/>
          </a:prstGeom>
          <a:ln w="25400">
            <a:solidFill>
              <a:schemeClr val="tx1"/>
            </a:solidFill>
            <a:miter lim="400000"/>
          </a:ln>
        </p:spPr>
      </p:cxnSp>
      <p:sp>
        <p:nvSpPr>
          <p:cNvPr id="5" name="Segnaposto numero diapositiva 32">
            <a:extLst>
              <a:ext uri="{FF2B5EF4-FFF2-40B4-BE49-F238E27FC236}">
                <a16:creationId xmlns:a16="http://schemas.microsoft.com/office/drawing/2014/main" id="{47CD3056-D351-C288-8831-C53B2B76F978}"/>
              </a:ext>
            </a:extLst>
          </p:cNvPr>
          <p:cNvSpPr txBox="1">
            <a:spLocks/>
          </p:cNvSpPr>
          <p:nvPr/>
        </p:nvSpPr>
        <p:spPr bwMode="auto">
          <a:xfrm>
            <a:off x="11637915" y="6348962"/>
            <a:ext cx="423657" cy="417988"/>
          </a:xfrm>
          <a:prstGeom prst="rect">
            <a:avLst/>
          </a:prstGeom>
          <a:solidFill>
            <a:schemeClr val="bg1"/>
          </a:solidFill>
          <a:ln w="12700">
            <a:miter lim="400000"/>
          </a:ln>
        </p:spPr>
        <p:txBody>
          <a:bodyPr wrap="none" lIns="50800" tIns="50800" rIns="50800" bIns="50800" anchor="b">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900" b="0" i="0" u="none" strike="noStrike" cap="none" spc="0">
                <a:ln>
                  <a:noFill/>
                </a:ln>
                <a:solidFill>
                  <a:srgbClr val="000000"/>
                </a:solidFill>
                <a:latin typeface="+mn-lt"/>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defTabSz="914394"/>
            <a:fld id="{B007B441-5312-499D-93C3-6E37886527FA}" type="slidenum">
              <a:rPr lang="en-GB" smtClean="0">
                <a:solidFill>
                  <a:prstClr val="black">
                    <a:tint val="75000"/>
                  </a:prstClr>
                </a:solidFill>
                <a:latin typeface="Helvetica" panose="020B0604020202020204" pitchFamily="34" charset="0"/>
                <a:cs typeface="Helvetica" panose="020B0604020202020204" pitchFamily="34" charset="0"/>
              </a:rPr>
              <a:pPr defTabSz="914394"/>
              <a:t>9</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cSld>
  <p:clrMapOvr>
    <a:masterClrMapping/>
  </p:clrMapOvr>
</p:sld>
</file>

<file path=ppt/theme/theme1.xml><?xml version="1.0" encoding="utf-8"?>
<a:theme xmlns:a="http://schemas.openxmlformats.org/drawingml/2006/main" name="21_BasicWhite eng">
  <a:themeElements>
    <a:clrScheme name="MED-TSO">
      <a:dk1>
        <a:srgbClr val="252671"/>
      </a:dk1>
      <a:lt1>
        <a:srgbClr val="FFFFFF"/>
      </a:lt1>
      <a:dk2>
        <a:srgbClr val="000000"/>
      </a:dk2>
      <a:lt2>
        <a:srgbClr val="8D8E88"/>
      </a:lt2>
      <a:accent1>
        <a:srgbClr val="FF9E18"/>
      </a:accent1>
      <a:accent2>
        <a:srgbClr val="797DB0"/>
      </a:accent2>
      <a:accent3>
        <a:srgbClr val="C7C7C7"/>
      </a:accent3>
      <a:accent4>
        <a:srgbClr val="F4C55C"/>
      </a:accent4>
      <a:accent5>
        <a:srgbClr val="C1022F"/>
      </a:accent5>
      <a:accent6>
        <a:srgbClr val="CED84B"/>
      </a:accent6>
      <a:hlink>
        <a:srgbClr val="FF9E18"/>
      </a:hlink>
      <a:folHlink>
        <a:srgbClr val="252671"/>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000000"/>
        </a:solidFill>
        <a:ln w="127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000000"/>
        </a:solidFill>
        <a:ln w="127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435904679AA4A94B8D6E9DD914DE7" ma:contentTypeVersion="5" ma:contentTypeDescription="Create a new document." ma:contentTypeScope="" ma:versionID="27afd5ff6a6886562058d49eabf53930">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fb96102a-3d3e-4524-a508-a5db6fc7b505</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4619740-E610-48DA-BEBF-19A10CF10BB5}"/>
</file>

<file path=customXml/itemProps2.xml><?xml version="1.0" encoding="utf-8"?>
<ds:datastoreItem xmlns:ds="http://schemas.openxmlformats.org/officeDocument/2006/customXml" ds:itemID="{86233FB8-A04E-4263-A5ED-C8D4E461EA65}"/>
</file>

<file path=customXml/itemProps3.xml><?xml version="1.0" encoding="utf-8"?>
<ds:datastoreItem xmlns:ds="http://schemas.openxmlformats.org/officeDocument/2006/customXml" ds:itemID="{FC37D203-01F1-4FD7-9E95-063E2A946070}"/>
</file>

<file path=docMetadata/LabelInfo.xml><?xml version="1.0" encoding="utf-8"?>
<clbl:labelList xmlns:clbl="http://schemas.microsoft.com/office/2020/mipLabelMetadata">
  <clbl:label id="{0b6350ac-a742-41fa-9153-5edc810a2895}" enabled="1" method="Privileged" siteId="{eccd734e-7022-4709-aba5-a5dd77929e27}" removed="0"/>
</clbl:labelList>
</file>

<file path=docProps/app.xml><?xml version="1.0" encoding="utf-8"?>
<Properties xmlns="http://schemas.openxmlformats.org/officeDocument/2006/extended-properties" xmlns:vt="http://schemas.openxmlformats.org/officeDocument/2006/docPropsVTypes">
  <Template/>
  <TotalTime>164</TotalTime>
  <Words>1313</Words>
  <Application>Microsoft Office PowerPoint</Application>
  <DocSecurity>0</DocSecurity>
  <PresentationFormat>Widescreen</PresentationFormat>
  <Paragraphs>186</Paragraphs>
  <Slides>15</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Calibri</vt:lpstr>
      <vt:lpstr>Courier New</vt:lpstr>
      <vt:lpstr>Helvetica</vt:lpstr>
      <vt:lpstr>Helvetica Neue</vt:lpstr>
      <vt:lpstr>Helvetica Neue Medium</vt:lpstr>
      <vt:lpstr>Wingdings</vt:lpstr>
      <vt:lpstr>21_BasicWhite eng</vt:lpstr>
      <vt:lpstr>Presentazione standard di PowerPoint</vt:lpstr>
      <vt:lpstr>Presentazione standard di PowerPoint</vt:lpstr>
      <vt:lpstr>The Mediterranean electricity map</vt:lpstr>
      <vt:lpstr>Presentazione standard di PowerPoint</vt:lpstr>
      <vt:lpstr>Presentazione standard di PowerPoint</vt:lpstr>
      <vt:lpstr>TEASIMED 2022 Master Plan outcomes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Notari Sergio (EXT_MED-TSO)</dc:creator>
  <cp:keywords/>
  <dc:description/>
  <cp:lastModifiedBy>Ferrante Angelo (Terna)</cp:lastModifiedBy>
  <cp:revision>56</cp:revision>
  <dcterms:modified xsi:type="dcterms:W3CDTF">2024-03-18T13:20:34Z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21_BasicWhite:6</vt:lpwstr>
  </property>
  <property fmtid="{D5CDD505-2E9C-101B-9397-08002B2CF9AE}" pid="3" name="ClassificationContentMarkingFooterText">
    <vt:lpwstr>ISC - Uso INTERNO / INTERNAL Use</vt:lpwstr>
  </property>
  <property fmtid="{D5CDD505-2E9C-101B-9397-08002B2CF9AE}" pid="4" name="MSIP_Label_0b6350ac-a742-41fa-9153-5edc810a2895_ActionId">
    <vt:lpwstr>5dfb1652-d341-47df-8a9b-ecd9eb9b9986</vt:lpwstr>
  </property>
  <property fmtid="{D5CDD505-2E9C-101B-9397-08002B2CF9AE}" pid="5" name="MSIP_Label_0b6350ac-a742-41fa-9153-5edc810a2895_ContentBits">
    <vt:lpwstr>0</vt:lpwstr>
  </property>
  <property fmtid="{D5CDD505-2E9C-101B-9397-08002B2CF9AE}" pid="6" name="MSIP_Label_0b6350ac-a742-41fa-9153-5edc810a2895_Enabled">
    <vt:lpwstr>true</vt:lpwstr>
  </property>
  <property fmtid="{D5CDD505-2E9C-101B-9397-08002B2CF9AE}" pid="7" name="MSIP_Label_0b6350ac-a742-41fa-9153-5edc810a2895_Method">
    <vt:lpwstr>Privileged</vt:lpwstr>
  </property>
  <property fmtid="{D5CDD505-2E9C-101B-9397-08002B2CF9AE}" pid="8" name="MSIP_Label_0b6350ac-a742-41fa-9153-5edc810a2895_Name">
    <vt:lpwstr>USO PUBBLICO</vt:lpwstr>
  </property>
  <property fmtid="{D5CDD505-2E9C-101B-9397-08002B2CF9AE}" pid="9" name="MSIP_Label_0b6350ac-a742-41fa-9153-5edc810a2895_SetDate">
    <vt:lpwstr>2023-03-03T07:19:49Z</vt:lpwstr>
  </property>
  <property fmtid="{D5CDD505-2E9C-101B-9397-08002B2CF9AE}" pid="10" name="MSIP_Label_0b6350ac-a742-41fa-9153-5edc810a2895_SiteId">
    <vt:lpwstr>eccd734e-7022-4709-aba5-a5dd77929e27</vt:lpwstr>
  </property>
  <property fmtid="{D5CDD505-2E9C-101B-9397-08002B2CF9AE}" pid="11" name="NXPowerLiteLastOptimized">
    <vt:lpwstr>1331698</vt:lpwstr>
  </property>
  <property fmtid="{D5CDD505-2E9C-101B-9397-08002B2CF9AE}" pid="12" name="NXPowerLiteSettings">
    <vt:lpwstr>F7000400038000</vt:lpwstr>
  </property>
  <property fmtid="{D5CDD505-2E9C-101B-9397-08002B2CF9AE}" pid="13" name="NXPowerLiteVersion">
    <vt:lpwstr>S10.2.0</vt:lpwstr>
  </property>
  <property fmtid="{D5CDD505-2E9C-101B-9397-08002B2CF9AE}" pid="14" name="ContentTypeId">
    <vt:lpwstr>0x010100D06435904679AA4A94B8D6E9DD914DE7</vt:lpwstr>
  </property>
</Properties>
</file>